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ustom.xml" ContentType="application/vnd.openxmlformats-officedocument.custom-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
  </p:notesMasterIdLst>
  <p:sldIdLst>
    <p:sldId id="256" r:id="rId2"/>
    <p:sldId id="258" r:id="rId3"/>
    <p:sldId id="257" r:id="rId4"/>
    <p:sldId id="294" r:id="rId5"/>
  </p:sldIdLst>
  <p:sldSz cx="9144000" cy="5149850"/>
  <p:notesSz cx="9144000" cy="514985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Estilo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2833802-FEF1-4C79-8D5D-14CF1EAF98D9}" styleName="Estilo claro 2 - Acento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0" d="100"/>
          <a:sy n="100" d="100"/>
        </p:scale>
        <p:origin x="516"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presProps" Target="presProps.xml"/><Relationship Id="rId12" Type="http://schemas.openxmlformats.org/officeDocument/2006/relationships/customXml" Target="../customXml/item2.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customXml" Target="../customXml/item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962400" cy="258763"/>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5180013" y="0"/>
            <a:ext cx="3962400" cy="258763"/>
          </a:xfrm>
          <a:prstGeom prst="rect">
            <a:avLst/>
          </a:prstGeom>
        </p:spPr>
        <p:txBody>
          <a:bodyPr vert="horz" lIns="91440" tIns="45720" rIns="91440" bIns="45720" rtlCol="0"/>
          <a:lstStyle>
            <a:lvl1pPr algn="r">
              <a:defRPr sz="1200"/>
            </a:lvl1pPr>
          </a:lstStyle>
          <a:p>
            <a:fld id="{A862FC7A-F14A-462C-90E7-A6F318408B76}" type="datetimeFigureOut">
              <a:rPr lang="es-CO" smtClean="0"/>
              <a:t>21/06/2023</a:t>
            </a:fld>
            <a:endParaRPr lang="es-CO"/>
          </a:p>
        </p:txBody>
      </p:sp>
      <p:sp>
        <p:nvSpPr>
          <p:cNvPr id="4" name="Marcador de imagen de diapositiva 3"/>
          <p:cNvSpPr>
            <a:spLocks noGrp="1" noRot="1" noChangeAspect="1"/>
          </p:cNvSpPr>
          <p:nvPr>
            <p:ph type="sldImg" idx="2"/>
          </p:nvPr>
        </p:nvSpPr>
        <p:spPr>
          <a:xfrm>
            <a:off x="3030538" y="644525"/>
            <a:ext cx="3082925" cy="1736725"/>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914400" y="2478088"/>
            <a:ext cx="7315200" cy="2028825"/>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4891088"/>
            <a:ext cx="3962400" cy="258762"/>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5180013" y="4891088"/>
            <a:ext cx="3962400" cy="258762"/>
          </a:xfrm>
          <a:prstGeom prst="rect">
            <a:avLst/>
          </a:prstGeom>
        </p:spPr>
        <p:txBody>
          <a:bodyPr vert="horz" lIns="91440" tIns="45720" rIns="91440" bIns="45720" rtlCol="0" anchor="b"/>
          <a:lstStyle>
            <a:lvl1pPr algn="r">
              <a:defRPr sz="1200"/>
            </a:lvl1pPr>
          </a:lstStyle>
          <a:p>
            <a:fld id="{0D9E104A-5E7A-441E-BBB4-C88E02B1D56F}" type="slidenum">
              <a:rPr lang="es-CO" smtClean="0"/>
              <a:t>‹Nº›</a:t>
            </a:fld>
            <a:endParaRPr lang="es-CO"/>
          </a:p>
        </p:txBody>
      </p:sp>
    </p:spTree>
    <p:extLst>
      <p:ext uri="{BB962C8B-B14F-4D97-AF65-F5344CB8AC3E}">
        <p14:creationId xmlns:p14="http://schemas.microsoft.com/office/powerpoint/2010/main" val="13066722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2:notes"/>
          <p:cNvSpPr txBox="1">
            <a:spLocks noGrp="1"/>
          </p:cNvSpPr>
          <p:nvPr>
            <p:ph type="body" idx="1"/>
          </p:nvPr>
        </p:nvSpPr>
        <p:spPr>
          <a:xfrm>
            <a:off x="914400" y="2446175"/>
            <a:ext cx="7315200" cy="23174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2" name="Google Shape;52;p2:notes"/>
          <p:cNvSpPr>
            <a:spLocks noGrp="1" noRot="1" noChangeAspect="1"/>
          </p:cNvSpPr>
          <p:nvPr>
            <p:ph type="sldImg" idx="2"/>
          </p:nvPr>
        </p:nvSpPr>
        <p:spPr>
          <a:xfrm>
            <a:off x="2857500" y="385763"/>
            <a:ext cx="3429000" cy="19319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1596453"/>
            <a:ext cx="7772400" cy="108146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2883916"/>
            <a:ext cx="6400800" cy="128746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6/21/2023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50" b="1" i="0">
                <a:solidFill>
                  <a:schemeClr val="bg1"/>
                </a:solidFill>
                <a:latin typeface="Trebuchet MS"/>
                <a:cs typeface="Trebuchet MS"/>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6/21/2023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50" b="1" i="0">
                <a:solidFill>
                  <a:schemeClr val="bg1"/>
                </a:solidFill>
                <a:latin typeface="Trebuchet MS"/>
                <a:cs typeface="Trebuchet MS"/>
              </a:defRPr>
            </a:lvl1pPr>
          </a:lstStyle>
          <a:p>
            <a:endParaRPr/>
          </a:p>
        </p:txBody>
      </p:sp>
      <p:sp>
        <p:nvSpPr>
          <p:cNvPr id="3" name="Holder 3"/>
          <p:cNvSpPr>
            <a:spLocks noGrp="1"/>
          </p:cNvSpPr>
          <p:nvPr>
            <p:ph sz="half" idx="2"/>
          </p:nvPr>
        </p:nvSpPr>
        <p:spPr>
          <a:xfrm>
            <a:off x="457200" y="1184465"/>
            <a:ext cx="3977640" cy="339890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184465"/>
            <a:ext cx="3977640" cy="339890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6/21/2023</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50" b="1" i="0">
                <a:solidFill>
                  <a:schemeClr val="bg1"/>
                </a:solidFill>
                <a:latin typeface="Trebuchet MS"/>
                <a:cs typeface="Trebuchet MS"/>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6/21/2023</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6/21/2023</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0" y="0"/>
            <a:ext cx="9143999" cy="5148071"/>
          </a:xfrm>
          <a:prstGeom prst="rect">
            <a:avLst/>
          </a:prstGeom>
        </p:spPr>
      </p:pic>
      <p:sp>
        <p:nvSpPr>
          <p:cNvPr id="2" name="Holder 2"/>
          <p:cNvSpPr>
            <a:spLocks noGrp="1"/>
          </p:cNvSpPr>
          <p:nvPr>
            <p:ph type="title"/>
          </p:nvPr>
        </p:nvSpPr>
        <p:spPr>
          <a:xfrm>
            <a:off x="118871" y="338658"/>
            <a:ext cx="8952230" cy="483234"/>
          </a:xfrm>
          <a:prstGeom prst="rect">
            <a:avLst/>
          </a:prstGeom>
        </p:spPr>
        <p:txBody>
          <a:bodyPr wrap="square" lIns="0" tIns="0" rIns="0" bIns="0">
            <a:spAutoFit/>
          </a:bodyPr>
          <a:lstStyle>
            <a:lvl1pPr>
              <a:defRPr sz="2850" b="1" i="0">
                <a:solidFill>
                  <a:schemeClr val="bg1"/>
                </a:solidFill>
                <a:latin typeface="Trebuchet MS"/>
                <a:cs typeface="Trebuchet MS"/>
              </a:defRPr>
            </a:lvl1pPr>
          </a:lstStyle>
          <a:p>
            <a:endParaRPr/>
          </a:p>
        </p:txBody>
      </p:sp>
      <p:sp>
        <p:nvSpPr>
          <p:cNvPr id="3" name="Holder 3"/>
          <p:cNvSpPr>
            <a:spLocks noGrp="1"/>
          </p:cNvSpPr>
          <p:nvPr>
            <p:ph type="body" idx="1"/>
          </p:nvPr>
        </p:nvSpPr>
        <p:spPr>
          <a:xfrm>
            <a:off x="483915" y="1070858"/>
            <a:ext cx="4171950" cy="2544445"/>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3108960" y="4789360"/>
            <a:ext cx="2926080" cy="257492"/>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4789360"/>
            <a:ext cx="2103120" cy="25749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6/21/2023</a:t>
            </a:fld>
            <a:endParaRPr lang="en-US"/>
          </a:p>
        </p:txBody>
      </p:sp>
      <p:sp>
        <p:nvSpPr>
          <p:cNvPr id="6" name="Holder 6"/>
          <p:cNvSpPr>
            <a:spLocks noGrp="1"/>
          </p:cNvSpPr>
          <p:nvPr>
            <p:ph type="sldNum" sz="quarter" idx="7"/>
          </p:nvPr>
        </p:nvSpPr>
        <p:spPr>
          <a:xfrm>
            <a:off x="6583680" y="4789360"/>
            <a:ext cx="2103120" cy="25749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4.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22986" y="-54847"/>
            <a:ext cx="9143999" cy="5148067"/>
          </a:xfrm>
          <a:prstGeom prst="rect">
            <a:avLst/>
          </a:prstGeom>
        </p:spPr>
      </p:pic>
      <p:pic>
        <p:nvPicPr>
          <p:cNvPr id="3" name="object 3"/>
          <p:cNvPicPr/>
          <p:nvPr/>
        </p:nvPicPr>
        <p:blipFill>
          <a:blip r:embed="rId3" cstate="print"/>
          <a:stretch>
            <a:fillRect/>
          </a:stretch>
        </p:blipFill>
        <p:spPr>
          <a:xfrm>
            <a:off x="0" y="32"/>
            <a:ext cx="3520439" cy="5038310"/>
          </a:xfrm>
          <a:prstGeom prst="rect">
            <a:avLst/>
          </a:prstGeom>
        </p:spPr>
      </p:pic>
      <p:pic>
        <p:nvPicPr>
          <p:cNvPr id="6" name="object 6"/>
          <p:cNvPicPr/>
          <p:nvPr/>
        </p:nvPicPr>
        <p:blipFill>
          <a:blip r:embed="rId4" cstate="print"/>
          <a:stretch>
            <a:fillRect/>
          </a:stretch>
        </p:blipFill>
        <p:spPr>
          <a:xfrm>
            <a:off x="7626095" y="4447933"/>
            <a:ext cx="1106424" cy="548640"/>
          </a:xfrm>
          <a:prstGeom prst="rect">
            <a:avLst/>
          </a:prstGeom>
        </p:spPr>
      </p:pic>
      <p:pic>
        <p:nvPicPr>
          <p:cNvPr id="7" name="object 7"/>
          <p:cNvPicPr/>
          <p:nvPr/>
        </p:nvPicPr>
        <p:blipFill>
          <a:blip r:embed="rId5" cstate="print"/>
          <a:stretch>
            <a:fillRect/>
          </a:stretch>
        </p:blipFill>
        <p:spPr>
          <a:xfrm>
            <a:off x="4709159" y="2093975"/>
            <a:ext cx="4434840" cy="1284732"/>
          </a:xfrm>
          <a:prstGeom prst="rect">
            <a:avLst/>
          </a:prstGeom>
        </p:spPr>
      </p:pic>
      <p:sp>
        <p:nvSpPr>
          <p:cNvPr id="8" name="object 8"/>
          <p:cNvSpPr txBox="1"/>
          <p:nvPr/>
        </p:nvSpPr>
        <p:spPr>
          <a:xfrm>
            <a:off x="3733800" y="2093975"/>
            <a:ext cx="5306949" cy="2242922"/>
          </a:xfrm>
          <a:prstGeom prst="rect">
            <a:avLst/>
          </a:prstGeom>
        </p:spPr>
        <p:txBody>
          <a:bodyPr vert="horz" wrap="square" lIns="0" tIns="11430" rIns="0" bIns="0" rtlCol="0">
            <a:spAutoFit/>
          </a:bodyPr>
          <a:lstStyle/>
          <a:p>
            <a:pPr marR="5080" algn="r">
              <a:lnSpc>
                <a:spcPts val="3275"/>
              </a:lnSpc>
              <a:spcBef>
                <a:spcPts val="90"/>
              </a:spcBef>
            </a:pPr>
            <a:r>
              <a:rPr sz="2750" spc="-150" dirty="0">
                <a:solidFill>
                  <a:srgbClr val="FFFFFF"/>
                </a:solidFill>
                <a:latin typeface="Trebuchet MS"/>
                <a:cs typeface="Trebuchet MS"/>
              </a:rPr>
              <a:t>S</a:t>
            </a:r>
            <a:r>
              <a:rPr sz="2750" spc="-160" dirty="0">
                <a:solidFill>
                  <a:srgbClr val="FFFFFF"/>
                </a:solidFill>
                <a:latin typeface="Trebuchet MS"/>
                <a:cs typeface="Trebuchet MS"/>
              </a:rPr>
              <a:t>u</a:t>
            </a:r>
            <a:r>
              <a:rPr sz="2750" spc="-315" dirty="0">
                <a:solidFill>
                  <a:srgbClr val="FFFFFF"/>
                </a:solidFill>
                <a:latin typeface="Trebuchet MS"/>
                <a:cs typeface="Trebuchet MS"/>
              </a:rPr>
              <a:t>b</a:t>
            </a:r>
            <a:r>
              <a:rPr sz="2750" spc="-305" dirty="0">
                <a:solidFill>
                  <a:srgbClr val="FFFFFF"/>
                </a:solidFill>
                <a:latin typeface="Trebuchet MS"/>
                <a:cs typeface="Trebuchet MS"/>
              </a:rPr>
              <a:t>d</a:t>
            </a:r>
            <a:r>
              <a:rPr sz="2750" spc="-145" dirty="0">
                <a:solidFill>
                  <a:srgbClr val="FFFFFF"/>
                </a:solidFill>
                <a:latin typeface="Trebuchet MS"/>
                <a:cs typeface="Trebuchet MS"/>
              </a:rPr>
              <a:t>i</a:t>
            </a:r>
            <a:r>
              <a:rPr sz="2750" spc="-210" dirty="0">
                <a:solidFill>
                  <a:srgbClr val="FFFFFF"/>
                </a:solidFill>
                <a:latin typeface="Trebuchet MS"/>
                <a:cs typeface="Trebuchet MS"/>
              </a:rPr>
              <a:t>r</a:t>
            </a:r>
            <a:r>
              <a:rPr sz="2750" spc="-305" dirty="0">
                <a:solidFill>
                  <a:srgbClr val="FFFFFF"/>
                </a:solidFill>
                <a:latin typeface="Trebuchet MS"/>
                <a:cs typeface="Trebuchet MS"/>
              </a:rPr>
              <a:t>e</a:t>
            </a:r>
            <a:r>
              <a:rPr sz="2750" spc="-260" dirty="0">
                <a:solidFill>
                  <a:srgbClr val="FFFFFF"/>
                </a:solidFill>
                <a:latin typeface="Trebuchet MS"/>
                <a:cs typeface="Trebuchet MS"/>
              </a:rPr>
              <a:t>c</a:t>
            </a:r>
            <a:r>
              <a:rPr sz="2750" spc="-215" dirty="0">
                <a:solidFill>
                  <a:srgbClr val="FFFFFF"/>
                </a:solidFill>
                <a:latin typeface="Trebuchet MS"/>
                <a:cs typeface="Trebuchet MS"/>
              </a:rPr>
              <a:t>ci</a:t>
            </a:r>
            <a:r>
              <a:rPr sz="2750" spc="-325" dirty="0">
                <a:solidFill>
                  <a:srgbClr val="FFFFFF"/>
                </a:solidFill>
                <a:latin typeface="Trebuchet MS"/>
                <a:cs typeface="Trebuchet MS"/>
              </a:rPr>
              <a:t>ó</a:t>
            </a:r>
            <a:r>
              <a:rPr sz="2750" spc="-300" dirty="0">
                <a:solidFill>
                  <a:srgbClr val="FFFFFF"/>
                </a:solidFill>
                <a:latin typeface="Trebuchet MS"/>
                <a:cs typeface="Trebuchet MS"/>
              </a:rPr>
              <a:t>n</a:t>
            </a:r>
            <a:r>
              <a:rPr sz="2750" spc="-450" dirty="0">
                <a:solidFill>
                  <a:srgbClr val="FFFFFF"/>
                </a:solidFill>
                <a:latin typeface="Trebuchet MS"/>
                <a:cs typeface="Trebuchet MS"/>
              </a:rPr>
              <a:t> </a:t>
            </a:r>
            <a:r>
              <a:rPr sz="2750" spc="-310" dirty="0">
                <a:solidFill>
                  <a:srgbClr val="FFFFFF"/>
                </a:solidFill>
                <a:latin typeface="Trebuchet MS"/>
                <a:cs typeface="Trebuchet MS"/>
              </a:rPr>
              <a:t>d</a:t>
            </a:r>
            <a:r>
              <a:rPr sz="2750" spc="-345" dirty="0">
                <a:solidFill>
                  <a:srgbClr val="FFFFFF"/>
                </a:solidFill>
                <a:latin typeface="Trebuchet MS"/>
                <a:cs typeface="Trebuchet MS"/>
              </a:rPr>
              <a:t>e</a:t>
            </a:r>
            <a:r>
              <a:rPr sz="2750" spc="-254" dirty="0">
                <a:solidFill>
                  <a:srgbClr val="FFFFFF"/>
                </a:solidFill>
                <a:latin typeface="Trebuchet MS"/>
                <a:cs typeface="Trebuchet MS"/>
              </a:rPr>
              <a:t> </a:t>
            </a:r>
            <a:r>
              <a:rPr sz="2750" spc="-260" dirty="0">
                <a:solidFill>
                  <a:srgbClr val="FFFFFF"/>
                </a:solidFill>
                <a:latin typeface="Trebuchet MS"/>
                <a:cs typeface="Trebuchet MS"/>
              </a:rPr>
              <a:t>A</a:t>
            </a:r>
            <a:r>
              <a:rPr sz="2750" spc="-110" dirty="0">
                <a:solidFill>
                  <a:srgbClr val="FFFFFF"/>
                </a:solidFill>
                <a:latin typeface="Trebuchet MS"/>
                <a:cs typeface="Trebuchet MS"/>
              </a:rPr>
              <a:t>s</a:t>
            </a:r>
            <a:r>
              <a:rPr sz="2750" spc="-285" dirty="0">
                <a:solidFill>
                  <a:srgbClr val="FFFFFF"/>
                </a:solidFill>
                <a:latin typeface="Trebuchet MS"/>
                <a:cs typeface="Trebuchet MS"/>
              </a:rPr>
              <a:t>un</a:t>
            </a:r>
            <a:r>
              <a:rPr sz="2750" spc="-235" dirty="0">
                <a:solidFill>
                  <a:srgbClr val="FFFFFF"/>
                </a:solidFill>
                <a:latin typeface="Trebuchet MS"/>
                <a:cs typeface="Trebuchet MS"/>
              </a:rPr>
              <a:t>t</a:t>
            </a:r>
            <a:r>
              <a:rPr sz="2750" spc="-325" dirty="0">
                <a:solidFill>
                  <a:srgbClr val="FFFFFF"/>
                </a:solidFill>
                <a:latin typeface="Trebuchet MS"/>
                <a:cs typeface="Trebuchet MS"/>
              </a:rPr>
              <a:t>o</a:t>
            </a:r>
            <a:r>
              <a:rPr sz="2750" spc="-90" dirty="0">
                <a:solidFill>
                  <a:srgbClr val="FFFFFF"/>
                </a:solidFill>
                <a:latin typeface="Trebuchet MS"/>
                <a:cs typeface="Trebuchet MS"/>
              </a:rPr>
              <a:t>s</a:t>
            </a:r>
            <a:r>
              <a:rPr sz="2750" spc="-345" dirty="0">
                <a:solidFill>
                  <a:srgbClr val="FFFFFF"/>
                </a:solidFill>
                <a:latin typeface="Trebuchet MS"/>
                <a:cs typeface="Trebuchet MS"/>
              </a:rPr>
              <a:t> </a:t>
            </a:r>
            <a:r>
              <a:rPr lang="es-ES" sz="2750" spc="-400" dirty="0">
                <a:solidFill>
                  <a:srgbClr val="FFFFFF"/>
                </a:solidFill>
                <a:latin typeface="Trebuchet MS"/>
                <a:cs typeface="Trebuchet MS"/>
              </a:rPr>
              <a:t>Indígenas ROM </a:t>
            </a:r>
          </a:p>
          <a:p>
            <a:pPr marR="5080" algn="r">
              <a:lnSpc>
                <a:spcPts val="3275"/>
              </a:lnSpc>
              <a:spcBef>
                <a:spcPts val="90"/>
              </a:spcBef>
            </a:pPr>
            <a:r>
              <a:rPr sz="2750" b="1" spc="-185" dirty="0" err="1">
                <a:solidFill>
                  <a:srgbClr val="FFFFFF"/>
                </a:solidFill>
                <a:latin typeface="Trebuchet MS"/>
                <a:cs typeface="Trebuchet MS"/>
              </a:rPr>
              <a:t>S</a:t>
            </a:r>
            <a:r>
              <a:rPr sz="2750" b="1" spc="-580" dirty="0" err="1">
                <a:solidFill>
                  <a:srgbClr val="FFFFFF"/>
                </a:solidFill>
                <a:latin typeface="Trebuchet MS"/>
                <a:cs typeface="Trebuchet MS"/>
              </a:rPr>
              <a:t>e</a:t>
            </a:r>
            <a:r>
              <a:rPr sz="2750" b="1" spc="-400" dirty="0" err="1">
                <a:solidFill>
                  <a:srgbClr val="FFFFFF"/>
                </a:solidFill>
                <a:latin typeface="Trebuchet MS"/>
                <a:cs typeface="Trebuchet MS"/>
              </a:rPr>
              <a:t>c</a:t>
            </a:r>
            <a:r>
              <a:rPr sz="2750" b="1" spc="-390" dirty="0" err="1">
                <a:solidFill>
                  <a:srgbClr val="FFFFFF"/>
                </a:solidFill>
                <a:latin typeface="Trebuchet MS"/>
                <a:cs typeface="Trebuchet MS"/>
              </a:rPr>
              <a:t>r</a:t>
            </a:r>
            <a:r>
              <a:rPr sz="2750" b="1" spc="-580" dirty="0" err="1">
                <a:solidFill>
                  <a:srgbClr val="FFFFFF"/>
                </a:solidFill>
                <a:latin typeface="Trebuchet MS"/>
                <a:cs typeface="Trebuchet MS"/>
              </a:rPr>
              <a:t>e</a:t>
            </a:r>
            <a:r>
              <a:rPr sz="2750" b="1" spc="-340" dirty="0" err="1">
                <a:solidFill>
                  <a:srgbClr val="FFFFFF"/>
                </a:solidFill>
                <a:latin typeface="Trebuchet MS"/>
                <a:cs typeface="Trebuchet MS"/>
              </a:rPr>
              <a:t>t</a:t>
            </a:r>
            <a:r>
              <a:rPr sz="2750" b="1" spc="-500" dirty="0" err="1">
                <a:solidFill>
                  <a:srgbClr val="FFFFFF"/>
                </a:solidFill>
                <a:latin typeface="Trebuchet MS"/>
                <a:cs typeface="Trebuchet MS"/>
              </a:rPr>
              <a:t>a</a:t>
            </a:r>
            <a:r>
              <a:rPr sz="2750" b="1" spc="-390" dirty="0" err="1">
                <a:solidFill>
                  <a:srgbClr val="FFFFFF"/>
                </a:solidFill>
                <a:latin typeface="Trebuchet MS"/>
                <a:cs typeface="Trebuchet MS"/>
              </a:rPr>
              <a:t>r</a:t>
            </a:r>
            <a:r>
              <a:rPr sz="2750" b="1" spc="-375" dirty="0" err="1">
                <a:solidFill>
                  <a:srgbClr val="FFFFFF"/>
                </a:solidFill>
                <a:latin typeface="Trebuchet MS"/>
                <a:cs typeface="Trebuchet MS"/>
              </a:rPr>
              <a:t>ía</a:t>
            </a:r>
            <a:r>
              <a:rPr sz="2750" b="1" spc="-355" dirty="0">
                <a:solidFill>
                  <a:srgbClr val="FFFFFF"/>
                </a:solidFill>
                <a:latin typeface="Trebuchet MS"/>
                <a:cs typeface="Trebuchet MS"/>
              </a:rPr>
              <a:t> </a:t>
            </a:r>
            <a:r>
              <a:rPr sz="2750" b="1" spc="-335" dirty="0">
                <a:solidFill>
                  <a:srgbClr val="FFFFFF"/>
                </a:solidFill>
                <a:latin typeface="Trebuchet MS"/>
                <a:cs typeface="Trebuchet MS"/>
              </a:rPr>
              <a:t>D</a:t>
            </a:r>
            <a:r>
              <a:rPr sz="2750" b="1" spc="-320" dirty="0">
                <a:solidFill>
                  <a:srgbClr val="FFFFFF"/>
                </a:solidFill>
                <a:latin typeface="Trebuchet MS"/>
                <a:cs typeface="Trebuchet MS"/>
              </a:rPr>
              <a:t>i</a:t>
            </a:r>
            <a:r>
              <a:rPr sz="2750" b="1" spc="-180" dirty="0">
                <a:solidFill>
                  <a:srgbClr val="FFFFFF"/>
                </a:solidFill>
                <a:latin typeface="Trebuchet MS"/>
                <a:cs typeface="Trebuchet MS"/>
              </a:rPr>
              <a:t>s</a:t>
            </a:r>
            <a:r>
              <a:rPr sz="2750" b="1" spc="-370" dirty="0">
                <a:solidFill>
                  <a:srgbClr val="FFFFFF"/>
                </a:solidFill>
                <a:latin typeface="Trebuchet MS"/>
                <a:cs typeface="Trebuchet MS"/>
              </a:rPr>
              <a:t>t</a:t>
            </a:r>
            <a:r>
              <a:rPr sz="2750" b="1" spc="-390" dirty="0">
                <a:solidFill>
                  <a:srgbClr val="FFFFFF"/>
                </a:solidFill>
                <a:latin typeface="Trebuchet MS"/>
                <a:cs typeface="Trebuchet MS"/>
              </a:rPr>
              <a:t>r</a:t>
            </a:r>
            <a:r>
              <a:rPr sz="2750" b="1" spc="-320" dirty="0">
                <a:solidFill>
                  <a:srgbClr val="FFFFFF"/>
                </a:solidFill>
                <a:latin typeface="Trebuchet MS"/>
                <a:cs typeface="Trebuchet MS"/>
              </a:rPr>
              <a:t>i</a:t>
            </a:r>
            <a:r>
              <a:rPr sz="2750" b="1" spc="-340" dirty="0">
                <a:solidFill>
                  <a:srgbClr val="FFFFFF"/>
                </a:solidFill>
                <a:latin typeface="Trebuchet MS"/>
                <a:cs typeface="Trebuchet MS"/>
              </a:rPr>
              <a:t>t</a:t>
            </a:r>
            <a:r>
              <a:rPr sz="2750" b="1" spc="-500" dirty="0">
                <a:solidFill>
                  <a:srgbClr val="FFFFFF"/>
                </a:solidFill>
                <a:latin typeface="Trebuchet MS"/>
                <a:cs typeface="Trebuchet MS"/>
              </a:rPr>
              <a:t>a</a:t>
            </a:r>
            <a:r>
              <a:rPr sz="2750" b="1" spc="-305" dirty="0">
                <a:solidFill>
                  <a:srgbClr val="FFFFFF"/>
                </a:solidFill>
                <a:latin typeface="Trebuchet MS"/>
                <a:cs typeface="Trebuchet MS"/>
              </a:rPr>
              <a:t>l</a:t>
            </a:r>
            <a:r>
              <a:rPr sz="2750" b="1" spc="-405" dirty="0">
                <a:solidFill>
                  <a:srgbClr val="FFFFFF"/>
                </a:solidFill>
                <a:latin typeface="Trebuchet MS"/>
                <a:cs typeface="Trebuchet MS"/>
              </a:rPr>
              <a:t> </a:t>
            </a:r>
            <a:r>
              <a:rPr sz="2750" b="1" spc="-530" dirty="0">
                <a:solidFill>
                  <a:srgbClr val="FFFFFF"/>
                </a:solidFill>
                <a:latin typeface="Trebuchet MS"/>
                <a:cs typeface="Trebuchet MS"/>
              </a:rPr>
              <a:t>de</a:t>
            </a:r>
            <a:r>
              <a:rPr sz="2750" b="1" spc="-360" dirty="0">
                <a:solidFill>
                  <a:srgbClr val="FFFFFF"/>
                </a:solidFill>
                <a:latin typeface="Trebuchet MS"/>
                <a:cs typeface="Trebuchet MS"/>
              </a:rPr>
              <a:t> </a:t>
            </a:r>
            <a:r>
              <a:rPr sz="2750" b="1" spc="-484" dirty="0">
                <a:solidFill>
                  <a:srgbClr val="FFFFFF"/>
                </a:solidFill>
                <a:latin typeface="Trebuchet MS"/>
                <a:cs typeface="Trebuchet MS"/>
              </a:rPr>
              <a:t>Go</a:t>
            </a:r>
            <a:r>
              <a:rPr sz="2750" b="1" spc="-525" dirty="0">
                <a:solidFill>
                  <a:srgbClr val="FFFFFF"/>
                </a:solidFill>
                <a:latin typeface="Trebuchet MS"/>
                <a:cs typeface="Trebuchet MS"/>
              </a:rPr>
              <a:t>b</a:t>
            </a:r>
            <a:r>
              <a:rPr sz="2750" b="1" spc="-320" dirty="0">
                <a:solidFill>
                  <a:srgbClr val="FFFFFF"/>
                </a:solidFill>
                <a:latin typeface="Trebuchet MS"/>
                <a:cs typeface="Trebuchet MS"/>
              </a:rPr>
              <a:t>i</a:t>
            </a:r>
            <a:r>
              <a:rPr sz="2750" b="1" spc="-580" dirty="0">
                <a:solidFill>
                  <a:srgbClr val="FFFFFF"/>
                </a:solidFill>
                <a:latin typeface="Trebuchet MS"/>
                <a:cs typeface="Trebuchet MS"/>
              </a:rPr>
              <a:t>e</a:t>
            </a:r>
            <a:r>
              <a:rPr sz="2750" b="1" spc="-390" dirty="0">
                <a:solidFill>
                  <a:srgbClr val="FFFFFF"/>
                </a:solidFill>
                <a:latin typeface="Trebuchet MS"/>
                <a:cs typeface="Trebuchet MS"/>
              </a:rPr>
              <a:t>r</a:t>
            </a:r>
            <a:r>
              <a:rPr sz="2750" b="1" spc="-530" dirty="0">
                <a:solidFill>
                  <a:srgbClr val="FFFFFF"/>
                </a:solidFill>
                <a:latin typeface="Trebuchet MS"/>
                <a:cs typeface="Trebuchet MS"/>
              </a:rPr>
              <a:t>no</a:t>
            </a:r>
            <a:endParaRPr sz="2750" dirty="0">
              <a:latin typeface="Trebuchet MS"/>
              <a:cs typeface="Trebuchet MS"/>
            </a:endParaRPr>
          </a:p>
          <a:p>
            <a:pPr>
              <a:lnSpc>
                <a:spcPct val="100000"/>
              </a:lnSpc>
            </a:pPr>
            <a:endParaRPr sz="4000" dirty="0">
              <a:latin typeface="Trebuchet MS"/>
              <a:cs typeface="Trebuchet MS"/>
            </a:endParaRPr>
          </a:p>
          <a:p>
            <a:pPr marL="1619885">
              <a:lnSpc>
                <a:spcPct val="100000"/>
              </a:lnSpc>
              <a:spcBef>
                <a:spcPts val="2585"/>
              </a:spcBef>
            </a:pPr>
            <a:r>
              <a:rPr lang="es-ES" sz="2750" spc="-275" dirty="0">
                <a:solidFill>
                  <a:srgbClr val="FFBE00"/>
                </a:solidFill>
                <a:latin typeface="Trebuchet MS"/>
                <a:cs typeface="Trebuchet MS"/>
              </a:rPr>
              <a:t>Abril </a:t>
            </a:r>
            <a:r>
              <a:rPr sz="2750" spc="-310" dirty="0">
                <a:solidFill>
                  <a:srgbClr val="FFBE00"/>
                </a:solidFill>
                <a:latin typeface="Trebuchet MS"/>
                <a:cs typeface="Trebuchet MS"/>
              </a:rPr>
              <a:t>d</a:t>
            </a:r>
            <a:r>
              <a:rPr sz="2750" spc="-345" dirty="0">
                <a:solidFill>
                  <a:srgbClr val="FFBE00"/>
                </a:solidFill>
                <a:latin typeface="Trebuchet MS"/>
                <a:cs typeface="Trebuchet MS"/>
              </a:rPr>
              <a:t>e</a:t>
            </a:r>
            <a:r>
              <a:rPr sz="2750" spc="-254" dirty="0">
                <a:solidFill>
                  <a:srgbClr val="FFBE00"/>
                </a:solidFill>
                <a:latin typeface="Trebuchet MS"/>
                <a:cs typeface="Trebuchet MS"/>
              </a:rPr>
              <a:t> </a:t>
            </a:r>
            <a:r>
              <a:rPr sz="2750" spc="-150" dirty="0">
                <a:solidFill>
                  <a:srgbClr val="FFBE00"/>
                </a:solidFill>
                <a:latin typeface="Trebuchet MS"/>
                <a:cs typeface="Trebuchet MS"/>
              </a:rPr>
              <a:t>2</a:t>
            </a:r>
            <a:r>
              <a:rPr sz="2750" spc="-5" dirty="0">
                <a:solidFill>
                  <a:srgbClr val="FFBE00"/>
                </a:solidFill>
                <a:latin typeface="Trebuchet MS"/>
                <a:cs typeface="Trebuchet MS"/>
              </a:rPr>
              <a:t>0</a:t>
            </a:r>
            <a:r>
              <a:rPr sz="2750" spc="-150" dirty="0">
                <a:solidFill>
                  <a:srgbClr val="FFBE00"/>
                </a:solidFill>
                <a:latin typeface="Trebuchet MS"/>
                <a:cs typeface="Trebuchet MS"/>
              </a:rPr>
              <a:t>2</a:t>
            </a:r>
            <a:r>
              <a:rPr lang="es-ES" sz="2750" spc="-135" dirty="0">
                <a:solidFill>
                  <a:srgbClr val="FFBE00"/>
                </a:solidFill>
                <a:latin typeface="Trebuchet MS"/>
                <a:cs typeface="Trebuchet MS"/>
              </a:rPr>
              <a:t>3</a:t>
            </a:r>
            <a:endParaRPr sz="2750" dirty="0">
              <a:latin typeface="Trebuchet MS"/>
              <a:cs typeface="Trebuchet MS"/>
            </a:endParaRPr>
          </a:p>
        </p:txBody>
      </p:sp>
      <p:sp>
        <p:nvSpPr>
          <p:cNvPr id="9" name="Título 8">
            <a:extLst>
              <a:ext uri="{FF2B5EF4-FFF2-40B4-BE49-F238E27FC236}">
                <a16:creationId xmlns:a16="http://schemas.microsoft.com/office/drawing/2014/main" id="{CDBAE67F-F9AE-4F02-AB2D-348B396C0308}"/>
              </a:ext>
            </a:extLst>
          </p:cNvPr>
          <p:cNvSpPr>
            <a:spLocks noGrp="1"/>
          </p:cNvSpPr>
          <p:nvPr>
            <p:ph type="title"/>
          </p:nvPr>
        </p:nvSpPr>
        <p:spPr>
          <a:xfrm>
            <a:off x="118871" y="338658"/>
            <a:ext cx="8952230" cy="877163"/>
          </a:xfrm>
        </p:spPr>
        <p:txBody>
          <a:bodyPr/>
          <a:lstStyle/>
          <a:p>
            <a:pPr algn="ctr"/>
            <a:r>
              <a:rPr lang="es-CO" dirty="0"/>
              <a:t>CONSEJO CONSULTIVO Y DE CONCERTACIÓN PARA LOS PUEBLOS INDÍGENAS EN BOGOTÁ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155447" y="119024"/>
            <a:ext cx="819340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Trebuchet MS"/>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508857612"/>
              </p:ext>
            </p:extLst>
          </p:nvPr>
        </p:nvGraphicFramePr>
        <p:xfrm>
          <a:off x="238125" y="557027"/>
          <a:ext cx="8110727" cy="4532498"/>
        </p:xfrm>
        <a:graphic>
          <a:graphicData uri="http://schemas.openxmlformats.org/drawingml/2006/table">
            <a:tbl>
              <a:tblPr firstRow="1" bandRow="1">
                <a:tableStyleId>{72833802-FEF1-4C79-8D5D-14CF1EAF98D9}</a:tableStyleId>
              </a:tblPr>
              <a:tblGrid>
                <a:gridCol w="1590675">
                  <a:extLst>
                    <a:ext uri="{9D8B030D-6E8A-4147-A177-3AD203B41FA5}">
                      <a16:colId xmlns:a16="http://schemas.microsoft.com/office/drawing/2014/main" val="647212120"/>
                    </a:ext>
                  </a:extLst>
                </a:gridCol>
                <a:gridCol w="2895600">
                  <a:extLst>
                    <a:ext uri="{9D8B030D-6E8A-4147-A177-3AD203B41FA5}">
                      <a16:colId xmlns:a16="http://schemas.microsoft.com/office/drawing/2014/main" val="2696220810"/>
                    </a:ext>
                  </a:extLst>
                </a:gridCol>
                <a:gridCol w="1600200">
                  <a:extLst>
                    <a:ext uri="{9D8B030D-6E8A-4147-A177-3AD203B41FA5}">
                      <a16:colId xmlns:a16="http://schemas.microsoft.com/office/drawing/2014/main" val="1764716392"/>
                    </a:ext>
                  </a:extLst>
                </a:gridCol>
                <a:gridCol w="2024252">
                  <a:extLst>
                    <a:ext uri="{9D8B030D-6E8A-4147-A177-3AD203B41FA5}">
                      <a16:colId xmlns:a16="http://schemas.microsoft.com/office/drawing/2014/main" val="2960574300"/>
                    </a:ext>
                  </a:extLst>
                </a:gridCol>
              </a:tblGrid>
              <a:tr h="98818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400" u="none" strike="noStrike" cap="none" dirty="0"/>
                        <a:t>Sector: Movilidad</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Concertadas: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 Implementadas: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dirty="0"/>
                        <a:t>Acciones</a:t>
                      </a:r>
                      <a:r>
                        <a:rPr lang="es-CO" sz="1400" baseline="0" dirty="0"/>
                        <a:t> No Implementadas:</a:t>
                      </a:r>
                      <a:endParaRPr lang="es-CO" sz="14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892554">
                <a:tc>
                  <a:txBody>
                    <a:bodyPr/>
                    <a:lstStyle/>
                    <a:p>
                      <a:pPr algn="ctr"/>
                      <a:r>
                        <a:rPr lang="es-CO" sz="1400" b="1" dirty="0"/>
                        <a:t>Acción</a:t>
                      </a:r>
                      <a:r>
                        <a:rPr lang="es-CO" sz="1400" b="1" baseline="0" dirty="0"/>
                        <a:t> afirmativa concertada</a:t>
                      </a:r>
                    </a:p>
                    <a:p>
                      <a:pPr algn="ctr"/>
                      <a:r>
                        <a:rPr lang="es-CO" sz="700" i="1" baseline="0" dirty="0"/>
                        <a:t>(Descripción de las acciones no implementadas y  las que se implementan en el 2023)</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Propuesta de</a:t>
                      </a:r>
                      <a:r>
                        <a:rPr lang="es-CO" sz="1400" b="1" baseline="0" dirty="0"/>
                        <a:t> cumplimiento 2023</a:t>
                      </a:r>
                    </a:p>
                    <a:p>
                      <a:pPr algn="ctr"/>
                      <a:r>
                        <a:rPr lang="es-CO" sz="700" i="1" baseline="0" dirty="0"/>
                        <a:t>(Estrategia, hitos o actividades concretas para su materialización)</a:t>
                      </a:r>
                      <a:endParaRPr lang="es-CO" sz="7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Fecha estimada de implementación</a:t>
                      </a:r>
                      <a:endParaRPr lang="es-CO" sz="700" b="1" dirty="0"/>
                    </a:p>
                    <a:p>
                      <a:pPr algn="ctr"/>
                      <a:r>
                        <a:rPr lang="es-CO" sz="700" i="1" dirty="0"/>
                        <a:t>(Se debe establecer una fecha real o</a:t>
                      </a:r>
                      <a:r>
                        <a:rPr lang="es-CO" sz="700" i="1" baseline="0" dirty="0"/>
                        <a:t> tentativa para ser aprobado por el espacio</a:t>
                      </a:r>
                      <a:r>
                        <a:rPr lang="es-CO" sz="800" i="1" baseline="0" dirty="0"/>
                        <a:t>)</a:t>
                      </a:r>
                      <a:endParaRPr lang="es-CO" sz="800" i="1" dirty="0"/>
                    </a:p>
                  </a:txBody>
                  <a:tcPr>
                    <a:lnB w="12700" cap="flat" cmpd="sng" algn="ctr">
                      <a:solidFill>
                        <a:schemeClr val="tx1"/>
                      </a:solidFill>
                      <a:prstDash val="solid"/>
                      <a:round/>
                      <a:headEnd type="none" w="med" len="med"/>
                      <a:tailEnd type="none" w="med" len="med"/>
                    </a:lnB>
                  </a:tcPr>
                </a:tc>
                <a:tc>
                  <a:txBody>
                    <a:bodyPr/>
                    <a:lstStyle/>
                    <a:p>
                      <a:pPr algn="ctr"/>
                      <a:r>
                        <a:rPr lang="es-CO" sz="1400" b="1" dirty="0"/>
                        <a:t>Aprobado por</a:t>
                      </a:r>
                      <a:r>
                        <a:rPr lang="es-CO" sz="1400" b="1" baseline="0" dirty="0"/>
                        <a:t> el espacio y anexar soporte</a:t>
                      </a:r>
                    </a:p>
                    <a:p>
                      <a:pPr algn="ctr"/>
                      <a:r>
                        <a:rPr lang="es-CO" sz="700" i="1" baseline="0" dirty="0"/>
                        <a:t>(Esto se diligenciara durante la sesión)</a:t>
                      </a:r>
                      <a:endParaRPr lang="es-CO" sz="7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2168378">
                <a:tc>
                  <a:txBody>
                    <a:bodyPr/>
                    <a:lstStyle/>
                    <a:p>
                      <a:pPr algn="just"/>
                      <a:r>
                        <a:rPr lang="es-ES" sz="700" dirty="0"/>
                        <a:t>Garantizar la incorporación en el programa “niños y niñas primero” incorporando el  enfoque diferencial étnico indígena.</a:t>
                      </a:r>
                    </a:p>
                    <a:p>
                      <a:pPr algn="just"/>
                      <a:endParaRPr lang="es-ES" sz="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ES" sz="800" dirty="0"/>
                        <a:t>Durante el 2023, el equipo de la Secretaría Distrital de Movilidad en conjunto con la Secretaría de Educación ha garantizado la incorporación de la población de comunidades indígenas en los proyectos, como se describe a continuación:</a:t>
                      </a:r>
                    </a:p>
                    <a:p>
                      <a:pPr algn="just"/>
                      <a:endParaRPr lang="es-ES" sz="800" b="0" i="0" dirty="0">
                        <a:solidFill>
                          <a:schemeClr val="tx1"/>
                        </a:solidFill>
                        <a:effectLst/>
                        <a:latin typeface="+mn-lt"/>
                        <a:ea typeface="+mn-ea"/>
                        <a:cs typeface="+mn-cs"/>
                      </a:endParaRPr>
                    </a:p>
                    <a:p>
                      <a:pPr algn="just"/>
                      <a:r>
                        <a:rPr lang="es-ES" sz="800" b="0" i="0" dirty="0">
                          <a:solidFill>
                            <a:schemeClr val="tx1"/>
                          </a:solidFill>
                          <a:effectLst/>
                          <a:latin typeface="+mn-lt"/>
                          <a:ea typeface="+mn-ea"/>
                          <a:cs typeface="+mn-cs"/>
                        </a:rPr>
                        <a:t>Con corte a 30 de abril de 2023, el proyecto Ciempiés Caminos Seguros logró beneficiar a 5 estudiantes de comunidades indígenas, tres Muisca, un </a:t>
                      </a:r>
                      <a:r>
                        <a:rPr lang="es-ES" sz="800" b="0" i="0" dirty="0" err="1">
                          <a:solidFill>
                            <a:schemeClr val="tx1"/>
                          </a:solidFill>
                          <a:effectLst/>
                          <a:latin typeface="+mn-lt"/>
                          <a:ea typeface="+mn-ea"/>
                          <a:cs typeface="+mn-cs"/>
                        </a:rPr>
                        <a:t>Tikuna</a:t>
                      </a:r>
                      <a:r>
                        <a:rPr lang="es-ES" sz="800" b="0" i="0" dirty="0">
                          <a:solidFill>
                            <a:schemeClr val="tx1"/>
                          </a:solidFill>
                          <a:effectLst/>
                          <a:latin typeface="+mn-lt"/>
                          <a:ea typeface="+mn-ea"/>
                          <a:cs typeface="+mn-cs"/>
                        </a:rPr>
                        <a:t> y un Wayuu. </a:t>
                      </a:r>
                    </a:p>
                    <a:p>
                      <a:pPr algn="just"/>
                      <a:endParaRPr lang="es-ES" sz="800" b="0" i="0" dirty="0">
                        <a:solidFill>
                          <a:schemeClr val="tx1"/>
                        </a:solidFill>
                        <a:effectLst/>
                        <a:latin typeface="+mn-lt"/>
                        <a:ea typeface="+mn-ea"/>
                        <a:cs typeface="+mn-cs"/>
                      </a:endParaRPr>
                    </a:p>
                    <a:p>
                      <a:pPr algn="just"/>
                      <a:r>
                        <a:rPr lang="es-ES" sz="800" b="0" i="0" dirty="0">
                          <a:solidFill>
                            <a:schemeClr val="tx1"/>
                          </a:solidFill>
                          <a:effectLst/>
                          <a:latin typeface="+mn-lt"/>
                          <a:ea typeface="+mn-ea"/>
                          <a:cs typeface="+mn-cs"/>
                        </a:rPr>
                        <a:t>Al Colegio en Bici ha beneficiado a 15 estudiantes de la comunidad indígena: 2 pijao, 1 </a:t>
                      </a:r>
                      <a:r>
                        <a:rPr lang="es-ES" sz="800" b="0" i="0" dirty="0" err="1">
                          <a:solidFill>
                            <a:schemeClr val="tx1"/>
                          </a:solidFill>
                          <a:effectLst/>
                          <a:latin typeface="+mn-lt"/>
                          <a:ea typeface="+mn-ea"/>
                          <a:cs typeface="+mn-cs"/>
                        </a:rPr>
                        <a:t>arhuaco</a:t>
                      </a:r>
                      <a:r>
                        <a:rPr lang="es-ES" sz="800" b="0" i="0" dirty="0">
                          <a:solidFill>
                            <a:schemeClr val="tx1"/>
                          </a:solidFill>
                          <a:effectLst/>
                          <a:latin typeface="+mn-lt"/>
                          <a:ea typeface="+mn-ea"/>
                          <a:cs typeface="+mn-cs"/>
                        </a:rPr>
                        <a:t>, 3 wayuu, 4 muisca, 1 </a:t>
                      </a:r>
                      <a:r>
                        <a:rPr lang="es-ES" sz="800" b="0" i="0" dirty="0" err="1">
                          <a:solidFill>
                            <a:schemeClr val="tx1"/>
                          </a:solidFill>
                          <a:effectLst/>
                          <a:latin typeface="+mn-lt"/>
                          <a:ea typeface="+mn-ea"/>
                          <a:cs typeface="+mn-cs"/>
                        </a:rPr>
                        <a:t>zenu</a:t>
                      </a:r>
                      <a:r>
                        <a:rPr lang="es-ES" sz="800" b="0" i="0" dirty="0">
                          <a:solidFill>
                            <a:schemeClr val="tx1"/>
                          </a:solidFill>
                          <a:effectLst/>
                          <a:latin typeface="+mn-lt"/>
                          <a:ea typeface="+mn-ea"/>
                          <a:cs typeface="+mn-cs"/>
                        </a:rPr>
                        <a:t>, 1 </a:t>
                      </a:r>
                      <a:r>
                        <a:rPr lang="es-ES" sz="800" b="0" i="0" dirty="0" err="1">
                          <a:solidFill>
                            <a:schemeClr val="tx1"/>
                          </a:solidFill>
                          <a:effectLst/>
                          <a:latin typeface="+mn-lt"/>
                          <a:ea typeface="+mn-ea"/>
                          <a:cs typeface="+mn-cs"/>
                        </a:rPr>
                        <a:t>chimilas</a:t>
                      </a:r>
                      <a:r>
                        <a:rPr lang="es-ES" sz="800" b="0" i="0" dirty="0">
                          <a:solidFill>
                            <a:schemeClr val="tx1"/>
                          </a:solidFill>
                          <a:effectLst/>
                          <a:latin typeface="+mn-lt"/>
                          <a:ea typeface="+mn-ea"/>
                          <a:cs typeface="+mn-cs"/>
                        </a:rPr>
                        <a:t>, 1 </a:t>
                      </a:r>
                      <a:r>
                        <a:rPr lang="es-ES" sz="800" b="0" i="0" dirty="0" err="1">
                          <a:solidFill>
                            <a:schemeClr val="tx1"/>
                          </a:solidFill>
                          <a:effectLst/>
                          <a:latin typeface="+mn-lt"/>
                          <a:ea typeface="+mn-ea"/>
                          <a:cs typeface="+mn-cs"/>
                        </a:rPr>
                        <a:t>kichwa</a:t>
                      </a:r>
                      <a:r>
                        <a:rPr lang="es-ES" sz="800" b="0" i="0" dirty="0">
                          <a:solidFill>
                            <a:schemeClr val="tx1"/>
                          </a:solidFill>
                          <a:effectLst/>
                          <a:latin typeface="+mn-lt"/>
                          <a:ea typeface="+mn-ea"/>
                          <a:cs typeface="+mn-cs"/>
                        </a:rPr>
                        <a:t>, 1 pastos y 1 cocama.</a:t>
                      </a:r>
                    </a:p>
                    <a:p>
                      <a:pPr algn="just"/>
                      <a:endParaRPr lang="es-ES" sz="800" b="0" i="0" dirty="0">
                        <a:solidFill>
                          <a:schemeClr val="tx1"/>
                        </a:solidFill>
                        <a:effectLst/>
                        <a:latin typeface="+mn-lt"/>
                        <a:ea typeface="+mn-ea"/>
                        <a:cs typeface="+mn-cs"/>
                      </a:endParaRPr>
                    </a:p>
                    <a:p>
                      <a:pPr algn="just"/>
                      <a:r>
                        <a:rPr lang="es-ES" sz="800" b="0" i="0" dirty="0">
                          <a:solidFill>
                            <a:schemeClr val="tx1"/>
                          </a:solidFill>
                          <a:effectLst/>
                          <a:latin typeface="+mn-lt"/>
                          <a:ea typeface="+mn-ea"/>
                          <a:cs typeface="+mn-cs"/>
                        </a:rPr>
                        <a:t>Nos encontramos en proceso de fortalecer y convocar a mas niñas, niños y adolescentes para completar la capacidad de las rutas  y caminos seguros, se espera beneficiar a más estudiantes de las comunidades indígenas.</a:t>
                      </a:r>
                    </a:p>
                    <a:p>
                      <a:pPr algn="just"/>
                      <a:endParaRPr lang="es-ES" sz="800" b="0" i="0" dirty="0">
                        <a:solidFill>
                          <a:schemeClr val="tx1"/>
                        </a:solidFill>
                        <a:effectLst/>
                        <a:latin typeface="+mn-lt"/>
                        <a:ea typeface="+mn-ea"/>
                        <a:cs typeface="+mn-cs"/>
                      </a:endParaRPr>
                    </a:p>
                    <a:p>
                      <a:pPr algn="just"/>
                      <a:r>
                        <a:rPr lang="es-ES" sz="800" b="0" i="0" dirty="0">
                          <a:solidFill>
                            <a:schemeClr val="tx1"/>
                          </a:solidFill>
                          <a:effectLst/>
                          <a:latin typeface="+mn-lt"/>
                          <a:ea typeface="+mn-ea"/>
                          <a:cs typeface="+mn-cs"/>
                        </a:rPr>
                        <a:t>Adicionalmente se propone realizar una mesa de trabajo con la comunidad para conocer y fortalecer la inclusión del enfoque diferencial étnico- indígena. </a:t>
                      </a:r>
                      <a:endParaRPr lang="es-CO"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CO" sz="800" dirty="0"/>
                        <a:t>El beneficio a la comunidad es continuo, se espera durante el año lograr beneficiar a más estudiantes de la comunidad. </a:t>
                      </a:r>
                    </a:p>
                    <a:p>
                      <a:pPr algn="just"/>
                      <a:endParaRPr lang="es-CO" sz="800" dirty="0"/>
                    </a:p>
                    <a:p>
                      <a:pPr algn="just"/>
                      <a:r>
                        <a:rPr lang="es-CO" sz="800" dirty="0"/>
                        <a:t>Se propone realizar mesa de trabajo antes de julio.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endParaRPr lang="es-CO"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2"/>
          <p:cNvPicPr preferRelativeResize="0"/>
          <p:nvPr/>
        </p:nvPicPr>
        <p:blipFill rotWithShape="1">
          <a:blip r:embed="rId3">
            <a:alphaModFix/>
          </a:blip>
          <a:srcRect/>
          <a:stretch/>
        </p:blipFill>
        <p:spPr>
          <a:xfrm>
            <a:off x="0" y="0"/>
            <a:ext cx="9143999" cy="5148071"/>
          </a:xfrm>
          <a:prstGeom prst="rect">
            <a:avLst/>
          </a:prstGeom>
          <a:noFill/>
          <a:ln>
            <a:noFill/>
          </a:ln>
        </p:spPr>
      </p:pic>
      <p:sp>
        <p:nvSpPr>
          <p:cNvPr id="55" name="Google Shape;55;p2"/>
          <p:cNvSpPr txBox="1"/>
          <p:nvPr/>
        </p:nvSpPr>
        <p:spPr>
          <a:xfrm>
            <a:off x="1517141" y="1086497"/>
            <a:ext cx="203835" cy="575945"/>
          </a:xfrm>
          <a:prstGeom prst="rect">
            <a:avLst/>
          </a:prstGeom>
          <a:noFill/>
          <a:ln>
            <a:noFill/>
          </a:ln>
        </p:spPr>
        <p:txBody>
          <a:bodyPr spcFirstLastPara="1" wrap="square" lIns="0" tIns="13950" rIns="0" bIns="0" anchor="t" anchorCtr="0">
            <a:spAutoFit/>
          </a:bodyPr>
          <a:lstStyle/>
          <a:p>
            <a:pPr marL="12700" marR="0" lvl="0" indent="0" algn="l" rtl="0">
              <a:lnSpc>
                <a:spcPct val="100000"/>
              </a:lnSpc>
              <a:spcBef>
                <a:spcPts val="0"/>
              </a:spcBef>
              <a:spcAft>
                <a:spcPts val="0"/>
              </a:spcAft>
              <a:buNone/>
            </a:pPr>
            <a:r>
              <a:rPr lang="en-US" sz="3600" b="1" i="0" u="none" strike="noStrike" cap="none">
                <a:solidFill>
                  <a:srgbClr val="FFFFFF"/>
                </a:solidFill>
                <a:latin typeface="Trebuchet MS"/>
                <a:ea typeface="Trebuchet MS"/>
                <a:cs typeface="Trebuchet MS"/>
                <a:sym typeface="Trebuchet MS"/>
              </a:rPr>
              <a:t>1</a:t>
            </a:r>
            <a:endParaRPr sz="3600" b="0" i="0" u="none" strike="noStrike" cap="none">
              <a:solidFill>
                <a:schemeClr val="dk1"/>
              </a:solidFill>
              <a:latin typeface="Trebuchet MS"/>
              <a:ea typeface="Trebuchet MS"/>
              <a:cs typeface="Trebuchet MS"/>
              <a:sym typeface="Trebuchet MS"/>
            </a:endParaRPr>
          </a:p>
        </p:txBody>
      </p:sp>
      <p:sp>
        <p:nvSpPr>
          <p:cNvPr id="56" name="Google Shape;56;p2"/>
          <p:cNvSpPr txBox="1"/>
          <p:nvPr/>
        </p:nvSpPr>
        <p:spPr>
          <a:xfrm>
            <a:off x="1480566" y="2512643"/>
            <a:ext cx="260985" cy="575310"/>
          </a:xfrm>
          <a:prstGeom prst="rect">
            <a:avLst/>
          </a:prstGeom>
          <a:noFill/>
          <a:ln>
            <a:noFill/>
          </a:ln>
        </p:spPr>
        <p:txBody>
          <a:bodyPr spcFirstLastPara="1" wrap="square" lIns="0" tIns="13325" rIns="0" bIns="0" anchor="t" anchorCtr="0">
            <a:spAutoFit/>
          </a:bodyPr>
          <a:lstStyle/>
          <a:p>
            <a:pPr marL="12700" marR="0" lvl="0" indent="0" algn="l" rtl="0">
              <a:lnSpc>
                <a:spcPct val="100000"/>
              </a:lnSpc>
              <a:spcBef>
                <a:spcPts val="0"/>
              </a:spcBef>
              <a:spcAft>
                <a:spcPts val="0"/>
              </a:spcAft>
              <a:buNone/>
            </a:pPr>
            <a:r>
              <a:rPr lang="en-US" sz="3600" b="1" i="0" u="none" strike="noStrike" cap="none">
                <a:solidFill>
                  <a:srgbClr val="FFFFFF"/>
                </a:solidFill>
                <a:latin typeface="Trebuchet MS"/>
                <a:ea typeface="Trebuchet MS"/>
                <a:cs typeface="Trebuchet MS"/>
                <a:sym typeface="Trebuchet MS"/>
              </a:rPr>
              <a:t>2</a:t>
            </a:r>
            <a:endParaRPr sz="3600" b="0" i="0" u="none" strike="noStrike" cap="none">
              <a:solidFill>
                <a:schemeClr val="dk1"/>
              </a:solidFill>
              <a:latin typeface="Trebuchet MS"/>
              <a:ea typeface="Trebuchet MS"/>
              <a:cs typeface="Trebuchet MS"/>
              <a:sym typeface="Trebuchet MS"/>
            </a:endParaRPr>
          </a:p>
        </p:txBody>
      </p:sp>
      <p:sp>
        <p:nvSpPr>
          <p:cNvPr id="57" name="Google Shape;57;p2"/>
          <p:cNvSpPr txBox="1"/>
          <p:nvPr/>
        </p:nvSpPr>
        <p:spPr>
          <a:xfrm>
            <a:off x="1480566" y="3937825"/>
            <a:ext cx="261620" cy="575945"/>
          </a:xfrm>
          <a:prstGeom prst="rect">
            <a:avLst/>
          </a:prstGeom>
          <a:noFill/>
          <a:ln>
            <a:noFill/>
          </a:ln>
        </p:spPr>
        <p:txBody>
          <a:bodyPr spcFirstLastPara="1" wrap="square" lIns="0" tIns="13950" rIns="0" bIns="0" anchor="t" anchorCtr="0">
            <a:spAutoFit/>
          </a:bodyPr>
          <a:lstStyle/>
          <a:p>
            <a:pPr marL="12700" marR="0" lvl="0" indent="0" algn="l" rtl="0">
              <a:lnSpc>
                <a:spcPct val="100000"/>
              </a:lnSpc>
              <a:spcBef>
                <a:spcPts val="0"/>
              </a:spcBef>
              <a:spcAft>
                <a:spcPts val="0"/>
              </a:spcAft>
              <a:buNone/>
            </a:pPr>
            <a:r>
              <a:rPr lang="en-US" sz="3600" b="1" i="0" u="none" strike="noStrike" cap="none">
                <a:solidFill>
                  <a:srgbClr val="FFFFFF"/>
                </a:solidFill>
                <a:latin typeface="Trebuchet MS"/>
                <a:ea typeface="Trebuchet MS"/>
                <a:cs typeface="Trebuchet MS"/>
                <a:sym typeface="Trebuchet MS"/>
              </a:rPr>
              <a:t>3</a:t>
            </a:r>
            <a:endParaRPr sz="3600" b="0" i="0" u="none" strike="noStrike" cap="none">
              <a:solidFill>
                <a:schemeClr val="dk1"/>
              </a:solidFill>
              <a:latin typeface="Trebuchet MS"/>
              <a:ea typeface="Trebuchet MS"/>
              <a:cs typeface="Trebuchet MS"/>
              <a:sym typeface="Trebuchet MS"/>
            </a:endParaRPr>
          </a:p>
        </p:txBody>
      </p:sp>
      <p:sp>
        <p:nvSpPr>
          <p:cNvPr id="58" name="Google Shape;58;p2"/>
          <p:cNvSpPr/>
          <p:nvPr/>
        </p:nvSpPr>
        <p:spPr>
          <a:xfrm>
            <a:off x="155447" y="119024"/>
            <a:ext cx="8193405" cy="540385"/>
          </a:xfrm>
          <a:custGeom>
            <a:avLst/>
            <a:gdLst/>
            <a:ahLst/>
            <a:cxnLst/>
            <a:rect l="l" t="t" r="r" b="b"/>
            <a:pathLst>
              <a:path w="8193405" h="540385" extrusionOk="0">
                <a:moveTo>
                  <a:pt x="8193024" y="0"/>
                </a:moveTo>
                <a:lnTo>
                  <a:pt x="0" y="0"/>
                </a:lnTo>
                <a:lnTo>
                  <a:pt x="0" y="539978"/>
                </a:lnTo>
                <a:lnTo>
                  <a:pt x="8193024" y="539978"/>
                </a:lnTo>
                <a:lnTo>
                  <a:pt x="8193024" y="0"/>
                </a:lnTo>
                <a:close/>
              </a:path>
            </a:pathLst>
          </a:custGeom>
          <a:solidFill>
            <a:srgbClr val="434343"/>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9" name="Google Shape;59;p2"/>
          <p:cNvSpPr txBox="1"/>
          <p:nvPr/>
        </p:nvSpPr>
        <p:spPr>
          <a:xfrm>
            <a:off x="223387" y="248016"/>
            <a:ext cx="8140204" cy="293670"/>
          </a:xfrm>
          <a:prstGeom prst="rect">
            <a:avLst/>
          </a:prstGeom>
          <a:noFill/>
          <a:ln>
            <a:noFill/>
          </a:ln>
        </p:spPr>
        <p:txBody>
          <a:bodyPr spcFirstLastPara="1" wrap="square" lIns="0" tIns="16500" rIns="0" bIns="0" anchor="t" anchorCtr="0">
            <a:spAutoFit/>
          </a:bodyPr>
          <a:lstStyle/>
          <a:p>
            <a:pPr marL="12700" marR="0" lvl="0" indent="0" algn="l" rtl="0">
              <a:lnSpc>
                <a:spcPct val="100000"/>
              </a:lnSpc>
              <a:spcBef>
                <a:spcPts val="0"/>
              </a:spcBef>
              <a:spcAft>
                <a:spcPts val="0"/>
              </a:spcAft>
              <a:buNone/>
            </a:pPr>
            <a:r>
              <a:rPr lang="en-US" sz="1800" b="1">
                <a:solidFill>
                  <a:srgbClr val="FFFFFF"/>
                </a:solidFill>
                <a:latin typeface="Trebuchet MS"/>
                <a:ea typeface="Trebuchet MS"/>
                <a:cs typeface="Trebuchet MS"/>
                <a:sym typeface="Trebuchet MS"/>
              </a:rPr>
              <a:t>Balance de Gestión por Sectores Implementación PIAA 2020-2024.</a:t>
            </a:r>
            <a:endParaRPr/>
          </a:p>
        </p:txBody>
      </p:sp>
      <p:sp>
        <p:nvSpPr>
          <p:cNvPr id="60" name="Google Shape;60;p2"/>
          <p:cNvSpPr/>
          <p:nvPr/>
        </p:nvSpPr>
        <p:spPr>
          <a:xfrm>
            <a:off x="0" y="0"/>
            <a:ext cx="238125" cy="5148580"/>
          </a:xfrm>
          <a:custGeom>
            <a:avLst/>
            <a:gdLst/>
            <a:ahLst/>
            <a:cxnLst/>
            <a:rect l="l" t="t" r="r" b="b"/>
            <a:pathLst>
              <a:path w="238125" h="5148580" extrusionOk="0">
                <a:moveTo>
                  <a:pt x="237743" y="0"/>
                </a:moveTo>
                <a:lnTo>
                  <a:pt x="0" y="0"/>
                </a:lnTo>
                <a:lnTo>
                  <a:pt x="0" y="5148070"/>
                </a:lnTo>
                <a:lnTo>
                  <a:pt x="211" y="5148070"/>
                </a:lnTo>
                <a:lnTo>
                  <a:pt x="237743" y="0"/>
                </a:lnTo>
                <a:close/>
              </a:path>
            </a:pathLst>
          </a:custGeom>
          <a:solidFill>
            <a:srgbClr val="434343"/>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1" name="Google Shape;61;p2"/>
          <p:cNvSpPr/>
          <p:nvPr/>
        </p:nvSpPr>
        <p:spPr>
          <a:xfrm>
            <a:off x="8924738" y="0"/>
            <a:ext cx="219710" cy="5148580"/>
          </a:xfrm>
          <a:custGeom>
            <a:avLst/>
            <a:gdLst/>
            <a:ahLst/>
            <a:cxnLst/>
            <a:rect l="l" t="t" r="r" b="b"/>
            <a:pathLst>
              <a:path w="219709" h="5148580" extrusionOk="0">
                <a:moveTo>
                  <a:pt x="219261" y="0"/>
                </a:moveTo>
                <a:lnTo>
                  <a:pt x="0" y="5148071"/>
                </a:lnTo>
                <a:lnTo>
                  <a:pt x="219261" y="5148071"/>
                </a:lnTo>
                <a:lnTo>
                  <a:pt x="219261" y="0"/>
                </a:lnTo>
                <a:close/>
              </a:path>
            </a:pathLst>
          </a:custGeom>
          <a:solidFill>
            <a:srgbClr val="434343"/>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aphicFrame>
        <p:nvGraphicFramePr>
          <p:cNvPr id="62" name="Google Shape;62;p2"/>
          <p:cNvGraphicFramePr/>
          <p:nvPr/>
        </p:nvGraphicFramePr>
        <p:xfrm>
          <a:off x="238125" y="659409"/>
          <a:ext cx="8110700" cy="4404390"/>
        </p:xfrm>
        <a:graphic>
          <a:graphicData uri="http://schemas.openxmlformats.org/drawingml/2006/table">
            <a:tbl>
              <a:tblPr firstRow="1" bandRow="1">
                <a:noFill/>
              </a:tblPr>
              <a:tblGrid>
                <a:gridCol w="1611850">
                  <a:extLst>
                    <a:ext uri="{9D8B030D-6E8A-4147-A177-3AD203B41FA5}">
                      <a16:colId xmlns:a16="http://schemas.microsoft.com/office/drawing/2014/main" val="20000"/>
                    </a:ext>
                  </a:extLst>
                </a:gridCol>
                <a:gridCol w="3058675">
                  <a:extLst>
                    <a:ext uri="{9D8B030D-6E8A-4147-A177-3AD203B41FA5}">
                      <a16:colId xmlns:a16="http://schemas.microsoft.com/office/drawing/2014/main" val="20001"/>
                    </a:ext>
                  </a:extLst>
                </a:gridCol>
                <a:gridCol w="1865775">
                  <a:extLst>
                    <a:ext uri="{9D8B030D-6E8A-4147-A177-3AD203B41FA5}">
                      <a16:colId xmlns:a16="http://schemas.microsoft.com/office/drawing/2014/main" val="20002"/>
                    </a:ext>
                  </a:extLst>
                </a:gridCol>
                <a:gridCol w="1574400">
                  <a:extLst>
                    <a:ext uri="{9D8B030D-6E8A-4147-A177-3AD203B41FA5}">
                      <a16:colId xmlns:a16="http://schemas.microsoft.com/office/drawing/2014/main" val="20003"/>
                    </a:ext>
                  </a:extLst>
                </a:gridCol>
              </a:tblGrid>
              <a:tr h="427100">
                <a:tc gridSpan="4">
                  <a:txBody>
                    <a:bodyPr/>
                    <a:lstStyle/>
                    <a:p>
                      <a:pPr marL="0" marR="0" lvl="0" indent="0" algn="l" rtl="0">
                        <a:lnSpc>
                          <a:spcPct val="100000"/>
                        </a:lnSpc>
                        <a:spcBef>
                          <a:spcPts val="0"/>
                        </a:spcBef>
                        <a:spcAft>
                          <a:spcPts val="0"/>
                        </a:spcAft>
                        <a:buSzPts val="1400"/>
                        <a:buFont typeface="Calibri"/>
                        <a:buNone/>
                      </a:pPr>
                      <a:r>
                        <a:rPr lang="en-US" sz="1100" u="none" strike="noStrike" cap="none"/>
                        <a:t>Sector: </a:t>
                      </a:r>
                      <a:r>
                        <a:rPr lang="en-US" sz="1100"/>
                        <a:t>MOVILIDAD</a:t>
                      </a:r>
                      <a:endParaRPr sz="1100"/>
                    </a:p>
                    <a:p>
                      <a:pPr marL="0" marR="0" lvl="0" indent="0" algn="l" rtl="0">
                        <a:lnSpc>
                          <a:spcPct val="100000"/>
                        </a:lnSpc>
                        <a:spcBef>
                          <a:spcPts val="0"/>
                        </a:spcBef>
                        <a:spcAft>
                          <a:spcPts val="0"/>
                        </a:spcAft>
                        <a:buSzPts val="1400"/>
                        <a:buFont typeface="Calibri"/>
                        <a:buNone/>
                      </a:pPr>
                      <a:r>
                        <a:rPr lang="en-US" sz="1100" u="none" strike="noStrike" cap="none"/>
                        <a:t>Acciones Concertadas: 2</a:t>
                      </a:r>
                      <a:endParaRPr sz="1100" u="none" strike="noStrike" cap="none"/>
                    </a:p>
                    <a:p>
                      <a:pPr marL="0" marR="0" lvl="0" indent="0" algn="l" rtl="0">
                        <a:lnSpc>
                          <a:spcPct val="100000"/>
                        </a:lnSpc>
                        <a:spcBef>
                          <a:spcPts val="0"/>
                        </a:spcBef>
                        <a:spcAft>
                          <a:spcPts val="0"/>
                        </a:spcAft>
                        <a:buSzPts val="1400"/>
                        <a:buFont typeface="Calibri"/>
                        <a:buNone/>
                      </a:pPr>
                      <a:r>
                        <a:rPr lang="en-US" sz="1100" u="none" strike="noStrike" cap="none"/>
                        <a:t>Acciones Implementadas:   2</a:t>
                      </a:r>
                      <a:endParaRPr sz="1100"/>
                    </a:p>
                    <a:p>
                      <a:pPr marL="0" marR="0" lvl="0" indent="0" algn="l" rtl="0">
                        <a:lnSpc>
                          <a:spcPct val="100000"/>
                        </a:lnSpc>
                        <a:spcBef>
                          <a:spcPts val="0"/>
                        </a:spcBef>
                        <a:spcAft>
                          <a:spcPts val="0"/>
                        </a:spcAft>
                        <a:buSzPts val="1400"/>
                        <a:buFont typeface="Calibri"/>
                        <a:buNone/>
                      </a:pPr>
                      <a:r>
                        <a:rPr lang="en-US" sz="1100" u="none" strike="noStrike" cap="none"/>
                        <a:t>Acciones No Implementadas: 0</a:t>
                      </a:r>
                      <a:endParaRPr sz="1100" u="none" strike="noStrike" cap="none"/>
                    </a:p>
                  </a:txBody>
                  <a:tcPr marL="91450" marR="91450" marT="45725" marB="45725"/>
                </a:tc>
                <a:tc hMerge="1">
                  <a:txBody>
                    <a:bodyPr/>
                    <a:lstStyle/>
                    <a:p>
                      <a:endParaRPr lang="es-CO"/>
                    </a:p>
                  </a:txBody>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val="10000"/>
                  </a:ext>
                </a:extLst>
              </a:tr>
              <a:tr h="388775">
                <a:tc>
                  <a:txBody>
                    <a:bodyPr/>
                    <a:lstStyle/>
                    <a:p>
                      <a:pPr marL="0" marR="0" lvl="0" indent="0" algn="ctr" rtl="0">
                        <a:spcBef>
                          <a:spcPts val="0"/>
                        </a:spcBef>
                        <a:spcAft>
                          <a:spcPts val="0"/>
                        </a:spcAft>
                        <a:buNone/>
                      </a:pPr>
                      <a:r>
                        <a:rPr lang="en-US" sz="1100" b="1" u="none" strike="noStrike" cap="none"/>
                        <a:t>Acción afirmativa concertada</a:t>
                      </a:r>
                      <a:endParaRPr sz="1100"/>
                    </a:p>
                    <a:p>
                      <a:pPr marL="0" marR="0" lvl="0" indent="0" algn="ctr" rtl="0">
                        <a:spcBef>
                          <a:spcPts val="0"/>
                        </a:spcBef>
                        <a:spcAft>
                          <a:spcPts val="0"/>
                        </a:spcAft>
                        <a:buNone/>
                      </a:pPr>
                      <a:r>
                        <a:rPr lang="en-US" sz="400" i="1" u="none" strike="noStrike" cap="none"/>
                        <a:t>(Descripción de las acciones no implementadas y  las que se implementan en el 2023)</a:t>
                      </a:r>
                      <a:endParaRPr sz="400" i="1" u="none" strike="noStrike" cap="none"/>
                    </a:p>
                  </a:txBody>
                  <a:tcPr marL="91450" marR="91450" marT="45725" marB="45725" anchor="ctr">
                    <a:lnB w="12700" cap="flat" cmpd="sng">
                      <a:solidFill>
                        <a:schemeClr val="dk1"/>
                      </a:solidFill>
                      <a:prstDash val="solid"/>
                      <a:round/>
                      <a:headEnd type="none" w="sm" len="sm"/>
                      <a:tailEnd type="none" w="sm" len="sm"/>
                    </a:lnB>
                  </a:tcPr>
                </a:tc>
                <a:tc>
                  <a:txBody>
                    <a:bodyPr/>
                    <a:lstStyle/>
                    <a:p>
                      <a:pPr marL="0" marR="0" lvl="0" indent="0" algn="ctr" rtl="0">
                        <a:spcBef>
                          <a:spcPts val="0"/>
                        </a:spcBef>
                        <a:spcAft>
                          <a:spcPts val="0"/>
                        </a:spcAft>
                        <a:buNone/>
                      </a:pPr>
                      <a:r>
                        <a:rPr lang="en-US" sz="1100" b="1" u="none" strike="noStrike" cap="none"/>
                        <a:t>Propuesta de cumplimiento 2023</a:t>
                      </a:r>
                      <a:endParaRPr sz="1100"/>
                    </a:p>
                    <a:p>
                      <a:pPr marL="0" marR="0" lvl="0" indent="0" algn="ctr" rtl="0">
                        <a:spcBef>
                          <a:spcPts val="0"/>
                        </a:spcBef>
                        <a:spcAft>
                          <a:spcPts val="0"/>
                        </a:spcAft>
                        <a:buNone/>
                      </a:pPr>
                      <a:r>
                        <a:rPr lang="en-US" sz="400" i="1" u="none" strike="noStrike" cap="none"/>
                        <a:t>(Estrategia, hitos o actividades concretas para su materialización)</a:t>
                      </a:r>
                      <a:endParaRPr sz="400" i="1" u="none" strike="noStrike" cap="none"/>
                    </a:p>
                  </a:txBody>
                  <a:tcPr marL="91450" marR="91450" marT="45725" marB="45725" anchor="ctr">
                    <a:lnB w="12700" cap="flat" cmpd="sng">
                      <a:solidFill>
                        <a:schemeClr val="dk1"/>
                      </a:solidFill>
                      <a:prstDash val="solid"/>
                      <a:round/>
                      <a:headEnd type="none" w="sm" len="sm"/>
                      <a:tailEnd type="none" w="sm" len="sm"/>
                    </a:lnB>
                  </a:tcPr>
                </a:tc>
                <a:tc>
                  <a:txBody>
                    <a:bodyPr/>
                    <a:lstStyle/>
                    <a:p>
                      <a:pPr marL="0" marR="0" lvl="0" indent="0" algn="ctr" rtl="0">
                        <a:spcBef>
                          <a:spcPts val="0"/>
                        </a:spcBef>
                        <a:spcAft>
                          <a:spcPts val="0"/>
                        </a:spcAft>
                        <a:buNone/>
                      </a:pPr>
                      <a:r>
                        <a:rPr lang="en-US" sz="1100" b="1" u="none" strike="noStrike" cap="none"/>
                        <a:t>Fecha estimada de implementación</a:t>
                      </a:r>
                      <a:endParaRPr sz="400" b="1" u="none" strike="noStrike" cap="none"/>
                    </a:p>
                    <a:p>
                      <a:pPr marL="0" marR="0" lvl="0" indent="0" algn="ctr" rtl="0">
                        <a:spcBef>
                          <a:spcPts val="0"/>
                        </a:spcBef>
                        <a:spcAft>
                          <a:spcPts val="0"/>
                        </a:spcAft>
                        <a:buNone/>
                      </a:pPr>
                      <a:r>
                        <a:rPr lang="en-US" sz="400" i="1" u="none" strike="noStrike" cap="none"/>
                        <a:t>(Se debe establecer una fecha real o tentativa para ser aprobado por el espacio</a:t>
                      </a:r>
                      <a:r>
                        <a:rPr lang="en-US" sz="500" i="1" u="none" strike="noStrike" cap="none"/>
                        <a:t>)</a:t>
                      </a:r>
                      <a:endParaRPr sz="500" i="1" u="none" strike="noStrike" cap="none"/>
                    </a:p>
                  </a:txBody>
                  <a:tcPr marL="91450" marR="91450" marT="45725" marB="45725" anchor="ctr">
                    <a:lnB w="12700" cap="flat" cmpd="sng">
                      <a:solidFill>
                        <a:schemeClr val="dk1"/>
                      </a:solidFill>
                      <a:prstDash val="solid"/>
                      <a:round/>
                      <a:headEnd type="none" w="sm" len="sm"/>
                      <a:tailEnd type="none" w="sm" len="sm"/>
                    </a:lnB>
                  </a:tcPr>
                </a:tc>
                <a:tc>
                  <a:txBody>
                    <a:bodyPr/>
                    <a:lstStyle/>
                    <a:p>
                      <a:pPr marL="0" marR="0" lvl="0" indent="0" algn="ctr" rtl="0">
                        <a:spcBef>
                          <a:spcPts val="0"/>
                        </a:spcBef>
                        <a:spcAft>
                          <a:spcPts val="0"/>
                        </a:spcAft>
                        <a:buNone/>
                      </a:pPr>
                      <a:r>
                        <a:rPr lang="en-US" sz="1100" b="1" u="none" strike="noStrike" cap="none"/>
                        <a:t>Aprobado por el espacio y anexar soporte</a:t>
                      </a:r>
                      <a:endParaRPr sz="1100" b="1" u="none" strike="noStrike" cap="none"/>
                    </a:p>
                    <a:p>
                      <a:pPr marL="0" marR="0" lvl="0" indent="0" algn="ctr" rtl="0">
                        <a:spcBef>
                          <a:spcPts val="0"/>
                        </a:spcBef>
                        <a:spcAft>
                          <a:spcPts val="0"/>
                        </a:spcAft>
                        <a:buNone/>
                      </a:pPr>
                      <a:r>
                        <a:rPr lang="en-US" sz="400" i="1" u="none" strike="noStrike" cap="none"/>
                        <a:t>(Esto se diligenciara durante la sesión)</a:t>
                      </a:r>
                      <a:endParaRPr sz="400" i="1" u="none" strike="noStrike" cap="none"/>
                    </a:p>
                  </a:txBody>
                  <a:tcPr marL="91450" marR="91450" marT="45725" marB="45725" anchor="ctr">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2168375">
                <a:tc>
                  <a:txBody>
                    <a:bodyPr/>
                    <a:lstStyle/>
                    <a:p>
                      <a:pPr marL="0" marR="0" lvl="0" indent="0" algn="just" rtl="0">
                        <a:spcBef>
                          <a:spcPts val="0"/>
                        </a:spcBef>
                        <a:spcAft>
                          <a:spcPts val="0"/>
                        </a:spcAft>
                        <a:buNone/>
                      </a:pPr>
                      <a:r>
                        <a:rPr lang="en-US" sz="1300" u="none" strike="noStrike" cap="none"/>
                        <a:t>Generar una estrategia para incluir a los pueblos indígenas en la reducción del gasto en transporte público, teniendo en cuenta el enfoque diferencial étnico indígena de la no sisbenización de esta población.   </a:t>
                      </a:r>
                      <a:endParaRPr sz="130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just" rtl="0">
                        <a:spcBef>
                          <a:spcPts val="0"/>
                        </a:spcBef>
                        <a:spcAft>
                          <a:spcPts val="0"/>
                        </a:spcAft>
                        <a:buClr>
                          <a:schemeClr val="dk1"/>
                        </a:buClr>
                        <a:buSzPts val="1100"/>
                        <a:buFont typeface="Arial"/>
                        <a:buNone/>
                      </a:pPr>
                      <a:r>
                        <a:rPr lang="en-US" sz="1000"/>
                        <a:t>Se expidió el Decreto 004 de 2023 y la resolución 81469 de 2023 , las cuales: </a:t>
                      </a:r>
                      <a:endParaRPr sz="1000"/>
                    </a:p>
                    <a:p>
                      <a:pPr marL="0" marR="0" lvl="0" indent="0" algn="just" rtl="0">
                        <a:spcBef>
                          <a:spcPts val="0"/>
                        </a:spcBef>
                        <a:spcAft>
                          <a:spcPts val="0"/>
                        </a:spcAft>
                        <a:buClr>
                          <a:schemeClr val="dk1"/>
                        </a:buClr>
                        <a:buSzPts val="1100"/>
                        <a:buFont typeface="Arial"/>
                        <a:buNone/>
                      </a:pPr>
                      <a:r>
                        <a:rPr lang="en-US" sz="1000"/>
                        <a:t>- Definen cuales listados censales de las comunidades étnicas son potenciales beneficiarios del incentivo tarifario para personas con menor capacidad de pago. </a:t>
                      </a:r>
                      <a:endParaRPr sz="1000"/>
                    </a:p>
                    <a:p>
                      <a:pPr marL="0" marR="0" lvl="0" indent="0" algn="just" rtl="0">
                        <a:spcBef>
                          <a:spcPts val="0"/>
                        </a:spcBef>
                        <a:spcAft>
                          <a:spcPts val="0"/>
                        </a:spcAft>
                        <a:buClr>
                          <a:schemeClr val="dk1"/>
                        </a:buClr>
                        <a:buSzPts val="1100"/>
                        <a:buFont typeface="Arial"/>
                        <a:buNone/>
                      </a:pPr>
                      <a:r>
                        <a:rPr lang="en-US" sz="1000"/>
                        <a:t>- Reglamenta las fechas y procedimiento para la entrada o permanencia de los beneficiarios del incentivo tarifario. Específicamente se define que los potenciales beneficiarios del incentivos serán las personas mayores de 16 años que cuenten con una encuesta validada del SISBÉN IV remitida por la Secretaria Distrital de Planeación (SDP) y estén categorizados entre los grupos A1 a B7, así como la población indígena mayor de 16 años registrada en listados censales realizados por el resguardo o cabildo respectivo consolidados por el Ministerio del Interior.</a:t>
                      </a:r>
                      <a:endParaRPr sz="1000"/>
                    </a:p>
                    <a:p>
                      <a:pPr marL="0" marR="0" lvl="0" indent="0" algn="just" rtl="0">
                        <a:spcBef>
                          <a:spcPts val="0"/>
                        </a:spcBef>
                        <a:spcAft>
                          <a:spcPts val="0"/>
                        </a:spcAft>
                        <a:buSzPts val="1100"/>
                        <a:buNone/>
                      </a:pPr>
                      <a:r>
                        <a:rPr lang="en-US" sz="1000"/>
                        <a:t>- De acuerdo con los listados censales del Ministerio de Interior, 14.581 indígenas son potenciales beneficiarios de este incentivo tarifario. </a:t>
                      </a:r>
                      <a:endParaRPr sz="100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just" rtl="0">
                        <a:spcBef>
                          <a:spcPts val="0"/>
                        </a:spcBef>
                        <a:spcAft>
                          <a:spcPts val="0"/>
                        </a:spcAft>
                        <a:buNone/>
                      </a:pPr>
                      <a:r>
                        <a:rPr lang="en-US" sz="1000"/>
                        <a:t>1° de febrero de 2023</a:t>
                      </a:r>
                      <a:endParaRPr sz="800" u="none" strike="noStrike" cap="none"/>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just" rtl="0">
                        <a:spcBef>
                          <a:spcPts val="0"/>
                        </a:spcBef>
                        <a:spcAft>
                          <a:spcPts val="0"/>
                        </a:spcAft>
                        <a:buNone/>
                      </a:pPr>
                      <a:endParaRPr sz="800" u="none" strike="noStrike" cap="none"/>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3"/>
            <a:ext cx="9143999" cy="5148067"/>
          </a:xfrm>
          <a:prstGeom prst="rect">
            <a:avLst/>
          </a:prstGeom>
        </p:spPr>
      </p:pic>
      <p:pic>
        <p:nvPicPr>
          <p:cNvPr id="3" name="object 3"/>
          <p:cNvPicPr/>
          <p:nvPr/>
        </p:nvPicPr>
        <p:blipFill>
          <a:blip r:embed="rId3" cstate="print"/>
          <a:stretch>
            <a:fillRect/>
          </a:stretch>
        </p:blipFill>
        <p:spPr>
          <a:xfrm>
            <a:off x="0" y="32"/>
            <a:ext cx="3520439" cy="5038310"/>
          </a:xfrm>
          <a:prstGeom prst="rect">
            <a:avLst/>
          </a:prstGeom>
        </p:spPr>
      </p:pic>
      <p:pic>
        <p:nvPicPr>
          <p:cNvPr id="4" name="object 4"/>
          <p:cNvPicPr/>
          <p:nvPr/>
        </p:nvPicPr>
        <p:blipFill>
          <a:blip r:embed="rId4" cstate="print"/>
          <a:stretch>
            <a:fillRect/>
          </a:stretch>
        </p:blipFill>
        <p:spPr>
          <a:xfrm>
            <a:off x="4828032" y="1417319"/>
            <a:ext cx="2482595" cy="1101852"/>
          </a:xfrm>
          <a:prstGeom prst="rect">
            <a:avLst/>
          </a:prstGeom>
        </p:spPr>
      </p:pic>
      <p:sp>
        <p:nvSpPr>
          <p:cNvPr id="5" name="object 5"/>
          <p:cNvSpPr txBox="1">
            <a:spLocks noGrp="1"/>
          </p:cNvSpPr>
          <p:nvPr>
            <p:ph type="title"/>
          </p:nvPr>
        </p:nvSpPr>
        <p:spPr>
          <a:xfrm>
            <a:off x="5171059" y="1592846"/>
            <a:ext cx="1706245" cy="575945"/>
          </a:xfrm>
          <a:prstGeom prst="rect">
            <a:avLst/>
          </a:prstGeom>
        </p:spPr>
        <p:txBody>
          <a:bodyPr vert="horz" wrap="square" lIns="0" tIns="13970" rIns="0" bIns="0" rtlCol="0">
            <a:spAutoFit/>
          </a:bodyPr>
          <a:lstStyle/>
          <a:p>
            <a:pPr marL="12700">
              <a:lnSpc>
                <a:spcPct val="100000"/>
              </a:lnSpc>
              <a:spcBef>
                <a:spcPts val="110"/>
              </a:spcBef>
            </a:pPr>
            <a:r>
              <a:rPr sz="3600" spc="-185" dirty="0"/>
              <a:t>GR</a:t>
            </a:r>
            <a:r>
              <a:rPr sz="3600" spc="-270" dirty="0"/>
              <a:t>A</a:t>
            </a:r>
            <a:r>
              <a:rPr sz="3600" spc="-190" dirty="0"/>
              <a:t>C</a:t>
            </a:r>
            <a:r>
              <a:rPr sz="3600" spc="-65" dirty="0"/>
              <a:t>I</a:t>
            </a:r>
            <a:r>
              <a:rPr sz="3600" spc="-130" dirty="0"/>
              <a:t>A</a:t>
            </a:r>
            <a:r>
              <a:rPr sz="3600" spc="15" dirty="0"/>
              <a:t>S</a:t>
            </a:r>
            <a:endParaRPr sz="3600"/>
          </a:p>
        </p:txBody>
      </p:sp>
      <p:pic>
        <p:nvPicPr>
          <p:cNvPr id="6" name="object 6"/>
          <p:cNvPicPr/>
          <p:nvPr/>
        </p:nvPicPr>
        <p:blipFill>
          <a:blip r:embed="rId5" cstate="print"/>
          <a:stretch>
            <a:fillRect/>
          </a:stretch>
        </p:blipFill>
        <p:spPr>
          <a:xfrm>
            <a:off x="7626095" y="4447933"/>
            <a:ext cx="1106424" cy="548640"/>
          </a:xfrm>
          <a:prstGeom prst="rect">
            <a:avLst/>
          </a:prstGeom>
        </p:spPr>
      </p:pic>
      <p:pic>
        <p:nvPicPr>
          <p:cNvPr id="7" name="object 7"/>
          <p:cNvPicPr/>
          <p:nvPr/>
        </p:nvPicPr>
        <p:blipFill>
          <a:blip r:embed="rId6" cstate="print"/>
          <a:stretch>
            <a:fillRect/>
          </a:stretch>
        </p:blipFill>
        <p:spPr>
          <a:xfrm>
            <a:off x="4160520" y="2596895"/>
            <a:ext cx="4732020" cy="1293876"/>
          </a:xfrm>
          <a:prstGeom prst="rect">
            <a:avLst/>
          </a:prstGeom>
        </p:spPr>
      </p:pic>
      <p:sp>
        <p:nvSpPr>
          <p:cNvPr id="8" name="object 8"/>
          <p:cNvSpPr txBox="1"/>
          <p:nvPr/>
        </p:nvSpPr>
        <p:spPr>
          <a:xfrm>
            <a:off x="4437888" y="2743783"/>
            <a:ext cx="4053840" cy="855980"/>
          </a:xfrm>
          <a:prstGeom prst="rect">
            <a:avLst/>
          </a:prstGeom>
        </p:spPr>
        <p:txBody>
          <a:bodyPr vert="horz" wrap="square" lIns="0" tIns="11430" rIns="0" bIns="0" rtlCol="0">
            <a:spAutoFit/>
          </a:bodyPr>
          <a:lstStyle/>
          <a:p>
            <a:pPr marR="5080" algn="r">
              <a:lnSpc>
                <a:spcPts val="3275"/>
              </a:lnSpc>
              <a:spcBef>
                <a:spcPts val="90"/>
              </a:spcBef>
            </a:pPr>
            <a:r>
              <a:rPr lang="es-ES" sz="2750" spc="-310" dirty="0">
                <a:solidFill>
                  <a:srgbClr val="FFFFFF"/>
                </a:solidFill>
                <a:latin typeface="Trebuchet MS"/>
                <a:cs typeface="Trebuchet MS"/>
              </a:rPr>
              <a:t>Dirección </a:t>
            </a:r>
            <a:r>
              <a:rPr sz="2750" spc="-310" dirty="0">
                <a:solidFill>
                  <a:srgbClr val="FFFFFF"/>
                </a:solidFill>
                <a:latin typeface="Trebuchet MS"/>
                <a:cs typeface="Trebuchet MS"/>
              </a:rPr>
              <a:t>d</a:t>
            </a:r>
            <a:r>
              <a:rPr sz="2750" spc="-345" dirty="0">
                <a:solidFill>
                  <a:srgbClr val="FFFFFF"/>
                </a:solidFill>
                <a:latin typeface="Trebuchet MS"/>
                <a:cs typeface="Trebuchet MS"/>
              </a:rPr>
              <a:t>e</a:t>
            </a:r>
            <a:r>
              <a:rPr sz="2750" spc="-254" dirty="0">
                <a:solidFill>
                  <a:srgbClr val="FFFFFF"/>
                </a:solidFill>
                <a:latin typeface="Trebuchet MS"/>
                <a:cs typeface="Trebuchet MS"/>
              </a:rPr>
              <a:t> </a:t>
            </a:r>
            <a:r>
              <a:rPr sz="2750" spc="-260" dirty="0">
                <a:solidFill>
                  <a:srgbClr val="FFFFFF"/>
                </a:solidFill>
                <a:latin typeface="Trebuchet MS"/>
                <a:cs typeface="Trebuchet MS"/>
              </a:rPr>
              <a:t>A</a:t>
            </a:r>
            <a:r>
              <a:rPr sz="2750" spc="-110" dirty="0">
                <a:solidFill>
                  <a:srgbClr val="FFFFFF"/>
                </a:solidFill>
                <a:latin typeface="Trebuchet MS"/>
                <a:cs typeface="Trebuchet MS"/>
              </a:rPr>
              <a:t>s</a:t>
            </a:r>
            <a:r>
              <a:rPr sz="2750" spc="-285" dirty="0">
                <a:solidFill>
                  <a:srgbClr val="FFFFFF"/>
                </a:solidFill>
                <a:latin typeface="Trebuchet MS"/>
                <a:cs typeface="Trebuchet MS"/>
              </a:rPr>
              <a:t>un</a:t>
            </a:r>
            <a:r>
              <a:rPr sz="2750" spc="-235" dirty="0">
                <a:solidFill>
                  <a:srgbClr val="FFFFFF"/>
                </a:solidFill>
                <a:latin typeface="Trebuchet MS"/>
                <a:cs typeface="Trebuchet MS"/>
              </a:rPr>
              <a:t>t</a:t>
            </a:r>
            <a:r>
              <a:rPr sz="2750" spc="-325" dirty="0">
                <a:solidFill>
                  <a:srgbClr val="FFFFFF"/>
                </a:solidFill>
                <a:latin typeface="Trebuchet MS"/>
                <a:cs typeface="Trebuchet MS"/>
              </a:rPr>
              <a:t>o</a:t>
            </a:r>
            <a:r>
              <a:rPr sz="2750" spc="-90" dirty="0">
                <a:solidFill>
                  <a:srgbClr val="FFFFFF"/>
                </a:solidFill>
                <a:latin typeface="Trebuchet MS"/>
                <a:cs typeface="Trebuchet MS"/>
              </a:rPr>
              <a:t>s</a:t>
            </a:r>
            <a:r>
              <a:rPr sz="2750" spc="-345" dirty="0">
                <a:solidFill>
                  <a:srgbClr val="FFFFFF"/>
                </a:solidFill>
                <a:latin typeface="Trebuchet MS"/>
                <a:cs typeface="Trebuchet MS"/>
              </a:rPr>
              <a:t> </a:t>
            </a:r>
            <a:r>
              <a:rPr sz="2750" spc="-395" dirty="0">
                <a:solidFill>
                  <a:srgbClr val="FFFFFF"/>
                </a:solidFill>
                <a:latin typeface="Trebuchet MS"/>
                <a:cs typeface="Trebuchet MS"/>
              </a:rPr>
              <a:t>É</a:t>
            </a:r>
            <a:r>
              <a:rPr sz="2750" spc="-235" dirty="0">
                <a:solidFill>
                  <a:srgbClr val="FFFFFF"/>
                </a:solidFill>
                <a:latin typeface="Trebuchet MS"/>
                <a:cs typeface="Trebuchet MS"/>
              </a:rPr>
              <a:t>t</a:t>
            </a:r>
            <a:r>
              <a:rPr sz="2750" spc="-285" dirty="0">
                <a:solidFill>
                  <a:srgbClr val="FFFFFF"/>
                </a:solidFill>
                <a:latin typeface="Trebuchet MS"/>
                <a:cs typeface="Trebuchet MS"/>
              </a:rPr>
              <a:t>n</a:t>
            </a:r>
            <a:r>
              <a:rPr sz="2750" spc="-145" dirty="0">
                <a:solidFill>
                  <a:srgbClr val="FFFFFF"/>
                </a:solidFill>
                <a:latin typeface="Trebuchet MS"/>
                <a:cs typeface="Trebuchet MS"/>
              </a:rPr>
              <a:t>i</a:t>
            </a:r>
            <a:r>
              <a:rPr sz="2750" spc="-215" dirty="0">
                <a:solidFill>
                  <a:srgbClr val="FFFFFF"/>
                </a:solidFill>
                <a:latin typeface="Trebuchet MS"/>
                <a:cs typeface="Trebuchet MS"/>
              </a:rPr>
              <a:t>c</a:t>
            </a:r>
            <a:r>
              <a:rPr sz="2750" spc="-325" dirty="0">
                <a:solidFill>
                  <a:srgbClr val="FFFFFF"/>
                </a:solidFill>
                <a:latin typeface="Trebuchet MS"/>
                <a:cs typeface="Trebuchet MS"/>
              </a:rPr>
              <a:t>o</a:t>
            </a:r>
            <a:r>
              <a:rPr sz="2750" spc="-90" dirty="0">
                <a:solidFill>
                  <a:srgbClr val="FFFFFF"/>
                </a:solidFill>
                <a:latin typeface="Trebuchet MS"/>
                <a:cs typeface="Trebuchet MS"/>
              </a:rPr>
              <a:t>s</a:t>
            </a:r>
            <a:endParaRPr sz="2750" dirty="0">
              <a:latin typeface="Trebuchet MS"/>
              <a:cs typeface="Trebuchet MS"/>
            </a:endParaRPr>
          </a:p>
          <a:p>
            <a:pPr marR="15240" algn="r">
              <a:lnSpc>
                <a:spcPts val="3275"/>
              </a:lnSpc>
            </a:pPr>
            <a:r>
              <a:rPr sz="2750" b="1" spc="-190" dirty="0">
                <a:solidFill>
                  <a:srgbClr val="FFFFFF"/>
                </a:solidFill>
                <a:latin typeface="Trebuchet MS"/>
                <a:cs typeface="Trebuchet MS"/>
              </a:rPr>
              <a:t>S</a:t>
            </a:r>
            <a:r>
              <a:rPr sz="2750" b="1" spc="-580" dirty="0">
                <a:solidFill>
                  <a:srgbClr val="FFFFFF"/>
                </a:solidFill>
                <a:latin typeface="Trebuchet MS"/>
                <a:cs typeface="Trebuchet MS"/>
              </a:rPr>
              <a:t>e</a:t>
            </a:r>
            <a:r>
              <a:rPr sz="2750" b="1" spc="-405" dirty="0">
                <a:solidFill>
                  <a:srgbClr val="FFFFFF"/>
                </a:solidFill>
                <a:latin typeface="Trebuchet MS"/>
                <a:cs typeface="Trebuchet MS"/>
              </a:rPr>
              <a:t>c</a:t>
            </a:r>
            <a:r>
              <a:rPr sz="2750" b="1" spc="-390" dirty="0">
                <a:solidFill>
                  <a:srgbClr val="FFFFFF"/>
                </a:solidFill>
                <a:latin typeface="Trebuchet MS"/>
                <a:cs typeface="Trebuchet MS"/>
              </a:rPr>
              <a:t>r</a:t>
            </a:r>
            <a:r>
              <a:rPr sz="2750" b="1" spc="-580" dirty="0">
                <a:solidFill>
                  <a:srgbClr val="FFFFFF"/>
                </a:solidFill>
                <a:latin typeface="Trebuchet MS"/>
                <a:cs typeface="Trebuchet MS"/>
              </a:rPr>
              <a:t>e</a:t>
            </a:r>
            <a:r>
              <a:rPr sz="2750" b="1" spc="-340" dirty="0">
                <a:solidFill>
                  <a:srgbClr val="FFFFFF"/>
                </a:solidFill>
                <a:latin typeface="Trebuchet MS"/>
                <a:cs typeface="Trebuchet MS"/>
              </a:rPr>
              <a:t>t</a:t>
            </a:r>
            <a:r>
              <a:rPr sz="2750" b="1" spc="-500" dirty="0">
                <a:solidFill>
                  <a:srgbClr val="FFFFFF"/>
                </a:solidFill>
                <a:latin typeface="Trebuchet MS"/>
                <a:cs typeface="Trebuchet MS"/>
              </a:rPr>
              <a:t>a</a:t>
            </a:r>
            <a:r>
              <a:rPr sz="2750" b="1" spc="-390" dirty="0">
                <a:solidFill>
                  <a:srgbClr val="FFFFFF"/>
                </a:solidFill>
                <a:latin typeface="Trebuchet MS"/>
                <a:cs typeface="Trebuchet MS"/>
              </a:rPr>
              <a:t>r</a:t>
            </a:r>
            <a:r>
              <a:rPr sz="2750" b="1" spc="-375" dirty="0">
                <a:solidFill>
                  <a:srgbClr val="FFFFFF"/>
                </a:solidFill>
                <a:latin typeface="Trebuchet MS"/>
                <a:cs typeface="Trebuchet MS"/>
              </a:rPr>
              <a:t>ía</a:t>
            </a:r>
            <a:r>
              <a:rPr sz="2750" b="1" spc="-355" dirty="0">
                <a:solidFill>
                  <a:srgbClr val="FFFFFF"/>
                </a:solidFill>
                <a:latin typeface="Trebuchet MS"/>
                <a:cs typeface="Trebuchet MS"/>
              </a:rPr>
              <a:t> </a:t>
            </a:r>
            <a:r>
              <a:rPr sz="2750" b="1" spc="-335" dirty="0">
                <a:solidFill>
                  <a:srgbClr val="FFFFFF"/>
                </a:solidFill>
                <a:latin typeface="Trebuchet MS"/>
                <a:cs typeface="Trebuchet MS"/>
              </a:rPr>
              <a:t>D</a:t>
            </a:r>
            <a:r>
              <a:rPr sz="2750" b="1" spc="-320" dirty="0">
                <a:solidFill>
                  <a:srgbClr val="FFFFFF"/>
                </a:solidFill>
                <a:latin typeface="Trebuchet MS"/>
                <a:cs typeface="Trebuchet MS"/>
              </a:rPr>
              <a:t>i</a:t>
            </a:r>
            <a:r>
              <a:rPr sz="2750" b="1" spc="-185" dirty="0">
                <a:solidFill>
                  <a:srgbClr val="FFFFFF"/>
                </a:solidFill>
                <a:latin typeface="Trebuchet MS"/>
                <a:cs typeface="Trebuchet MS"/>
              </a:rPr>
              <a:t>s</a:t>
            </a:r>
            <a:r>
              <a:rPr sz="2750" b="1" spc="-370" dirty="0">
                <a:solidFill>
                  <a:srgbClr val="FFFFFF"/>
                </a:solidFill>
                <a:latin typeface="Trebuchet MS"/>
                <a:cs typeface="Trebuchet MS"/>
              </a:rPr>
              <a:t>t</a:t>
            </a:r>
            <a:r>
              <a:rPr sz="2750" b="1" spc="-395" dirty="0">
                <a:solidFill>
                  <a:srgbClr val="FFFFFF"/>
                </a:solidFill>
                <a:latin typeface="Trebuchet MS"/>
                <a:cs typeface="Trebuchet MS"/>
              </a:rPr>
              <a:t>r</a:t>
            </a:r>
            <a:r>
              <a:rPr sz="2750" b="1" spc="-320" dirty="0">
                <a:solidFill>
                  <a:srgbClr val="FFFFFF"/>
                </a:solidFill>
                <a:latin typeface="Trebuchet MS"/>
                <a:cs typeface="Trebuchet MS"/>
              </a:rPr>
              <a:t>i</a:t>
            </a:r>
            <a:r>
              <a:rPr sz="2750" b="1" spc="-340" dirty="0">
                <a:solidFill>
                  <a:srgbClr val="FFFFFF"/>
                </a:solidFill>
                <a:latin typeface="Trebuchet MS"/>
                <a:cs typeface="Trebuchet MS"/>
              </a:rPr>
              <a:t>t</a:t>
            </a:r>
            <a:r>
              <a:rPr sz="2750" b="1" spc="-500" dirty="0">
                <a:solidFill>
                  <a:srgbClr val="FFFFFF"/>
                </a:solidFill>
                <a:latin typeface="Trebuchet MS"/>
                <a:cs typeface="Trebuchet MS"/>
              </a:rPr>
              <a:t>a</a:t>
            </a:r>
            <a:r>
              <a:rPr sz="2750" b="1" spc="-305" dirty="0">
                <a:solidFill>
                  <a:srgbClr val="FFFFFF"/>
                </a:solidFill>
                <a:latin typeface="Trebuchet MS"/>
                <a:cs typeface="Trebuchet MS"/>
              </a:rPr>
              <a:t>l</a:t>
            </a:r>
            <a:r>
              <a:rPr sz="2750" b="1" spc="-405" dirty="0">
                <a:solidFill>
                  <a:srgbClr val="FFFFFF"/>
                </a:solidFill>
                <a:latin typeface="Trebuchet MS"/>
                <a:cs typeface="Trebuchet MS"/>
              </a:rPr>
              <a:t> </a:t>
            </a:r>
            <a:r>
              <a:rPr sz="2750" b="1" spc="-530" dirty="0">
                <a:solidFill>
                  <a:srgbClr val="FFFFFF"/>
                </a:solidFill>
                <a:latin typeface="Trebuchet MS"/>
                <a:cs typeface="Trebuchet MS"/>
              </a:rPr>
              <a:t>de</a:t>
            </a:r>
            <a:r>
              <a:rPr sz="2750" b="1" spc="-365" dirty="0">
                <a:solidFill>
                  <a:srgbClr val="FFFFFF"/>
                </a:solidFill>
                <a:latin typeface="Trebuchet MS"/>
                <a:cs typeface="Trebuchet MS"/>
              </a:rPr>
              <a:t> </a:t>
            </a:r>
            <a:r>
              <a:rPr sz="2750" b="1" spc="-484" dirty="0">
                <a:solidFill>
                  <a:srgbClr val="FFFFFF"/>
                </a:solidFill>
                <a:latin typeface="Trebuchet MS"/>
                <a:cs typeface="Trebuchet MS"/>
              </a:rPr>
              <a:t>Go</a:t>
            </a:r>
            <a:r>
              <a:rPr sz="2750" b="1" spc="-525" dirty="0">
                <a:solidFill>
                  <a:srgbClr val="FFFFFF"/>
                </a:solidFill>
                <a:latin typeface="Trebuchet MS"/>
                <a:cs typeface="Trebuchet MS"/>
              </a:rPr>
              <a:t>b</a:t>
            </a:r>
            <a:r>
              <a:rPr sz="2750" b="1" spc="-320" dirty="0">
                <a:solidFill>
                  <a:srgbClr val="FFFFFF"/>
                </a:solidFill>
                <a:latin typeface="Trebuchet MS"/>
                <a:cs typeface="Trebuchet MS"/>
              </a:rPr>
              <a:t>i</a:t>
            </a:r>
            <a:r>
              <a:rPr sz="2750" b="1" spc="-580" dirty="0">
                <a:solidFill>
                  <a:srgbClr val="FFFFFF"/>
                </a:solidFill>
                <a:latin typeface="Trebuchet MS"/>
                <a:cs typeface="Trebuchet MS"/>
              </a:rPr>
              <a:t>e</a:t>
            </a:r>
            <a:r>
              <a:rPr sz="2750" b="1" spc="-390" dirty="0">
                <a:solidFill>
                  <a:srgbClr val="FFFFFF"/>
                </a:solidFill>
                <a:latin typeface="Trebuchet MS"/>
                <a:cs typeface="Trebuchet MS"/>
              </a:rPr>
              <a:t>r</a:t>
            </a:r>
            <a:r>
              <a:rPr sz="2750" b="1" spc="-530" dirty="0">
                <a:solidFill>
                  <a:srgbClr val="FFFFFF"/>
                </a:solidFill>
                <a:latin typeface="Trebuchet MS"/>
                <a:cs typeface="Trebuchet MS"/>
              </a:rPr>
              <a:t>no</a:t>
            </a:r>
            <a:endParaRPr sz="2750" dirty="0">
              <a:latin typeface="Trebuchet MS"/>
              <a:cs typeface="Trebuchet MS"/>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5250A38F051B4649A6ECAA768F6BDBBF" ma:contentTypeVersion="15" ma:contentTypeDescription="Crear nuevo documento." ma:contentTypeScope="" ma:versionID="53f2b6bb1e6323e36902951a5974510a">
  <xsd:schema xmlns:xsd="http://www.w3.org/2001/XMLSchema" xmlns:xs="http://www.w3.org/2001/XMLSchema" xmlns:p="http://schemas.microsoft.com/office/2006/metadata/properties" xmlns:ns2="9f1d8c1a-37e6-4050-b3de-ba212d04cd74" xmlns:ns3="e650d988-71db-43b1-aaad-ae0382f4ae5f" xmlns:ns4="4d80bc94-8117-4d04-b7b5-18c598f799ce" targetNamespace="http://schemas.microsoft.com/office/2006/metadata/properties" ma:root="true" ma:fieldsID="1f949c03684669f4455f88d60233a414" ns2:_="" ns3:_="" ns4:_="">
    <xsd:import namespace="9f1d8c1a-37e6-4050-b3de-ba212d04cd74"/>
    <xsd:import namespace="e650d988-71db-43b1-aaad-ae0382f4ae5f"/>
    <xsd:import namespace="4d80bc94-8117-4d04-b7b5-18c598f799c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LengthInSeconds" minOccurs="0"/>
                <xsd:element ref="ns2:MediaServiceGenerationTime" minOccurs="0"/>
                <xsd:element ref="ns2:MediaServiceEventHashCode" minOccurs="0"/>
                <xsd:element ref="ns3:SharedWithUsers" minOccurs="0"/>
                <xsd:element ref="ns3:SharedWithDetails" minOccurs="0"/>
                <xsd:element ref="ns2:lcf76f155ced4ddcb4097134ff3c332f" minOccurs="0"/>
                <xsd:element ref="ns4:TaxCatchAll" minOccurs="0"/>
                <xsd:element ref="ns2:MediaServiceOCR" minOccurs="0"/>
                <xsd:element ref="ns2:Estado"/>
                <xsd:element ref="ns2:TipodeDocumento"/>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f1d8c1a-37e6-4050-b3de-ba212d04cd7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lcf76f155ced4ddcb4097134ff3c332f" ma:index="18" nillable="true" ma:taxonomy="true" ma:internalName="lcf76f155ced4ddcb4097134ff3c332f" ma:taxonomyFieldName="MediaServiceImageTags" ma:displayName="Etiquetas de imagen" ma:readOnly="false" ma:fieldId="{5cf76f15-5ced-4ddc-b409-7134ff3c332f}" ma:taxonomyMulti="true" ma:sspId="1310d8ee-99bf-4ea4-9dbe-e9e068685e8f"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Estado" ma:index="21" ma:displayName="Estado" ma:default="Activo" ma:format="Dropdown" ma:internalName="Estado">
      <xsd:simpleType>
        <xsd:restriction base="dms:Choice">
          <xsd:enumeration value="Activo"/>
          <xsd:enumeration value="Semi-Activo"/>
        </xsd:restriction>
      </xsd:simpleType>
    </xsd:element>
    <xsd:element name="TipodeDocumento" ma:index="22" ma:displayName="Tipo de Documento" ma:default="Definitivo" ma:format="Dropdown" ma:internalName="TipodeDocumento">
      <xsd:simpleType>
        <xsd:restriction base="dms:Choice">
          <xsd:enumeration value="Definitivo"/>
          <xsd:enumeration value="Tramite"/>
        </xsd:restriction>
      </xsd:simpleType>
    </xsd:element>
  </xsd:schema>
  <xsd:schema xmlns:xsd="http://www.w3.org/2001/XMLSchema" xmlns:xs="http://www.w3.org/2001/XMLSchema" xmlns:dms="http://schemas.microsoft.com/office/2006/documentManagement/types" xmlns:pc="http://schemas.microsoft.com/office/infopath/2007/PartnerControls" targetNamespace="e650d988-71db-43b1-aaad-ae0382f4ae5f" elementFormDefault="qualified">
    <xsd:import namespace="http://schemas.microsoft.com/office/2006/documentManagement/types"/>
    <xsd:import namespace="http://schemas.microsoft.com/office/infopath/2007/PartnerControls"/>
    <xsd:element name="SharedWithUsers" ma:index="15"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Detalles de uso compartido"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d80bc94-8117-4d04-b7b5-18c598f799ce"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8b76fbe7-09e4-4d59-91e4-0954f5bfb313}" ma:internalName="TaxCatchAll" ma:showField="CatchAllData" ma:web="4d80bc94-8117-4d04-b7b5-18c598f799c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f1d8c1a-37e6-4050-b3de-ba212d04cd74">
      <Terms xmlns="http://schemas.microsoft.com/office/infopath/2007/PartnerControls"/>
    </lcf76f155ced4ddcb4097134ff3c332f>
    <TaxCatchAll xmlns="4d80bc94-8117-4d04-b7b5-18c598f799ce" xsi:nil="true"/>
    <Estado xmlns="9f1d8c1a-37e6-4050-b3de-ba212d04cd74">Activo</Estado>
    <TipodeDocumento xmlns="9f1d8c1a-37e6-4050-b3de-ba212d04cd74">Definitivo</TipodeDocumento>
    <SharedWithUsers xmlns="e650d988-71db-43b1-aaad-ae0382f4ae5f">
      <UserInfo>
        <DisplayName/>
        <AccountId xsi:nil="true"/>
        <AccountType/>
      </UserInfo>
    </SharedWithUsers>
    <MediaLengthInSeconds xmlns="9f1d8c1a-37e6-4050-b3de-ba212d04cd74" xsi:nil="true"/>
  </documentManagement>
</p:properties>
</file>

<file path=customXml/itemProps1.xml><?xml version="1.0" encoding="utf-8"?>
<ds:datastoreItem xmlns:ds="http://schemas.openxmlformats.org/officeDocument/2006/customXml" ds:itemID="{9432FBDD-0CB8-4B96-9059-A38E08B084AB}"/>
</file>

<file path=customXml/itemProps2.xml><?xml version="1.0" encoding="utf-8"?>
<ds:datastoreItem xmlns:ds="http://schemas.openxmlformats.org/officeDocument/2006/customXml" ds:itemID="{36AAC518-4221-4F96-8C95-4503249327AD}"/>
</file>

<file path=customXml/itemProps3.xml><?xml version="1.0" encoding="utf-8"?>
<ds:datastoreItem xmlns:ds="http://schemas.openxmlformats.org/officeDocument/2006/customXml" ds:itemID="{431B3FDE-A855-4735-8F43-33648AB8B449}"/>
</file>

<file path=docProps/app.xml><?xml version="1.0" encoding="utf-8"?>
<Properties xmlns="http://schemas.openxmlformats.org/officeDocument/2006/extended-properties" xmlns:vt="http://schemas.openxmlformats.org/officeDocument/2006/docPropsVTypes">
  <Template/>
  <TotalTime>150</TotalTime>
  <Words>639</Words>
  <Application>Microsoft Office PowerPoint</Application>
  <PresentationFormat>Personalizado</PresentationFormat>
  <Paragraphs>59</Paragraphs>
  <Slides>4</Slides>
  <Notes>1</Notes>
  <HiddenSlides>0</HiddenSlides>
  <MMClips>0</MMClips>
  <ScaleCrop>false</ScaleCrop>
  <HeadingPairs>
    <vt:vector size="4" baseType="variant">
      <vt:variant>
        <vt:lpstr>Tema</vt:lpstr>
      </vt:variant>
      <vt:variant>
        <vt:i4>1</vt:i4>
      </vt:variant>
      <vt:variant>
        <vt:lpstr>Títulos de diapositiva</vt:lpstr>
      </vt:variant>
      <vt:variant>
        <vt:i4>4</vt:i4>
      </vt:variant>
    </vt:vector>
  </HeadingPairs>
  <TitlesOfParts>
    <vt:vector size="5" baseType="lpstr">
      <vt:lpstr>Office Theme</vt:lpstr>
      <vt:lpstr>CONSEJO CONSULTIVO Y DE CONCERTACIÓN PARA LOS PUEBLOS INDÍGENAS EN BOGOTÁ </vt:lpstr>
      <vt:lpstr>Presentación de PowerPoint</vt:lpstr>
      <vt:lpstr>Presentación de PowerPoint</vt:lpstr>
      <vt:lpstr>GRACIAS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Encuentro Distrital Raizal “Bitwiin Dih Raizal Comiunitii” para la Comunidad Raizal en Bogotá D.C.</dc:title>
  <dc:creator>Unknown User</dc:creator>
  <cp:lastModifiedBy>Maria Carmen</cp:lastModifiedBy>
  <cp:revision>19</cp:revision>
  <dcterms:created xsi:type="dcterms:W3CDTF">2022-12-07T01:16:35Z</dcterms:created>
  <dcterms:modified xsi:type="dcterms:W3CDTF">2023-06-22T04:39:52Z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2022-12-06T00:00:00Z</vt:filetime>
  </property>
  <property fmtid="{D5CDD505-2E9C-101B-9397-08002B2CF9AE}" pid="3" name="LastSaved">
    <vt:filetime>2022-12-07T00:00:00Z</vt:filetime>
  </property>
  <property fmtid="{D5CDD505-2E9C-101B-9397-08002B2CF9AE}" pid="4" name="ContentTypeId">
    <vt:lpwstr>0x0101005250A38F051B4649A6ECAA768F6BDBBF</vt:lpwstr>
  </property>
  <property fmtid="{D5CDD505-2E9C-101B-9397-08002B2CF9AE}" pid="5" name="Order">
    <vt:r8>9628500</vt:r8>
  </property>
  <property fmtid="{D5CDD505-2E9C-101B-9397-08002B2CF9AE}" pid="6" name="xd_Signature">
    <vt:bool>false</vt:bool>
  </property>
  <property fmtid="{D5CDD505-2E9C-101B-9397-08002B2CF9AE}" pid="7" name="xd_ProgID">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_ExtendedDescription">
    <vt:lpwstr/>
  </property>
  <property fmtid="{D5CDD505-2E9C-101B-9397-08002B2CF9AE}" pid="13" name="TriggerFlowInfo">
    <vt:lpwstr/>
  </property>
  <property fmtid="{D5CDD505-2E9C-101B-9397-08002B2CF9AE}" pid="14" name="MediaServiceImageTags">
    <vt:lpwstr/>
  </property>
</Properties>
</file>