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9850"/>
  <p:notesSz cx="9144000" cy="5149850"/>
  <p:embeddedFontLs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Trebuchet MS" panose="020B0603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sxv/Ny+tyWjs49kpCkrTUvTtP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29F6BC-506F-40A2-9D1D-6542D28E08A6}">
  <a:tblStyle styleId="{0429F6BC-506F-40A2-9D1D-6542D28E08A6}" styleName="Table_0">
    <a:wholeTbl>
      <a:tcTxStyle b="off" i="off">
        <a:font>
          <a:latin typeface="Calibri"/>
          <a:ea typeface="Calibri"/>
          <a:cs typeface="Calibri"/>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2446175"/>
            <a:ext cx="7315200" cy="23174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 name="Google Shape;42;p1: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467a5b84e7_1_1:notes"/>
          <p:cNvSpPr txBox="1">
            <a:spLocks noGrp="1"/>
          </p:cNvSpPr>
          <p:nvPr>
            <p:ph type="body" idx="1"/>
          </p:nvPr>
        </p:nvSpPr>
        <p:spPr>
          <a:xfrm>
            <a:off x="914400" y="2446175"/>
            <a:ext cx="7315200" cy="23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2467a5b84e7_1_1:notes"/>
          <p:cNvSpPr>
            <a:spLocks noGrp="1" noRot="1" noChangeAspect="1"/>
          </p:cNvSpPr>
          <p:nvPr>
            <p:ph type="sldImg" idx="2"/>
          </p:nvPr>
        </p:nvSpPr>
        <p:spPr>
          <a:xfrm>
            <a:off x="1524300" y="386225"/>
            <a:ext cx="6096300" cy="193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5: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467859cec4_0_7:notes"/>
          <p:cNvSpPr txBox="1">
            <a:spLocks noGrp="1"/>
          </p:cNvSpPr>
          <p:nvPr>
            <p:ph type="body" idx="1"/>
          </p:nvPr>
        </p:nvSpPr>
        <p:spPr>
          <a:xfrm>
            <a:off x="914400" y="2446175"/>
            <a:ext cx="7315200" cy="23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2467859cec4_0_7:notes"/>
          <p:cNvSpPr>
            <a:spLocks noGrp="1" noRot="1" noChangeAspect="1"/>
          </p:cNvSpPr>
          <p:nvPr>
            <p:ph type="sldImg" idx="2"/>
          </p:nvPr>
        </p:nvSpPr>
        <p:spPr>
          <a:xfrm>
            <a:off x="1524300" y="386225"/>
            <a:ext cx="6096300" cy="193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467a5b84e7_0_0:notes"/>
          <p:cNvSpPr txBox="1">
            <a:spLocks noGrp="1"/>
          </p:cNvSpPr>
          <p:nvPr>
            <p:ph type="body" idx="1"/>
          </p:nvPr>
        </p:nvSpPr>
        <p:spPr>
          <a:xfrm>
            <a:off x="914400" y="2446175"/>
            <a:ext cx="7315200" cy="23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2467a5b84e7_0_0:notes"/>
          <p:cNvSpPr>
            <a:spLocks noGrp="1" noRot="1" noChangeAspect="1"/>
          </p:cNvSpPr>
          <p:nvPr>
            <p:ph type="sldImg" idx="2"/>
          </p:nvPr>
        </p:nvSpPr>
        <p:spPr>
          <a:xfrm>
            <a:off x="1524300" y="386225"/>
            <a:ext cx="6096300" cy="193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47b27faf05_1_2:notes"/>
          <p:cNvSpPr txBox="1">
            <a:spLocks noGrp="1"/>
          </p:cNvSpPr>
          <p:nvPr>
            <p:ph type="body" idx="1"/>
          </p:nvPr>
        </p:nvSpPr>
        <p:spPr>
          <a:xfrm>
            <a:off x="914400" y="2446175"/>
            <a:ext cx="7315200" cy="23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247b27faf05_1_2:notes"/>
          <p:cNvSpPr>
            <a:spLocks noGrp="1" noRot="1" noChangeAspect="1"/>
          </p:cNvSpPr>
          <p:nvPr>
            <p:ph type="sldImg" idx="2"/>
          </p:nvPr>
        </p:nvSpPr>
        <p:spPr>
          <a:xfrm>
            <a:off x="1524300" y="386225"/>
            <a:ext cx="6096300" cy="193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7: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8: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9: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47b27faf05_0_1:notes"/>
          <p:cNvSpPr txBox="1">
            <a:spLocks noGrp="1"/>
          </p:cNvSpPr>
          <p:nvPr>
            <p:ph type="body" idx="1"/>
          </p:nvPr>
        </p:nvSpPr>
        <p:spPr>
          <a:xfrm>
            <a:off x="914400" y="2446175"/>
            <a:ext cx="7315200" cy="23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g247b27faf05_0_1:notes"/>
          <p:cNvSpPr>
            <a:spLocks noGrp="1" noRot="1" noChangeAspect="1"/>
          </p:cNvSpPr>
          <p:nvPr>
            <p:ph type="sldImg" idx="2"/>
          </p:nvPr>
        </p:nvSpPr>
        <p:spPr>
          <a:xfrm>
            <a:off x="1524300" y="386225"/>
            <a:ext cx="6096300" cy="193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47b27faf05_0_25:notes"/>
          <p:cNvSpPr txBox="1">
            <a:spLocks noGrp="1"/>
          </p:cNvSpPr>
          <p:nvPr>
            <p:ph type="body" idx="1"/>
          </p:nvPr>
        </p:nvSpPr>
        <p:spPr>
          <a:xfrm>
            <a:off x="914400" y="2446175"/>
            <a:ext cx="7315200" cy="23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247b27faf05_0_25:notes"/>
          <p:cNvSpPr>
            <a:spLocks noGrp="1" noRot="1" noChangeAspect="1"/>
          </p:cNvSpPr>
          <p:nvPr>
            <p:ph type="sldImg" idx="2"/>
          </p:nvPr>
        </p:nvSpPr>
        <p:spPr>
          <a:xfrm>
            <a:off x="1524300" y="386225"/>
            <a:ext cx="6096300" cy="193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7b27faf05_0_45:notes"/>
          <p:cNvSpPr txBox="1">
            <a:spLocks noGrp="1"/>
          </p:cNvSpPr>
          <p:nvPr>
            <p:ph type="body" idx="1"/>
          </p:nvPr>
        </p:nvSpPr>
        <p:spPr>
          <a:xfrm>
            <a:off x="914400" y="2446175"/>
            <a:ext cx="7315200" cy="23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247b27faf05_0_45:notes"/>
          <p:cNvSpPr>
            <a:spLocks noGrp="1" noRot="1" noChangeAspect="1"/>
          </p:cNvSpPr>
          <p:nvPr>
            <p:ph type="sldImg" idx="2"/>
          </p:nvPr>
        </p:nvSpPr>
        <p:spPr>
          <a:xfrm>
            <a:off x="1524300" y="386225"/>
            <a:ext cx="6096300" cy="193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914400" y="2446175"/>
            <a:ext cx="7315200" cy="2317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524300" y="386225"/>
            <a:ext cx="6096300" cy="1931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467a5b84e7_1_14:notes"/>
          <p:cNvSpPr txBox="1">
            <a:spLocks noGrp="1"/>
          </p:cNvSpPr>
          <p:nvPr>
            <p:ph type="body" idx="1"/>
          </p:nvPr>
        </p:nvSpPr>
        <p:spPr>
          <a:xfrm>
            <a:off x="914400" y="2446175"/>
            <a:ext cx="7315200" cy="23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2467a5b84e7_1_14:notes"/>
          <p:cNvSpPr>
            <a:spLocks noGrp="1" noRot="1" noChangeAspect="1"/>
          </p:cNvSpPr>
          <p:nvPr>
            <p:ph type="sldImg" idx="2"/>
          </p:nvPr>
        </p:nvSpPr>
        <p:spPr>
          <a:xfrm>
            <a:off x="1524300" y="386225"/>
            <a:ext cx="6096300" cy="193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67a5b84e7_1_30:notes"/>
          <p:cNvSpPr txBox="1">
            <a:spLocks noGrp="1"/>
          </p:cNvSpPr>
          <p:nvPr>
            <p:ph type="body" idx="1"/>
          </p:nvPr>
        </p:nvSpPr>
        <p:spPr>
          <a:xfrm>
            <a:off x="914400" y="2446175"/>
            <a:ext cx="7315200" cy="23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2467a5b84e7_1_30:notes"/>
          <p:cNvSpPr>
            <a:spLocks noGrp="1" noRot="1" noChangeAspect="1"/>
          </p:cNvSpPr>
          <p:nvPr>
            <p:ph type="sldImg" idx="2"/>
          </p:nvPr>
        </p:nvSpPr>
        <p:spPr>
          <a:xfrm>
            <a:off x="1524300" y="386225"/>
            <a:ext cx="6096300" cy="193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11"/>
          <p:cNvSpPr txBox="1">
            <a:spLocks noGrp="1"/>
          </p:cNvSpPr>
          <p:nvPr>
            <p:ph type="title"/>
          </p:nvPr>
        </p:nvSpPr>
        <p:spPr>
          <a:xfrm>
            <a:off x="118871" y="338658"/>
            <a:ext cx="8952230" cy="48323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50" b="1" i="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1"/>
          <p:cNvSpPr txBox="1">
            <a:spLocks noGrp="1"/>
          </p:cNvSpPr>
          <p:nvPr>
            <p:ph type="body" idx="1"/>
          </p:nvPr>
        </p:nvSpPr>
        <p:spPr>
          <a:xfrm>
            <a:off x="483915" y="1070858"/>
            <a:ext cx="4171950" cy="254444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1"/>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CO"/>
              <a:t>‹Nº›</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18"/>
        <p:cNvGrpSpPr/>
        <p:nvPr/>
      </p:nvGrpSpPr>
      <p:grpSpPr>
        <a:xfrm>
          <a:off x="0" y="0"/>
          <a:ext cx="0" cy="0"/>
          <a:chOff x="0" y="0"/>
          <a:chExt cx="0" cy="0"/>
        </a:xfrm>
      </p:grpSpPr>
      <p:sp>
        <p:nvSpPr>
          <p:cNvPr id="19" name="Google Shape;19;p12"/>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2"/>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CO"/>
              <a:t>‹Nº›</a:t>
            </a:fld>
            <a:endParaRPr sz="1800" b="0" i="0" u="none" strike="noStrike" cap="none">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sp>
        <p:nvSpPr>
          <p:cNvPr id="23" name="Google Shape;23;p13"/>
          <p:cNvSpPr txBox="1">
            <a:spLocks noGrp="1"/>
          </p:cNvSpPr>
          <p:nvPr>
            <p:ph type="ctrTitle"/>
          </p:nvPr>
        </p:nvSpPr>
        <p:spPr>
          <a:xfrm>
            <a:off x="685800" y="1596453"/>
            <a:ext cx="7772400" cy="108146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3"/>
          <p:cNvSpPr txBox="1">
            <a:spLocks noGrp="1"/>
          </p:cNvSpPr>
          <p:nvPr>
            <p:ph type="subTitle" idx="1"/>
          </p:nvPr>
        </p:nvSpPr>
        <p:spPr>
          <a:xfrm>
            <a:off x="1371600" y="2883916"/>
            <a:ext cx="6400800" cy="128746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3"/>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CO"/>
              <a:t>‹Nº›</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118871" y="338658"/>
            <a:ext cx="8952230" cy="48323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50" b="1" i="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457200" y="1184465"/>
            <a:ext cx="3977640" cy="339890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14"/>
          <p:cNvSpPr txBox="1">
            <a:spLocks noGrp="1"/>
          </p:cNvSpPr>
          <p:nvPr>
            <p:ph type="body" idx="2"/>
          </p:nvPr>
        </p:nvSpPr>
        <p:spPr>
          <a:xfrm>
            <a:off x="4709160" y="1184465"/>
            <a:ext cx="3977640" cy="339890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14"/>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4"/>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4"/>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CO"/>
              <a:t>‹Nº›</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5"/>
        <p:cNvGrpSpPr/>
        <p:nvPr/>
      </p:nvGrpSpPr>
      <p:grpSpPr>
        <a:xfrm>
          <a:off x="0" y="0"/>
          <a:ext cx="0" cy="0"/>
          <a:chOff x="0" y="0"/>
          <a:chExt cx="0" cy="0"/>
        </a:xfrm>
      </p:grpSpPr>
      <p:sp>
        <p:nvSpPr>
          <p:cNvPr id="36" name="Google Shape;36;p15"/>
          <p:cNvSpPr txBox="1">
            <a:spLocks noGrp="1"/>
          </p:cNvSpPr>
          <p:nvPr>
            <p:ph type="title"/>
          </p:nvPr>
        </p:nvSpPr>
        <p:spPr>
          <a:xfrm>
            <a:off x="118871" y="338658"/>
            <a:ext cx="8952230" cy="48323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50" b="1" i="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CO"/>
              <a:t>‹Nº›</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0"/>
          <p:cNvPicPr preferRelativeResize="0"/>
          <p:nvPr/>
        </p:nvPicPr>
        <p:blipFill rotWithShape="1">
          <a:blip r:embed="rId7">
            <a:alphaModFix/>
          </a:blip>
          <a:srcRect/>
          <a:stretch/>
        </p:blipFill>
        <p:spPr>
          <a:xfrm>
            <a:off x="0" y="0"/>
            <a:ext cx="9143999" cy="5148071"/>
          </a:xfrm>
          <a:prstGeom prst="rect">
            <a:avLst/>
          </a:prstGeom>
          <a:noFill/>
          <a:ln>
            <a:noFill/>
          </a:ln>
        </p:spPr>
      </p:pic>
      <p:sp>
        <p:nvSpPr>
          <p:cNvPr id="7" name="Google Shape;7;p10"/>
          <p:cNvSpPr txBox="1">
            <a:spLocks noGrp="1"/>
          </p:cNvSpPr>
          <p:nvPr>
            <p:ph type="title"/>
          </p:nvPr>
        </p:nvSpPr>
        <p:spPr>
          <a:xfrm>
            <a:off x="118871" y="338658"/>
            <a:ext cx="8952230" cy="483234"/>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850" b="1"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0"/>
          <p:cNvSpPr txBox="1">
            <a:spLocks noGrp="1"/>
          </p:cNvSpPr>
          <p:nvPr>
            <p:ph type="body" idx="1"/>
          </p:nvPr>
        </p:nvSpPr>
        <p:spPr>
          <a:xfrm>
            <a:off x="483915" y="1070858"/>
            <a:ext cx="4171950" cy="254444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108960" y="4789360"/>
            <a:ext cx="2926080" cy="257492"/>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dt" idx="10"/>
          </p:nvPr>
        </p:nvSpPr>
        <p:spPr>
          <a:xfrm>
            <a:off x="457200" y="4789360"/>
            <a:ext cx="2103120" cy="257492"/>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0"/>
          <p:cNvSpPr txBox="1">
            <a:spLocks noGrp="1"/>
          </p:cNvSpPr>
          <p:nvPr>
            <p:ph type="sldNum" idx="12"/>
          </p:nvPr>
        </p:nvSpPr>
        <p:spPr>
          <a:xfrm>
            <a:off x="6583680" y="4789360"/>
            <a:ext cx="2103120" cy="257492"/>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grupos.etnicos@idartes.gov.c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grupos.etnicos@idartes.gov.c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grupos.etnicos@idartes.gov.c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grupos.etnicos@idartes.gov.c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3"/>
        <p:cNvGrpSpPr/>
        <p:nvPr/>
      </p:nvGrpSpPr>
      <p:grpSpPr>
        <a:xfrm>
          <a:off x="0" y="0"/>
          <a:ext cx="0" cy="0"/>
          <a:chOff x="0" y="0"/>
          <a:chExt cx="0" cy="0"/>
        </a:xfrm>
      </p:grpSpPr>
      <p:pic>
        <p:nvPicPr>
          <p:cNvPr id="44" name="Google Shape;44;p1"/>
          <p:cNvPicPr preferRelativeResize="0"/>
          <p:nvPr/>
        </p:nvPicPr>
        <p:blipFill rotWithShape="1">
          <a:blip r:embed="rId3">
            <a:alphaModFix/>
          </a:blip>
          <a:srcRect/>
          <a:stretch/>
        </p:blipFill>
        <p:spPr>
          <a:xfrm>
            <a:off x="22986" y="-54847"/>
            <a:ext cx="9143999" cy="5148067"/>
          </a:xfrm>
          <a:prstGeom prst="rect">
            <a:avLst/>
          </a:prstGeom>
          <a:noFill/>
          <a:ln>
            <a:noFill/>
          </a:ln>
        </p:spPr>
      </p:pic>
      <p:pic>
        <p:nvPicPr>
          <p:cNvPr id="45" name="Google Shape;45;p1"/>
          <p:cNvPicPr preferRelativeResize="0"/>
          <p:nvPr/>
        </p:nvPicPr>
        <p:blipFill rotWithShape="1">
          <a:blip r:embed="rId4">
            <a:alphaModFix/>
          </a:blip>
          <a:srcRect/>
          <a:stretch/>
        </p:blipFill>
        <p:spPr>
          <a:xfrm>
            <a:off x="0" y="32"/>
            <a:ext cx="3520439" cy="5038310"/>
          </a:xfrm>
          <a:prstGeom prst="rect">
            <a:avLst/>
          </a:prstGeom>
          <a:noFill/>
          <a:ln>
            <a:noFill/>
          </a:ln>
        </p:spPr>
      </p:pic>
      <p:pic>
        <p:nvPicPr>
          <p:cNvPr id="46" name="Google Shape;46;p1"/>
          <p:cNvPicPr preferRelativeResize="0"/>
          <p:nvPr/>
        </p:nvPicPr>
        <p:blipFill rotWithShape="1">
          <a:blip r:embed="rId5">
            <a:alphaModFix/>
          </a:blip>
          <a:srcRect/>
          <a:stretch/>
        </p:blipFill>
        <p:spPr>
          <a:xfrm>
            <a:off x="7626095" y="4447933"/>
            <a:ext cx="1106424" cy="548640"/>
          </a:xfrm>
          <a:prstGeom prst="rect">
            <a:avLst/>
          </a:prstGeom>
          <a:noFill/>
          <a:ln>
            <a:noFill/>
          </a:ln>
        </p:spPr>
      </p:pic>
      <p:pic>
        <p:nvPicPr>
          <p:cNvPr id="47" name="Google Shape;47;p1"/>
          <p:cNvPicPr preferRelativeResize="0"/>
          <p:nvPr/>
        </p:nvPicPr>
        <p:blipFill rotWithShape="1">
          <a:blip r:embed="rId6">
            <a:alphaModFix/>
          </a:blip>
          <a:srcRect/>
          <a:stretch/>
        </p:blipFill>
        <p:spPr>
          <a:xfrm>
            <a:off x="4709159" y="2093975"/>
            <a:ext cx="4434840" cy="1284732"/>
          </a:xfrm>
          <a:prstGeom prst="rect">
            <a:avLst/>
          </a:prstGeom>
          <a:noFill/>
          <a:ln>
            <a:noFill/>
          </a:ln>
        </p:spPr>
      </p:pic>
      <p:sp>
        <p:nvSpPr>
          <p:cNvPr id="48" name="Google Shape;48;p1"/>
          <p:cNvSpPr txBox="1"/>
          <p:nvPr/>
        </p:nvSpPr>
        <p:spPr>
          <a:xfrm>
            <a:off x="3733800" y="2093975"/>
            <a:ext cx="5306949" cy="2242922"/>
          </a:xfrm>
          <a:prstGeom prst="rect">
            <a:avLst/>
          </a:prstGeom>
          <a:noFill/>
          <a:ln>
            <a:noFill/>
          </a:ln>
        </p:spPr>
        <p:txBody>
          <a:bodyPr spcFirstLastPara="1" wrap="square" lIns="0" tIns="11425" rIns="0" bIns="0" anchor="t" anchorCtr="0">
            <a:spAutoFit/>
          </a:bodyPr>
          <a:lstStyle/>
          <a:p>
            <a:pPr marL="0" marR="5080" lvl="0" indent="0" algn="r" rtl="0">
              <a:lnSpc>
                <a:spcPct val="119090"/>
              </a:lnSpc>
              <a:spcBef>
                <a:spcPts val="0"/>
              </a:spcBef>
              <a:spcAft>
                <a:spcPts val="0"/>
              </a:spcAft>
              <a:buNone/>
            </a:pPr>
            <a:r>
              <a:rPr lang="es-CO" sz="2750" b="0" i="0" u="none" strike="noStrike" cap="none">
                <a:solidFill>
                  <a:srgbClr val="FFFFFF"/>
                </a:solidFill>
                <a:latin typeface="Trebuchet MS"/>
                <a:ea typeface="Trebuchet MS"/>
                <a:cs typeface="Trebuchet MS"/>
                <a:sym typeface="Trebuchet MS"/>
              </a:rPr>
              <a:t>Subdirección de Asuntos Indígenas ROM </a:t>
            </a:r>
            <a:endParaRPr/>
          </a:p>
          <a:p>
            <a:pPr marL="0" marR="5080" lvl="0" indent="0" algn="r" rtl="0">
              <a:lnSpc>
                <a:spcPct val="119090"/>
              </a:lnSpc>
              <a:spcBef>
                <a:spcPts val="90"/>
              </a:spcBef>
              <a:spcAft>
                <a:spcPts val="0"/>
              </a:spcAft>
              <a:buNone/>
            </a:pPr>
            <a:r>
              <a:rPr lang="es-CO" sz="2750" b="1" i="0" u="none" strike="noStrike" cap="none">
                <a:solidFill>
                  <a:srgbClr val="FFFFFF"/>
                </a:solidFill>
                <a:latin typeface="Trebuchet MS"/>
                <a:ea typeface="Trebuchet MS"/>
                <a:cs typeface="Trebuchet MS"/>
                <a:sym typeface="Trebuchet MS"/>
              </a:rPr>
              <a:t>Secretaría Distrital de Gobierno</a:t>
            </a:r>
            <a:endParaRPr sz="275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4000" b="0" i="0" u="none" strike="noStrike" cap="none">
              <a:solidFill>
                <a:schemeClr val="dk1"/>
              </a:solidFill>
              <a:latin typeface="Trebuchet MS"/>
              <a:ea typeface="Trebuchet MS"/>
              <a:cs typeface="Trebuchet MS"/>
              <a:sym typeface="Trebuchet MS"/>
            </a:endParaRPr>
          </a:p>
          <a:p>
            <a:pPr marL="1619885" marR="0" lvl="0" indent="0" algn="l" rtl="0">
              <a:lnSpc>
                <a:spcPct val="100000"/>
              </a:lnSpc>
              <a:spcBef>
                <a:spcPts val="2585"/>
              </a:spcBef>
              <a:spcAft>
                <a:spcPts val="0"/>
              </a:spcAft>
              <a:buNone/>
            </a:pPr>
            <a:r>
              <a:rPr lang="es-CO" sz="2750" b="0" i="0" u="none" strike="noStrike" cap="none">
                <a:solidFill>
                  <a:srgbClr val="FFBE00"/>
                </a:solidFill>
                <a:latin typeface="Trebuchet MS"/>
                <a:ea typeface="Trebuchet MS"/>
                <a:cs typeface="Trebuchet MS"/>
                <a:sym typeface="Trebuchet MS"/>
              </a:rPr>
              <a:t>Mayo de 2023</a:t>
            </a:r>
            <a:endParaRPr sz="2750" b="0" i="0" u="none" strike="noStrike" cap="none">
              <a:solidFill>
                <a:schemeClr val="dk1"/>
              </a:solidFill>
              <a:latin typeface="Trebuchet MS"/>
              <a:ea typeface="Trebuchet MS"/>
              <a:cs typeface="Trebuchet MS"/>
              <a:sym typeface="Trebuchet MS"/>
            </a:endParaRPr>
          </a:p>
        </p:txBody>
      </p:sp>
      <p:sp>
        <p:nvSpPr>
          <p:cNvPr id="49" name="Google Shape;49;p1"/>
          <p:cNvSpPr txBox="1">
            <a:spLocks noGrp="1"/>
          </p:cNvSpPr>
          <p:nvPr>
            <p:ph type="title"/>
          </p:nvPr>
        </p:nvSpPr>
        <p:spPr>
          <a:xfrm>
            <a:off x="118871" y="338658"/>
            <a:ext cx="8952230" cy="877163"/>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s-CO"/>
              <a:t>CONSEJO CONSULTIVO Y DE CONCERTACIÓN PARA LOS PUEBLOS INDÍGENAS EN BOGOTÁ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pic>
        <p:nvPicPr>
          <p:cNvPr id="160" name="Google Shape;160;g2467a5b84e7_1_1"/>
          <p:cNvPicPr preferRelativeResize="0"/>
          <p:nvPr/>
        </p:nvPicPr>
        <p:blipFill rotWithShape="1">
          <a:blip r:embed="rId3">
            <a:alphaModFix/>
          </a:blip>
          <a:srcRect/>
          <a:stretch/>
        </p:blipFill>
        <p:spPr>
          <a:xfrm>
            <a:off x="0" y="0"/>
            <a:ext cx="9144000" cy="5148071"/>
          </a:xfrm>
          <a:prstGeom prst="rect">
            <a:avLst/>
          </a:prstGeom>
          <a:noFill/>
          <a:ln>
            <a:noFill/>
          </a:ln>
        </p:spPr>
      </p:pic>
      <p:sp>
        <p:nvSpPr>
          <p:cNvPr id="161" name="Google Shape;161;g2467a5b84e7_1_1"/>
          <p:cNvSpPr txBox="1"/>
          <p:nvPr/>
        </p:nvSpPr>
        <p:spPr>
          <a:xfrm>
            <a:off x="1517141" y="1086497"/>
            <a:ext cx="2037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1</a:t>
            </a:r>
            <a:endParaRPr sz="3600">
              <a:solidFill>
                <a:schemeClr val="dk1"/>
              </a:solidFill>
              <a:latin typeface="Trebuchet MS"/>
              <a:ea typeface="Trebuchet MS"/>
              <a:cs typeface="Trebuchet MS"/>
              <a:sym typeface="Trebuchet MS"/>
            </a:endParaRPr>
          </a:p>
        </p:txBody>
      </p:sp>
      <p:sp>
        <p:nvSpPr>
          <p:cNvPr id="162" name="Google Shape;162;g2467a5b84e7_1_1"/>
          <p:cNvSpPr txBox="1"/>
          <p:nvPr/>
        </p:nvSpPr>
        <p:spPr>
          <a:xfrm>
            <a:off x="1480566" y="2512643"/>
            <a:ext cx="261000" cy="5676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2</a:t>
            </a:r>
            <a:endParaRPr sz="3600">
              <a:solidFill>
                <a:schemeClr val="dk1"/>
              </a:solidFill>
              <a:latin typeface="Trebuchet MS"/>
              <a:ea typeface="Trebuchet MS"/>
              <a:cs typeface="Trebuchet MS"/>
              <a:sym typeface="Trebuchet MS"/>
            </a:endParaRPr>
          </a:p>
        </p:txBody>
      </p:sp>
      <p:sp>
        <p:nvSpPr>
          <p:cNvPr id="163" name="Google Shape;163;g2467a5b84e7_1_1"/>
          <p:cNvSpPr txBox="1"/>
          <p:nvPr/>
        </p:nvSpPr>
        <p:spPr>
          <a:xfrm>
            <a:off x="1480566" y="3937825"/>
            <a:ext cx="2616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3</a:t>
            </a:r>
            <a:endParaRPr sz="3600">
              <a:solidFill>
                <a:schemeClr val="dk1"/>
              </a:solidFill>
              <a:latin typeface="Trebuchet MS"/>
              <a:ea typeface="Trebuchet MS"/>
              <a:cs typeface="Trebuchet MS"/>
              <a:sym typeface="Trebuchet MS"/>
            </a:endParaRPr>
          </a:p>
        </p:txBody>
      </p:sp>
      <p:sp>
        <p:nvSpPr>
          <p:cNvPr id="164" name="Google Shape;164;g2467a5b84e7_1_1"/>
          <p:cNvSpPr/>
          <p:nvPr/>
        </p:nvSpPr>
        <p:spPr>
          <a:xfrm>
            <a:off x="155447" y="119024"/>
            <a:ext cx="8193405" cy="540385"/>
          </a:xfrm>
          <a:custGeom>
            <a:avLst/>
            <a:gdLst/>
            <a:ahLst/>
            <a:cxnLst/>
            <a:rect l="l" t="t" r="r" b="b"/>
            <a:pathLst>
              <a:path w="8193405" h="540385" extrusionOk="0">
                <a:moveTo>
                  <a:pt x="8193024" y="0"/>
                </a:moveTo>
                <a:lnTo>
                  <a:pt x="0" y="0"/>
                </a:lnTo>
                <a:lnTo>
                  <a:pt x="0" y="539978"/>
                </a:lnTo>
                <a:lnTo>
                  <a:pt x="8193024" y="539978"/>
                </a:lnTo>
                <a:lnTo>
                  <a:pt x="8193024"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g2467a5b84e7_1_1"/>
          <p:cNvSpPr txBox="1"/>
          <p:nvPr/>
        </p:nvSpPr>
        <p:spPr>
          <a:xfrm>
            <a:off x="223387" y="248016"/>
            <a:ext cx="8140200" cy="2937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CO" sz="1800" b="1">
                <a:solidFill>
                  <a:srgbClr val="FFFFFF"/>
                </a:solidFill>
                <a:latin typeface="Trebuchet MS"/>
                <a:ea typeface="Trebuchet MS"/>
                <a:cs typeface="Trebuchet MS"/>
                <a:sym typeface="Trebuchet MS"/>
              </a:rPr>
              <a:t>Balance de Gestión por Sectores Implementación PIAA 2020-2024.</a:t>
            </a:r>
            <a:endParaRPr/>
          </a:p>
        </p:txBody>
      </p:sp>
      <p:sp>
        <p:nvSpPr>
          <p:cNvPr id="166" name="Google Shape;166;g2467a5b84e7_1_1"/>
          <p:cNvSpPr/>
          <p:nvPr/>
        </p:nvSpPr>
        <p:spPr>
          <a:xfrm>
            <a:off x="0" y="0"/>
            <a:ext cx="238125" cy="5148580"/>
          </a:xfrm>
          <a:custGeom>
            <a:avLst/>
            <a:gdLst/>
            <a:ahLst/>
            <a:cxnLst/>
            <a:rect l="l" t="t" r="r" b="b"/>
            <a:pathLst>
              <a:path w="238125" h="5148580" extrusionOk="0">
                <a:moveTo>
                  <a:pt x="237743" y="0"/>
                </a:moveTo>
                <a:lnTo>
                  <a:pt x="0" y="0"/>
                </a:lnTo>
                <a:lnTo>
                  <a:pt x="0" y="5148070"/>
                </a:lnTo>
                <a:lnTo>
                  <a:pt x="211" y="5148070"/>
                </a:lnTo>
                <a:lnTo>
                  <a:pt x="237743"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g2467a5b84e7_1_1"/>
          <p:cNvSpPr/>
          <p:nvPr/>
        </p:nvSpPr>
        <p:spPr>
          <a:xfrm>
            <a:off x="8924738" y="0"/>
            <a:ext cx="219709" cy="5148580"/>
          </a:xfrm>
          <a:custGeom>
            <a:avLst/>
            <a:gdLst/>
            <a:ahLst/>
            <a:cxnLst/>
            <a:rect l="l" t="t" r="r" b="b"/>
            <a:pathLst>
              <a:path w="219709" h="5148580" extrusionOk="0">
                <a:moveTo>
                  <a:pt x="219261" y="0"/>
                </a:moveTo>
                <a:lnTo>
                  <a:pt x="0" y="5148071"/>
                </a:lnTo>
                <a:lnTo>
                  <a:pt x="219261" y="5148071"/>
                </a:lnTo>
                <a:lnTo>
                  <a:pt x="219261"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68" name="Google Shape;168;g2467a5b84e7_1_1"/>
          <p:cNvGraphicFramePr/>
          <p:nvPr/>
        </p:nvGraphicFramePr>
        <p:xfrm>
          <a:off x="238125" y="659409"/>
          <a:ext cx="3000000" cy="3000000"/>
        </p:xfrm>
        <a:graphic>
          <a:graphicData uri="http://schemas.openxmlformats.org/drawingml/2006/table">
            <a:tbl>
              <a:tblPr firstRow="1" bandRow="1">
                <a:noFill/>
                <a:tableStyleId>{0429F6BC-506F-40A2-9D1D-6542D28E08A6}</a:tableStyleId>
              </a:tblPr>
              <a:tblGrid>
                <a:gridCol w="2027675">
                  <a:extLst>
                    <a:ext uri="{9D8B030D-6E8A-4147-A177-3AD203B41FA5}">
                      <a16:colId xmlns:a16="http://schemas.microsoft.com/office/drawing/2014/main" val="20000"/>
                    </a:ext>
                  </a:extLst>
                </a:gridCol>
                <a:gridCol w="2163075">
                  <a:extLst>
                    <a:ext uri="{9D8B030D-6E8A-4147-A177-3AD203B41FA5}">
                      <a16:colId xmlns:a16="http://schemas.microsoft.com/office/drawing/2014/main" val="20001"/>
                    </a:ext>
                  </a:extLst>
                </a:gridCol>
                <a:gridCol w="1748450">
                  <a:extLst>
                    <a:ext uri="{9D8B030D-6E8A-4147-A177-3AD203B41FA5}">
                      <a16:colId xmlns:a16="http://schemas.microsoft.com/office/drawing/2014/main" val="20002"/>
                    </a:ext>
                  </a:extLst>
                </a:gridCol>
                <a:gridCol w="2171500">
                  <a:extLst>
                    <a:ext uri="{9D8B030D-6E8A-4147-A177-3AD203B41FA5}">
                      <a16:colId xmlns:a16="http://schemas.microsoft.com/office/drawing/2014/main" val="20003"/>
                    </a:ext>
                  </a:extLst>
                </a:gridCol>
              </a:tblGrid>
              <a:tr h="988175">
                <a:tc gridSpan="4">
                  <a:txBody>
                    <a:bodyPr/>
                    <a:lstStyle/>
                    <a:p>
                      <a:pPr marL="0" marR="0" lvl="0" indent="0" algn="l" rtl="0">
                        <a:lnSpc>
                          <a:spcPct val="100000"/>
                        </a:lnSpc>
                        <a:spcBef>
                          <a:spcPts val="0"/>
                        </a:spcBef>
                        <a:spcAft>
                          <a:spcPts val="0"/>
                        </a:spcAft>
                        <a:buSzPts val="1400"/>
                        <a:buFont typeface="Calibri"/>
                        <a:buNone/>
                      </a:pPr>
                      <a:r>
                        <a:rPr lang="es-CO" sz="1400" u="none" strike="noStrike" cap="none"/>
                        <a:t>Sector cultura: Instituto Distrital de Recreación y Deporte - IDRD</a:t>
                      </a:r>
                      <a:endParaRPr/>
                    </a:p>
                    <a:p>
                      <a:pPr marL="0" marR="0" lvl="0" indent="0" algn="l" rtl="0">
                        <a:lnSpc>
                          <a:spcPct val="100000"/>
                        </a:lnSpc>
                        <a:spcBef>
                          <a:spcPts val="0"/>
                        </a:spcBef>
                        <a:spcAft>
                          <a:spcPts val="0"/>
                        </a:spcAft>
                        <a:buSzPts val="1400"/>
                        <a:buFont typeface="Calibri"/>
                        <a:buNone/>
                      </a:pPr>
                      <a:r>
                        <a:rPr lang="es-CO" sz="1400" u="none" strike="noStrike" cap="none"/>
                        <a:t>Acciones Concertadas: 4</a:t>
                      </a:r>
                      <a:endParaRPr/>
                    </a:p>
                    <a:p>
                      <a:pPr marL="0" marR="0" lvl="0" indent="0" algn="l" rtl="0">
                        <a:lnSpc>
                          <a:spcPct val="100000"/>
                        </a:lnSpc>
                        <a:spcBef>
                          <a:spcPts val="0"/>
                        </a:spcBef>
                        <a:spcAft>
                          <a:spcPts val="0"/>
                        </a:spcAft>
                        <a:buSzPts val="1400"/>
                        <a:buFont typeface="Calibri"/>
                        <a:buNone/>
                      </a:pPr>
                      <a:r>
                        <a:rPr lang="es-CO" sz="1400" u="none" strike="noStrike" cap="none"/>
                        <a:t>Acciones Implementadas: </a:t>
                      </a:r>
                      <a:r>
                        <a:rPr lang="es-CO"/>
                        <a:t>3</a:t>
                      </a:r>
                      <a:r>
                        <a:rPr lang="es-CO" sz="1400" u="none" strike="noStrike" cap="none"/>
                        <a:t>                                   </a:t>
                      </a:r>
                      <a:endParaRPr/>
                    </a:p>
                    <a:p>
                      <a:pPr marL="0" marR="0" lvl="0" indent="0" algn="l" rtl="0">
                        <a:lnSpc>
                          <a:spcPct val="100000"/>
                        </a:lnSpc>
                        <a:spcBef>
                          <a:spcPts val="0"/>
                        </a:spcBef>
                        <a:spcAft>
                          <a:spcPts val="0"/>
                        </a:spcAft>
                        <a:buSzPts val="1400"/>
                        <a:buFont typeface="Calibri"/>
                        <a:buNone/>
                      </a:pPr>
                      <a:r>
                        <a:rPr lang="es-CO" sz="1400" u="none" strike="noStrike" cap="none"/>
                        <a:t>Acciones No Implementadas: 1</a:t>
                      </a:r>
                      <a:endParaRPr sz="1400" u="none" strike="noStrike" cap="none"/>
                    </a:p>
                  </a:txBody>
                  <a:tcPr marL="91450" marR="91450" marT="45725" marB="45725"/>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2550">
                <a:tc>
                  <a:txBody>
                    <a:bodyPr/>
                    <a:lstStyle/>
                    <a:p>
                      <a:pPr marL="0" marR="0" lvl="0" indent="0" algn="ctr" rtl="0">
                        <a:spcBef>
                          <a:spcPts val="0"/>
                        </a:spcBef>
                        <a:spcAft>
                          <a:spcPts val="0"/>
                        </a:spcAft>
                        <a:buNone/>
                      </a:pPr>
                      <a:r>
                        <a:rPr lang="es-CO" sz="1400" b="1" u="none" strike="noStrike" cap="none"/>
                        <a:t>Acción afirmativa concertada</a:t>
                      </a:r>
                      <a:endParaRPr/>
                    </a:p>
                    <a:p>
                      <a:pPr marL="0" marR="0" lvl="0" indent="0" algn="ctr" rtl="0">
                        <a:spcBef>
                          <a:spcPts val="0"/>
                        </a:spcBef>
                        <a:spcAft>
                          <a:spcPts val="0"/>
                        </a:spcAft>
                        <a:buNone/>
                      </a:pPr>
                      <a:r>
                        <a:rPr lang="es-CO" sz="700" i="1" u="none" strike="noStrike" cap="none"/>
                        <a:t>(Descripción de las acciones no implementadas y  las que se implementan en el 2023)</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Propuesta de cumplimiento 2023</a:t>
                      </a:r>
                      <a:endParaRPr/>
                    </a:p>
                    <a:p>
                      <a:pPr marL="0" marR="0" lvl="0" indent="0" algn="ctr" rtl="0">
                        <a:spcBef>
                          <a:spcPts val="0"/>
                        </a:spcBef>
                        <a:spcAft>
                          <a:spcPts val="0"/>
                        </a:spcAft>
                        <a:buNone/>
                      </a:pPr>
                      <a:r>
                        <a:rPr lang="es-CO" sz="700" i="1" u="none" strike="noStrike" cap="none"/>
                        <a:t>(Estrategia, hitos o actividades concretas para su materialización)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Fecha estimada de implementación</a:t>
                      </a:r>
                      <a:endParaRPr sz="700" b="1" u="none" strike="noStrike" cap="none"/>
                    </a:p>
                    <a:p>
                      <a:pPr marL="0" marR="0" lvl="0" indent="0" algn="ctr" rtl="0">
                        <a:spcBef>
                          <a:spcPts val="0"/>
                        </a:spcBef>
                        <a:spcAft>
                          <a:spcPts val="0"/>
                        </a:spcAft>
                        <a:buNone/>
                      </a:pPr>
                      <a:r>
                        <a:rPr lang="es-CO" sz="700" i="1" u="none" strike="noStrike" cap="none"/>
                        <a:t>(Se debe establecer una fecha real o tentativa para ser aprobado por el espacio</a:t>
                      </a:r>
                      <a:r>
                        <a:rPr lang="es-CO" sz="800" i="1" u="none" strike="noStrike" cap="none"/>
                        <a:t>)</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Aprobado por el espacio y anexar soporte</a:t>
                      </a:r>
                      <a:endParaRPr/>
                    </a:p>
                    <a:p>
                      <a:pPr marL="0" marR="0" lvl="0" indent="0" algn="ctr" rtl="0">
                        <a:spcBef>
                          <a:spcPts val="0"/>
                        </a:spcBef>
                        <a:spcAft>
                          <a:spcPts val="0"/>
                        </a:spcAft>
                        <a:buNone/>
                      </a:pPr>
                      <a:r>
                        <a:rPr lang="es-CO" sz="700" i="1" u="none" strike="noStrike" cap="none"/>
                        <a:t>(Esto se diligenciara durante la sesión)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68375">
                <a:tc>
                  <a:txBody>
                    <a:bodyPr/>
                    <a:lstStyle/>
                    <a:p>
                      <a:pPr marL="0" marR="0" lvl="0" indent="0" algn="just" rtl="0">
                        <a:spcBef>
                          <a:spcPts val="0"/>
                        </a:spcBef>
                        <a:spcAft>
                          <a:spcPts val="0"/>
                        </a:spcAft>
                        <a:buNone/>
                      </a:pPr>
                      <a:r>
                        <a:rPr lang="es-CO" u="none" strike="noStrike" cap="none"/>
                        <a:t>Garantizar el préstamo de canchas sintéticas de fútbol y fútbol sala, para el desarrollo deportivo de los pueblos indígenas que hacen parte del espacio autónomo</a:t>
                      </a:r>
                      <a:endParaRPr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1300"/>
                        <a:t>A la fecha se realizó la exoneración de pago por el préstamo del estadio el Campincito para la práctica de Fútbol del pueblo Yanacona. </a:t>
                      </a:r>
                      <a:endParaRPr sz="1300"/>
                    </a:p>
                    <a:p>
                      <a:pPr marL="0" marR="0" lvl="0" indent="0" algn="just" rtl="0">
                        <a:spcBef>
                          <a:spcPts val="0"/>
                        </a:spcBef>
                        <a:spcAft>
                          <a:spcPts val="0"/>
                        </a:spcAft>
                        <a:buNone/>
                      </a:pPr>
                      <a:r>
                        <a:rPr lang="es-CO" sz="1300"/>
                        <a:t>Se espera recibir el cronograma de actividades de los demás pueblos indígenas. </a:t>
                      </a:r>
                      <a:endParaRPr sz="13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1300"/>
                        <a:t>Desde abril a junio de 2023.</a:t>
                      </a:r>
                      <a:endParaRPr sz="13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13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72"/>
        <p:cNvGrpSpPr/>
        <p:nvPr/>
      </p:nvGrpSpPr>
      <p:grpSpPr>
        <a:xfrm>
          <a:off x="0" y="0"/>
          <a:ext cx="0" cy="0"/>
          <a:chOff x="0" y="0"/>
          <a:chExt cx="0" cy="0"/>
        </a:xfrm>
      </p:grpSpPr>
      <p:pic>
        <p:nvPicPr>
          <p:cNvPr id="173" name="Google Shape;173;p5"/>
          <p:cNvPicPr preferRelativeResize="0"/>
          <p:nvPr/>
        </p:nvPicPr>
        <p:blipFill rotWithShape="1">
          <a:blip r:embed="rId3">
            <a:alphaModFix/>
          </a:blip>
          <a:srcRect/>
          <a:stretch/>
        </p:blipFill>
        <p:spPr>
          <a:xfrm>
            <a:off x="0" y="0"/>
            <a:ext cx="9143999" cy="5148071"/>
          </a:xfrm>
          <a:prstGeom prst="rect">
            <a:avLst/>
          </a:prstGeom>
          <a:noFill/>
          <a:ln>
            <a:noFill/>
          </a:ln>
        </p:spPr>
      </p:pic>
      <p:sp>
        <p:nvSpPr>
          <p:cNvPr id="174" name="Google Shape;174;p5"/>
          <p:cNvSpPr txBox="1"/>
          <p:nvPr/>
        </p:nvSpPr>
        <p:spPr>
          <a:xfrm>
            <a:off x="1517141" y="1086497"/>
            <a:ext cx="203835" cy="57594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1</a:t>
            </a:r>
            <a:endParaRPr sz="3600">
              <a:solidFill>
                <a:schemeClr val="dk1"/>
              </a:solidFill>
              <a:latin typeface="Trebuchet MS"/>
              <a:ea typeface="Trebuchet MS"/>
              <a:cs typeface="Trebuchet MS"/>
              <a:sym typeface="Trebuchet MS"/>
            </a:endParaRPr>
          </a:p>
        </p:txBody>
      </p:sp>
      <p:sp>
        <p:nvSpPr>
          <p:cNvPr id="175" name="Google Shape;175;p5"/>
          <p:cNvSpPr txBox="1"/>
          <p:nvPr/>
        </p:nvSpPr>
        <p:spPr>
          <a:xfrm>
            <a:off x="1480566" y="2512643"/>
            <a:ext cx="260985" cy="57531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2</a:t>
            </a:r>
            <a:endParaRPr sz="3600">
              <a:solidFill>
                <a:schemeClr val="dk1"/>
              </a:solidFill>
              <a:latin typeface="Trebuchet MS"/>
              <a:ea typeface="Trebuchet MS"/>
              <a:cs typeface="Trebuchet MS"/>
              <a:sym typeface="Trebuchet MS"/>
            </a:endParaRPr>
          </a:p>
        </p:txBody>
      </p:sp>
      <p:sp>
        <p:nvSpPr>
          <p:cNvPr id="176" name="Google Shape;176;p5"/>
          <p:cNvSpPr txBox="1"/>
          <p:nvPr/>
        </p:nvSpPr>
        <p:spPr>
          <a:xfrm>
            <a:off x="1480566" y="3937825"/>
            <a:ext cx="261620" cy="57594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3</a:t>
            </a:r>
            <a:endParaRPr sz="3600">
              <a:solidFill>
                <a:schemeClr val="dk1"/>
              </a:solidFill>
              <a:latin typeface="Trebuchet MS"/>
              <a:ea typeface="Trebuchet MS"/>
              <a:cs typeface="Trebuchet MS"/>
              <a:sym typeface="Trebuchet MS"/>
            </a:endParaRPr>
          </a:p>
        </p:txBody>
      </p:sp>
      <p:sp>
        <p:nvSpPr>
          <p:cNvPr id="177" name="Google Shape;177;p5"/>
          <p:cNvSpPr/>
          <p:nvPr/>
        </p:nvSpPr>
        <p:spPr>
          <a:xfrm>
            <a:off x="155447" y="119024"/>
            <a:ext cx="8193405" cy="540385"/>
          </a:xfrm>
          <a:custGeom>
            <a:avLst/>
            <a:gdLst/>
            <a:ahLst/>
            <a:cxnLst/>
            <a:rect l="l" t="t" r="r" b="b"/>
            <a:pathLst>
              <a:path w="8193405" h="540385" extrusionOk="0">
                <a:moveTo>
                  <a:pt x="8193024" y="0"/>
                </a:moveTo>
                <a:lnTo>
                  <a:pt x="0" y="0"/>
                </a:lnTo>
                <a:lnTo>
                  <a:pt x="0" y="539978"/>
                </a:lnTo>
                <a:lnTo>
                  <a:pt x="8193024" y="539978"/>
                </a:lnTo>
                <a:lnTo>
                  <a:pt x="8193024"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5"/>
          <p:cNvSpPr txBox="1"/>
          <p:nvPr/>
        </p:nvSpPr>
        <p:spPr>
          <a:xfrm>
            <a:off x="223387" y="248016"/>
            <a:ext cx="8140204" cy="29367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CO" sz="1800" b="1">
                <a:solidFill>
                  <a:srgbClr val="FFFFFF"/>
                </a:solidFill>
                <a:latin typeface="Trebuchet MS"/>
                <a:ea typeface="Trebuchet MS"/>
                <a:cs typeface="Trebuchet MS"/>
                <a:sym typeface="Trebuchet MS"/>
              </a:rPr>
              <a:t>Balance de Gestión por Sectores Implementación PIAA 2020-2024.</a:t>
            </a:r>
            <a:endParaRPr/>
          </a:p>
        </p:txBody>
      </p:sp>
      <p:sp>
        <p:nvSpPr>
          <p:cNvPr id="179" name="Google Shape;179;p5"/>
          <p:cNvSpPr/>
          <p:nvPr/>
        </p:nvSpPr>
        <p:spPr>
          <a:xfrm>
            <a:off x="0" y="0"/>
            <a:ext cx="238125" cy="5148580"/>
          </a:xfrm>
          <a:custGeom>
            <a:avLst/>
            <a:gdLst/>
            <a:ahLst/>
            <a:cxnLst/>
            <a:rect l="l" t="t" r="r" b="b"/>
            <a:pathLst>
              <a:path w="238125" h="5148580" extrusionOk="0">
                <a:moveTo>
                  <a:pt x="237743" y="0"/>
                </a:moveTo>
                <a:lnTo>
                  <a:pt x="0" y="0"/>
                </a:lnTo>
                <a:lnTo>
                  <a:pt x="0" y="5148070"/>
                </a:lnTo>
                <a:lnTo>
                  <a:pt x="211" y="5148070"/>
                </a:lnTo>
                <a:lnTo>
                  <a:pt x="237743"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5"/>
          <p:cNvSpPr/>
          <p:nvPr/>
        </p:nvSpPr>
        <p:spPr>
          <a:xfrm>
            <a:off x="8924738" y="0"/>
            <a:ext cx="219710" cy="5148580"/>
          </a:xfrm>
          <a:custGeom>
            <a:avLst/>
            <a:gdLst/>
            <a:ahLst/>
            <a:cxnLst/>
            <a:rect l="l" t="t" r="r" b="b"/>
            <a:pathLst>
              <a:path w="219709" h="5148580" extrusionOk="0">
                <a:moveTo>
                  <a:pt x="219261" y="0"/>
                </a:moveTo>
                <a:lnTo>
                  <a:pt x="0" y="5148071"/>
                </a:lnTo>
                <a:lnTo>
                  <a:pt x="219261" y="5148071"/>
                </a:lnTo>
                <a:lnTo>
                  <a:pt x="219261"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81" name="Google Shape;181;p5"/>
          <p:cNvGraphicFramePr/>
          <p:nvPr/>
        </p:nvGraphicFramePr>
        <p:xfrm>
          <a:off x="238125" y="659409"/>
          <a:ext cx="3000000" cy="3000000"/>
        </p:xfrm>
        <a:graphic>
          <a:graphicData uri="http://schemas.openxmlformats.org/drawingml/2006/table">
            <a:tbl>
              <a:tblPr firstRow="1" bandRow="1">
                <a:noFill/>
                <a:tableStyleId>{0429F6BC-506F-40A2-9D1D-6542D28E08A6}</a:tableStyleId>
              </a:tblPr>
              <a:tblGrid>
                <a:gridCol w="2027675">
                  <a:extLst>
                    <a:ext uri="{9D8B030D-6E8A-4147-A177-3AD203B41FA5}">
                      <a16:colId xmlns:a16="http://schemas.microsoft.com/office/drawing/2014/main" val="20000"/>
                    </a:ext>
                  </a:extLst>
                </a:gridCol>
                <a:gridCol w="2163075">
                  <a:extLst>
                    <a:ext uri="{9D8B030D-6E8A-4147-A177-3AD203B41FA5}">
                      <a16:colId xmlns:a16="http://schemas.microsoft.com/office/drawing/2014/main" val="20001"/>
                    </a:ext>
                  </a:extLst>
                </a:gridCol>
                <a:gridCol w="2257450">
                  <a:extLst>
                    <a:ext uri="{9D8B030D-6E8A-4147-A177-3AD203B41FA5}">
                      <a16:colId xmlns:a16="http://schemas.microsoft.com/office/drawing/2014/main" val="20002"/>
                    </a:ext>
                  </a:extLst>
                </a:gridCol>
                <a:gridCol w="1662500">
                  <a:extLst>
                    <a:ext uri="{9D8B030D-6E8A-4147-A177-3AD203B41FA5}">
                      <a16:colId xmlns:a16="http://schemas.microsoft.com/office/drawing/2014/main" val="20003"/>
                    </a:ext>
                  </a:extLst>
                </a:gridCol>
              </a:tblGrid>
              <a:tr h="988175">
                <a:tc gridSpan="4">
                  <a:txBody>
                    <a:bodyPr/>
                    <a:lstStyle/>
                    <a:p>
                      <a:pPr marL="0" marR="0" lvl="0" indent="0" algn="l" rtl="0">
                        <a:lnSpc>
                          <a:spcPct val="100000"/>
                        </a:lnSpc>
                        <a:spcBef>
                          <a:spcPts val="0"/>
                        </a:spcBef>
                        <a:spcAft>
                          <a:spcPts val="0"/>
                        </a:spcAft>
                        <a:buSzPts val="1400"/>
                        <a:buFont typeface="Calibri"/>
                        <a:buNone/>
                      </a:pPr>
                      <a:r>
                        <a:rPr lang="es-CO" sz="1400" u="none" strike="noStrike" cap="none"/>
                        <a:t>Sector cultura: Instituto Distrital de Patrimonio Cultural - IDPC</a:t>
                      </a:r>
                      <a:endParaRPr/>
                    </a:p>
                    <a:p>
                      <a:pPr marL="0" marR="0" lvl="0" indent="0" algn="l" rtl="0">
                        <a:lnSpc>
                          <a:spcPct val="100000"/>
                        </a:lnSpc>
                        <a:spcBef>
                          <a:spcPts val="0"/>
                        </a:spcBef>
                        <a:spcAft>
                          <a:spcPts val="0"/>
                        </a:spcAft>
                        <a:buSzPts val="1400"/>
                        <a:buFont typeface="Calibri"/>
                        <a:buNone/>
                      </a:pPr>
                      <a:r>
                        <a:rPr lang="es-CO" sz="1400" u="none" strike="noStrike" cap="none"/>
                        <a:t>Acciones Concertadas: 2</a:t>
                      </a:r>
                      <a:endParaRPr/>
                    </a:p>
                    <a:p>
                      <a:pPr marL="0" marR="0" lvl="0" indent="0" algn="l" rtl="0">
                        <a:lnSpc>
                          <a:spcPct val="100000"/>
                        </a:lnSpc>
                        <a:spcBef>
                          <a:spcPts val="0"/>
                        </a:spcBef>
                        <a:spcAft>
                          <a:spcPts val="0"/>
                        </a:spcAft>
                        <a:buSzPts val="1400"/>
                        <a:buFont typeface="Calibri"/>
                        <a:buNone/>
                      </a:pPr>
                      <a:r>
                        <a:rPr lang="es-CO" sz="1400" u="none" strike="noStrike" cap="none"/>
                        <a:t>Acciones Implementadas:      2                                 </a:t>
                      </a:r>
                      <a:endParaRPr/>
                    </a:p>
                    <a:p>
                      <a:pPr marL="0" marR="0" lvl="0" indent="0" algn="l" rtl="0">
                        <a:lnSpc>
                          <a:spcPct val="100000"/>
                        </a:lnSpc>
                        <a:spcBef>
                          <a:spcPts val="0"/>
                        </a:spcBef>
                        <a:spcAft>
                          <a:spcPts val="0"/>
                        </a:spcAft>
                        <a:buSzPts val="1400"/>
                        <a:buFont typeface="Calibri"/>
                        <a:buNone/>
                      </a:pPr>
                      <a:r>
                        <a:rPr lang="es-CO" sz="1400" u="none" strike="noStrike" cap="none"/>
                        <a:t>Acciones No Implementadas: 0</a:t>
                      </a:r>
                      <a:endParaRPr sz="1400" u="none" strike="noStrike" cap="none"/>
                    </a:p>
                  </a:txBody>
                  <a:tcPr marL="91450" marR="91450" marT="45725" marB="45725"/>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2550">
                <a:tc>
                  <a:txBody>
                    <a:bodyPr/>
                    <a:lstStyle/>
                    <a:p>
                      <a:pPr marL="0" marR="0" lvl="0" indent="0" algn="ctr" rtl="0">
                        <a:spcBef>
                          <a:spcPts val="0"/>
                        </a:spcBef>
                        <a:spcAft>
                          <a:spcPts val="0"/>
                        </a:spcAft>
                        <a:buNone/>
                      </a:pPr>
                      <a:r>
                        <a:rPr lang="es-CO" sz="1400" b="1" u="none" strike="noStrike" cap="none"/>
                        <a:t>Acción afirmativa concertada</a:t>
                      </a:r>
                      <a:endParaRPr/>
                    </a:p>
                    <a:p>
                      <a:pPr marL="0" marR="0" lvl="0" indent="0" algn="ctr" rtl="0">
                        <a:spcBef>
                          <a:spcPts val="0"/>
                        </a:spcBef>
                        <a:spcAft>
                          <a:spcPts val="0"/>
                        </a:spcAft>
                        <a:buNone/>
                      </a:pPr>
                      <a:r>
                        <a:rPr lang="es-CO" sz="700" i="1" u="none" strike="noStrike" cap="none"/>
                        <a:t>(Descripción de las acciones no implementadas y  las que se implementan en el 2023)</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Propuesta de cumplimiento 2023</a:t>
                      </a:r>
                      <a:endParaRPr/>
                    </a:p>
                    <a:p>
                      <a:pPr marL="0" marR="0" lvl="0" indent="0" algn="ctr" rtl="0">
                        <a:spcBef>
                          <a:spcPts val="0"/>
                        </a:spcBef>
                        <a:spcAft>
                          <a:spcPts val="0"/>
                        </a:spcAft>
                        <a:buNone/>
                      </a:pPr>
                      <a:r>
                        <a:rPr lang="es-CO" sz="700" i="1" u="none" strike="noStrike" cap="none"/>
                        <a:t>(Estrategia, hitos o actividades concretas para su materialización)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Fecha estimada de implementación</a:t>
                      </a:r>
                      <a:endParaRPr sz="700" b="1" u="none" strike="noStrike" cap="none"/>
                    </a:p>
                    <a:p>
                      <a:pPr marL="0" marR="0" lvl="0" indent="0" algn="ctr" rtl="0">
                        <a:spcBef>
                          <a:spcPts val="0"/>
                        </a:spcBef>
                        <a:spcAft>
                          <a:spcPts val="0"/>
                        </a:spcAft>
                        <a:buNone/>
                      </a:pPr>
                      <a:r>
                        <a:rPr lang="es-CO" sz="700" i="1" u="none" strike="noStrike" cap="none"/>
                        <a:t>(Se debe establecer una fecha real o tentativa para ser aprobado por el espacio</a:t>
                      </a:r>
                      <a:r>
                        <a:rPr lang="es-CO" sz="800" i="1" u="none" strike="noStrike" cap="none"/>
                        <a:t>)</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Aprobado por el espacio y anexar soporte</a:t>
                      </a:r>
                      <a:endParaRPr/>
                    </a:p>
                    <a:p>
                      <a:pPr marL="0" marR="0" lvl="0" indent="0" algn="ctr" rtl="0">
                        <a:spcBef>
                          <a:spcPts val="0"/>
                        </a:spcBef>
                        <a:spcAft>
                          <a:spcPts val="0"/>
                        </a:spcAft>
                        <a:buNone/>
                      </a:pPr>
                      <a:r>
                        <a:rPr lang="es-CO" sz="700" i="1" u="none" strike="noStrike" cap="none"/>
                        <a:t>(Esto se diligenciara durante la sesión)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68375">
                <a:tc>
                  <a:txBody>
                    <a:bodyPr/>
                    <a:lstStyle/>
                    <a:p>
                      <a:pPr marL="0" marR="0" lvl="0" indent="0" algn="just" rtl="0">
                        <a:spcBef>
                          <a:spcPts val="0"/>
                        </a:spcBef>
                        <a:spcAft>
                          <a:spcPts val="0"/>
                        </a:spcAft>
                        <a:buNone/>
                      </a:pPr>
                      <a:r>
                        <a:rPr lang="es-CO" sz="800"/>
                        <a:t>Garantizar la pervivencia cultural mediante la identificación de manifestaciones de Patrimonio Cultural Inmaterial con los pueblos indígenas pertenecientes al espacio autónomo.</a:t>
                      </a: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800"/>
                        <a:t>Se continua con el proceso de identificación de manifestaciones culturales propias de los cabildos indígenas a través de fortalecimiento de prácticas culturales propias de acuerdo a lo dialogado con la mesa autónoma.  se realizarán dichos encuentros y apoyos con 7 cabildos a saber,:Ambika Pijao, Nasa, Uitoto, Eperara, Muisca de bosa, Kichwa, Misak, para ello el IDPC se comunicará vía correo electrónico con autoridades para crear el cronograma y necesidades de apoyo.</a:t>
                      </a:r>
                      <a:endParaRPr sz="800"/>
                    </a:p>
                    <a:p>
                      <a:pPr marL="457200" marR="0" lvl="0" indent="0" algn="just" rtl="0">
                        <a:spcBef>
                          <a:spcPts val="0"/>
                        </a:spcBef>
                        <a:spcAft>
                          <a:spcPts val="0"/>
                        </a:spcAft>
                        <a:buNone/>
                      </a:pPr>
                      <a:endParaRPr sz="800"/>
                    </a:p>
                    <a:p>
                      <a:pPr marL="0" marR="0" lvl="0" indent="0" algn="just" rtl="0">
                        <a:spcBef>
                          <a:spcPts val="0"/>
                        </a:spcBef>
                        <a:spcAft>
                          <a:spcPts val="0"/>
                        </a:spcAft>
                        <a:buNone/>
                      </a:pPr>
                      <a:r>
                        <a:rPr lang="es-CO" sz="800"/>
                        <a:t>De igual manera se acuerda retomar los diálogos para registro fotográfico y de audio  con los cabildos  con los que se avanzó en el 2022 </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800"/>
                        <a:t>Desarrollar los registros fotográficos, y de audio de las manifestaciones culturales identificadas en el año anterior con los cabildos Yanacona, Tubu, Muisca de Suba, Wounaan, Pastos, Inga y Kamentsa y el cronograma de actividades con los cabildos 2023 Ambika Pijao, Nasa, Uitoto, Eperara, Muisca de bosa, Kichwa, Misak.</a:t>
                      </a: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r>
                        <a:rPr lang="es-CO" sz="800"/>
                        <a:t>Se envía correo electrónico el día 21 de marzo 2023 con ficha para organizar cronograma y fechas de encuentro para avanzar en el acuerdo. A la fecha se ha realizado la actividad con el cabildo Uitoto y se ha dialogado con el cabildo Kichwa </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85"/>
        <p:cNvGrpSpPr/>
        <p:nvPr/>
      </p:nvGrpSpPr>
      <p:grpSpPr>
        <a:xfrm>
          <a:off x="0" y="0"/>
          <a:ext cx="0" cy="0"/>
          <a:chOff x="0" y="0"/>
          <a:chExt cx="0" cy="0"/>
        </a:xfrm>
      </p:grpSpPr>
      <p:pic>
        <p:nvPicPr>
          <p:cNvPr id="186" name="Google Shape;186;g2467859cec4_0_7"/>
          <p:cNvPicPr preferRelativeResize="0"/>
          <p:nvPr/>
        </p:nvPicPr>
        <p:blipFill rotWithShape="1">
          <a:blip r:embed="rId3">
            <a:alphaModFix/>
          </a:blip>
          <a:srcRect/>
          <a:stretch/>
        </p:blipFill>
        <p:spPr>
          <a:xfrm>
            <a:off x="0" y="0"/>
            <a:ext cx="9144000" cy="5148071"/>
          </a:xfrm>
          <a:prstGeom prst="rect">
            <a:avLst/>
          </a:prstGeom>
          <a:noFill/>
          <a:ln>
            <a:noFill/>
          </a:ln>
        </p:spPr>
      </p:pic>
      <p:sp>
        <p:nvSpPr>
          <p:cNvPr id="187" name="Google Shape;187;g2467859cec4_0_7"/>
          <p:cNvSpPr txBox="1"/>
          <p:nvPr/>
        </p:nvSpPr>
        <p:spPr>
          <a:xfrm>
            <a:off x="1517141" y="1086497"/>
            <a:ext cx="2037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1</a:t>
            </a:r>
            <a:endParaRPr sz="3600">
              <a:solidFill>
                <a:schemeClr val="dk1"/>
              </a:solidFill>
              <a:latin typeface="Trebuchet MS"/>
              <a:ea typeface="Trebuchet MS"/>
              <a:cs typeface="Trebuchet MS"/>
              <a:sym typeface="Trebuchet MS"/>
            </a:endParaRPr>
          </a:p>
        </p:txBody>
      </p:sp>
      <p:sp>
        <p:nvSpPr>
          <p:cNvPr id="188" name="Google Shape;188;g2467859cec4_0_7"/>
          <p:cNvSpPr txBox="1"/>
          <p:nvPr/>
        </p:nvSpPr>
        <p:spPr>
          <a:xfrm>
            <a:off x="1480566" y="2512643"/>
            <a:ext cx="261000" cy="5676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2</a:t>
            </a:r>
            <a:endParaRPr sz="3600">
              <a:solidFill>
                <a:schemeClr val="dk1"/>
              </a:solidFill>
              <a:latin typeface="Trebuchet MS"/>
              <a:ea typeface="Trebuchet MS"/>
              <a:cs typeface="Trebuchet MS"/>
              <a:sym typeface="Trebuchet MS"/>
            </a:endParaRPr>
          </a:p>
        </p:txBody>
      </p:sp>
      <p:sp>
        <p:nvSpPr>
          <p:cNvPr id="189" name="Google Shape;189;g2467859cec4_0_7"/>
          <p:cNvSpPr txBox="1"/>
          <p:nvPr/>
        </p:nvSpPr>
        <p:spPr>
          <a:xfrm>
            <a:off x="1480566" y="3937825"/>
            <a:ext cx="2616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3</a:t>
            </a:r>
            <a:endParaRPr sz="3600">
              <a:solidFill>
                <a:schemeClr val="dk1"/>
              </a:solidFill>
              <a:latin typeface="Trebuchet MS"/>
              <a:ea typeface="Trebuchet MS"/>
              <a:cs typeface="Trebuchet MS"/>
              <a:sym typeface="Trebuchet MS"/>
            </a:endParaRPr>
          </a:p>
        </p:txBody>
      </p:sp>
      <p:sp>
        <p:nvSpPr>
          <p:cNvPr id="190" name="Google Shape;190;g2467859cec4_0_7"/>
          <p:cNvSpPr/>
          <p:nvPr/>
        </p:nvSpPr>
        <p:spPr>
          <a:xfrm>
            <a:off x="155447" y="119024"/>
            <a:ext cx="8193405" cy="540385"/>
          </a:xfrm>
          <a:custGeom>
            <a:avLst/>
            <a:gdLst/>
            <a:ahLst/>
            <a:cxnLst/>
            <a:rect l="l" t="t" r="r" b="b"/>
            <a:pathLst>
              <a:path w="8193405" h="540385" extrusionOk="0">
                <a:moveTo>
                  <a:pt x="8193024" y="0"/>
                </a:moveTo>
                <a:lnTo>
                  <a:pt x="0" y="0"/>
                </a:lnTo>
                <a:lnTo>
                  <a:pt x="0" y="539978"/>
                </a:lnTo>
                <a:lnTo>
                  <a:pt x="8193024" y="539978"/>
                </a:lnTo>
                <a:lnTo>
                  <a:pt x="8193024"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g2467859cec4_0_7"/>
          <p:cNvSpPr txBox="1"/>
          <p:nvPr/>
        </p:nvSpPr>
        <p:spPr>
          <a:xfrm>
            <a:off x="223387" y="248016"/>
            <a:ext cx="8140200" cy="2937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CO" sz="1800" b="1">
                <a:solidFill>
                  <a:srgbClr val="FFFFFF"/>
                </a:solidFill>
                <a:latin typeface="Trebuchet MS"/>
                <a:ea typeface="Trebuchet MS"/>
                <a:cs typeface="Trebuchet MS"/>
                <a:sym typeface="Trebuchet MS"/>
              </a:rPr>
              <a:t>Balance de Gestión por Sectores Implementación PIAA 2020-2024.</a:t>
            </a:r>
            <a:endParaRPr/>
          </a:p>
        </p:txBody>
      </p:sp>
      <p:sp>
        <p:nvSpPr>
          <p:cNvPr id="192" name="Google Shape;192;g2467859cec4_0_7"/>
          <p:cNvSpPr/>
          <p:nvPr/>
        </p:nvSpPr>
        <p:spPr>
          <a:xfrm>
            <a:off x="0" y="0"/>
            <a:ext cx="238125" cy="5148580"/>
          </a:xfrm>
          <a:custGeom>
            <a:avLst/>
            <a:gdLst/>
            <a:ahLst/>
            <a:cxnLst/>
            <a:rect l="l" t="t" r="r" b="b"/>
            <a:pathLst>
              <a:path w="238125" h="5148580" extrusionOk="0">
                <a:moveTo>
                  <a:pt x="237743" y="0"/>
                </a:moveTo>
                <a:lnTo>
                  <a:pt x="0" y="0"/>
                </a:lnTo>
                <a:lnTo>
                  <a:pt x="0" y="5148070"/>
                </a:lnTo>
                <a:lnTo>
                  <a:pt x="211" y="5148070"/>
                </a:lnTo>
                <a:lnTo>
                  <a:pt x="237743"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g2467859cec4_0_7"/>
          <p:cNvSpPr/>
          <p:nvPr/>
        </p:nvSpPr>
        <p:spPr>
          <a:xfrm>
            <a:off x="8924738" y="0"/>
            <a:ext cx="219709" cy="5148580"/>
          </a:xfrm>
          <a:custGeom>
            <a:avLst/>
            <a:gdLst/>
            <a:ahLst/>
            <a:cxnLst/>
            <a:rect l="l" t="t" r="r" b="b"/>
            <a:pathLst>
              <a:path w="219709" h="5148580" extrusionOk="0">
                <a:moveTo>
                  <a:pt x="219261" y="0"/>
                </a:moveTo>
                <a:lnTo>
                  <a:pt x="0" y="5148071"/>
                </a:lnTo>
                <a:lnTo>
                  <a:pt x="219261" y="5148071"/>
                </a:lnTo>
                <a:lnTo>
                  <a:pt x="219261"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94" name="Google Shape;194;g2467859cec4_0_7"/>
          <p:cNvGraphicFramePr/>
          <p:nvPr/>
        </p:nvGraphicFramePr>
        <p:xfrm>
          <a:off x="238125" y="659409"/>
          <a:ext cx="3000000" cy="3000000"/>
        </p:xfrm>
        <a:graphic>
          <a:graphicData uri="http://schemas.openxmlformats.org/drawingml/2006/table">
            <a:tbl>
              <a:tblPr firstRow="1" bandRow="1">
                <a:noFill/>
                <a:tableStyleId>{0429F6BC-506F-40A2-9D1D-6542D28E08A6}</a:tableStyleId>
              </a:tblPr>
              <a:tblGrid>
                <a:gridCol w="2027675">
                  <a:extLst>
                    <a:ext uri="{9D8B030D-6E8A-4147-A177-3AD203B41FA5}">
                      <a16:colId xmlns:a16="http://schemas.microsoft.com/office/drawing/2014/main" val="20000"/>
                    </a:ext>
                  </a:extLst>
                </a:gridCol>
                <a:gridCol w="2163075">
                  <a:extLst>
                    <a:ext uri="{9D8B030D-6E8A-4147-A177-3AD203B41FA5}">
                      <a16:colId xmlns:a16="http://schemas.microsoft.com/office/drawing/2014/main" val="20001"/>
                    </a:ext>
                  </a:extLst>
                </a:gridCol>
                <a:gridCol w="1748450">
                  <a:extLst>
                    <a:ext uri="{9D8B030D-6E8A-4147-A177-3AD203B41FA5}">
                      <a16:colId xmlns:a16="http://schemas.microsoft.com/office/drawing/2014/main" val="20002"/>
                    </a:ext>
                  </a:extLst>
                </a:gridCol>
                <a:gridCol w="2171500">
                  <a:extLst>
                    <a:ext uri="{9D8B030D-6E8A-4147-A177-3AD203B41FA5}">
                      <a16:colId xmlns:a16="http://schemas.microsoft.com/office/drawing/2014/main" val="20003"/>
                    </a:ext>
                  </a:extLst>
                </a:gridCol>
              </a:tblGrid>
              <a:tr h="988175">
                <a:tc gridSpan="4">
                  <a:txBody>
                    <a:bodyPr/>
                    <a:lstStyle/>
                    <a:p>
                      <a:pPr marL="0" marR="0" lvl="0" indent="0" algn="l" rtl="0">
                        <a:lnSpc>
                          <a:spcPct val="100000"/>
                        </a:lnSpc>
                        <a:spcBef>
                          <a:spcPts val="0"/>
                        </a:spcBef>
                        <a:spcAft>
                          <a:spcPts val="0"/>
                        </a:spcAft>
                        <a:buSzPts val="1400"/>
                        <a:buFont typeface="Calibri"/>
                        <a:buNone/>
                      </a:pPr>
                      <a:r>
                        <a:rPr lang="es-CO" sz="1400" u="none" strike="noStrike" cap="none"/>
                        <a:t>Sector cultura: Instituto Distrital de Patrimonio Cultural - IDPC</a:t>
                      </a:r>
                      <a:endParaRPr/>
                    </a:p>
                    <a:p>
                      <a:pPr marL="0" marR="0" lvl="0" indent="0" algn="l" rtl="0">
                        <a:lnSpc>
                          <a:spcPct val="100000"/>
                        </a:lnSpc>
                        <a:spcBef>
                          <a:spcPts val="0"/>
                        </a:spcBef>
                        <a:spcAft>
                          <a:spcPts val="0"/>
                        </a:spcAft>
                        <a:buSzPts val="1400"/>
                        <a:buFont typeface="Calibri"/>
                        <a:buNone/>
                      </a:pPr>
                      <a:r>
                        <a:rPr lang="es-CO" sz="1400" u="none" strike="noStrike" cap="none"/>
                        <a:t>Acciones Concertadas: 2</a:t>
                      </a:r>
                      <a:endParaRPr/>
                    </a:p>
                    <a:p>
                      <a:pPr marL="0" marR="0" lvl="0" indent="0" algn="l" rtl="0">
                        <a:lnSpc>
                          <a:spcPct val="100000"/>
                        </a:lnSpc>
                        <a:spcBef>
                          <a:spcPts val="0"/>
                        </a:spcBef>
                        <a:spcAft>
                          <a:spcPts val="0"/>
                        </a:spcAft>
                        <a:buSzPts val="1400"/>
                        <a:buFont typeface="Calibri"/>
                        <a:buNone/>
                      </a:pPr>
                      <a:r>
                        <a:rPr lang="es-CO" sz="1400" u="none" strike="noStrike" cap="none"/>
                        <a:t>Acciones Implementadas:      2                                 </a:t>
                      </a:r>
                      <a:endParaRPr/>
                    </a:p>
                    <a:p>
                      <a:pPr marL="0" marR="0" lvl="0" indent="0" algn="l" rtl="0">
                        <a:lnSpc>
                          <a:spcPct val="100000"/>
                        </a:lnSpc>
                        <a:spcBef>
                          <a:spcPts val="0"/>
                        </a:spcBef>
                        <a:spcAft>
                          <a:spcPts val="0"/>
                        </a:spcAft>
                        <a:buSzPts val="1400"/>
                        <a:buFont typeface="Calibri"/>
                        <a:buNone/>
                      </a:pPr>
                      <a:r>
                        <a:rPr lang="es-CO" sz="1400" u="none" strike="noStrike" cap="none"/>
                        <a:t>Acciones No Implementadas: 0</a:t>
                      </a:r>
                      <a:endParaRPr sz="1400" u="none" strike="noStrike" cap="none"/>
                    </a:p>
                  </a:txBody>
                  <a:tcPr marL="91450" marR="91450" marT="45725" marB="45725"/>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2550">
                <a:tc>
                  <a:txBody>
                    <a:bodyPr/>
                    <a:lstStyle/>
                    <a:p>
                      <a:pPr marL="0" marR="0" lvl="0" indent="0" algn="ctr" rtl="0">
                        <a:spcBef>
                          <a:spcPts val="0"/>
                        </a:spcBef>
                        <a:spcAft>
                          <a:spcPts val="0"/>
                        </a:spcAft>
                        <a:buNone/>
                      </a:pPr>
                      <a:r>
                        <a:rPr lang="es-CO" sz="1400" b="1" u="none" strike="noStrike" cap="none"/>
                        <a:t>Acción afirmativa concertada</a:t>
                      </a:r>
                      <a:endParaRPr/>
                    </a:p>
                    <a:p>
                      <a:pPr marL="0" marR="0" lvl="0" indent="0" algn="ctr" rtl="0">
                        <a:spcBef>
                          <a:spcPts val="0"/>
                        </a:spcBef>
                        <a:spcAft>
                          <a:spcPts val="0"/>
                        </a:spcAft>
                        <a:buNone/>
                      </a:pPr>
                      <a:r>
                        <a:rPr lang="es-CO" sz="700" i="1" u="none" strike="noStrike" cap="none"/>
                        <a:t>(Descripción de las acciones no implementadas y  las que se implementan en el 2023)</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Propuesta de cumplimiento 2023</a:t>
                      </a:r>
                      <a:endParaRPr/>
                    </a:p>
                    <a:p>
                      <a:pPr marL="0" marR="0" lvl="0" indent="0" algn="ctr" rtl="0">
                        <a:spcBef>
                          <a:spcPts val="0"/>
                        </a:spcBef>
                        <a:spcAft>
                          <a:spcPts val="0"/>
                        </a:spcAft>
                        <a:buNone/>
                      </a:pPr>
                      <a:r>
                        <a:rPr lang="es-CO" sz="700" i="1" u="none" strike="noStrike" cap="none"/>
                        <a:t>(Estrategia, hitos o actividades concretas para su materialización)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Fecha estimada de implementación</a:t>
                      </a:r>
                      <a:endParaRPr sz="700" b="1" u="none" strike="noStrike" cap="none"/>
                    </a:p>
                    <a:p>
                      <a:pPr marL="0" marR="0" lvl="0" indent="0" algn="ctr" rtl="0">
                        <a:spcBef>
                          <a:spcPts val="0"/>
                        </a:spcBef>
                        <a:spcAft>
                          <a:spcPts val="0"/>
                        </a:spcAft>
                        <a:buNone/>
                      </a:pPr>
                      <a:r>
                        <a:rPr lang="es-CO" sz="700" i="1" u="none" strike="noStrike" cap="none"/>
                        <a:t>(Se debe establecer una fecha real o tentativa para ser aprobado por el espacio</a:t>
                      </a:r>
                      <a:r>
                        <a:rPr lang="es-CO" sz="800" i="1" u="none" strike="noStrike" cap="none"/>
                        <a:t>)</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Aprobado por el espacio y anexar soporte</a:t>
                      </a:r>
                      <a:endParaRPr/>
                    </a:p>
                    <a:p>
                      <a:pPr marL="0" marR="0" lvl="0" indent="0" algn="ctr" rtl="0">
                        <a:spcBef>
                          <a:spcPts val="0"/>
                        </a:spcBef>
                        <a:spcAft>
                          <a:spcPts val="0"/>
                        </a:spcAft>
                        <a:buNone/>
                      </a:pPr>
                      <a:r>
                        <a:rPr lang="es-CO" sz="700" i="1" u="none" strike="noStrike" cap="none"/>
                        <a:t>(Esto se diligenciara durante la sesión)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68375">
                <a:tc>
                  <a:txBody>
                    <a:bodyPr/>
                    <a:lstStyle/>
                    <a:p>
                      <a:pPr marL="0" marR="0" lvl="0" indent="0" algn="just" rtl="0">
                        <a:spcBef>
                          <a:spcPts val="0"/>
                        </a:spcBef>
                        <a:spcAft>
                          <a:spcPts val="0"/>
                        </a:spcAft>
                        <a:buNone/>
                      </a:pPr>
                      <a:endParaRPr sz="800"/>
                    </a:p>
                    <a:p>
                      <a:pPr marL="0" marR="0" lvl="0" indent="0" algn="just" rtl="0">
                        <a:spcBef>
                          <a:spcPts val="0"/>
                        </a:spcBef>
                        <a:spcAft>
                          <a:spcPts val="0"/>
                        </a:spcAft>
                        <a:buNone/>
                      </a:pPr>
                      <a:r>
                        <a:rPr lang="es-CO" sz="800"/>
                        <a:t>Garantizar estímulos en el marco de la beca de grupos étnicos en concertación con los pueblos indígenas que hacen del espacio autónomo</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800"/>
                    </a:p>
                    <a:p>
                      <a:pPr marL="0" marR="0" lvl="0" indent="0" algn="just" rtl="0">
                        <a:spcBef>
                          <a:spcPts val="0"/>
                        </a:spcBef>
                        <a:spcAft>
                          <a:spcPts val="0"/>
                        </a:spcAft>
                        <a:buNone/>
                      </a:pPr>
                      <a:r>
                        <a:rPr lang="es-CO" sz="800"/>
                        <a:t>Propuestas inscritas y habilitadas por plataforma: </a:t>
                      </a: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r>
                        <a:rPr lang="es-CO" sz="800"/>
                        <a:t>- Pquyquy choc entâ guasguâ fuchâ Huitaca Cabildo Indígena Muisca de Suba</a:t>
                      </a: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r>
                        <a:rPr lang="es-CO" sz="800"/>
                        <a:t>- “KAMAK” – PODER INDIVIDUAL Y PODER COMUNITARIO aprendizaje del idioma propio kichwa o runa shimi. CABILDO MAYOR INGA</a:t>
                      </a:r>
                      <a:endParaRPr sz="800"/>
                    </a:p>
                    <a:p>
                      <a:pPr marL="457200" marR="0" lvl="0" indent="0" algn="just" rtl="0">
                        <a:spcBef>
                          <a:spcPts val="0"/>
                        </a:spcBef>
                        <a:spcAft>
                          <a:spcPts val="0"/>
                        </a:spcAft>
                        <a:buNone/>
                      </a:pPr>
                      <a:r>
                        <a:rPr lang="es-CO" sz="800"/>
                        <a:t>KICHWA DE BOGOTÁ</a:t>
                      </a:r>
                      <a:endParaRPr sz="800"/>
                    </a:p>
                    <a:p>
                      <a:pPr marL="457200" marR="0" lvl="0" indent="0" algn="just" rtl="0">
                        <a:spcBef>
                          <a:spcPts val="0"/>
                        </a:spcBef>
                        <a:spcAft>
                          <a:spcPts val="0"/>
                        </a:spcAft>
                        <a:buNone/>
                      </a:pPr>
                      <a:r>
                        <a:rPr lang="es-CO" sz="800"/>
                        <a:t>CAMAINKIBO</a:t>
                      </a:r>
                      <a:endParaRPr sz="800"/>
                    </a:p>
                    <a:p>
                      <a:pPr marL="457200" marR="0" lvl="0" indent="0" algn="just" rtl="0">
                        <a:spcBef>
                          <a:spcPts val="0"/>
                        </a:spcBef>
                        <a:spcAft>
                          <a:spcPts val="0"/>
                        </a:spcAft>
                        <a:buNone/>
                      </a:pPr>
                      <a:endParaRPr sz="800"/>
                    </a:p>
                    <a:p>
                      <a:pPr marL="457200" marR="0" lvl="0" indent="0" algn="just" rtl="0">
                        <a:spcBef>
                          <a:spcPts val="0"/>
                        </a:spcBef>
                        <a:spcAft>
                          <a:spcPts val="0"/>
                        </a:spcAft>
                        <a:buNone/>
                      </a:pPr>
                      <a:endParaRPr sz="800"/>
                    </a:p>
                    <a:p>
                      <a:pPr marL="0" marR="0" lvl="0" indent="0" algn="just"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800"/>
                    </a:p>
                    <a:p>
                      <a:pPr marL="0" marR="0" lvl="0" indent="0" algn="just" rtl="0">
                        <a:spcBef>
                          <a:spcPts val="0"/>
                        </a:spcBef>
                        <a:spcAft>
                          <a:spcPts val="0"/>
                        </a:spcAft>
                        <a:buNone/>
                      </a:pPr>
                      <a:r>
                        <a:rPr lang="es-CO" sz="800"/>
                        <a:t>Resolución de ganadores Julio 2023 </a:t>
                      </a: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r>
                        <a:rPr lang="es-CO" sz="800"/>
                        <a:t>Implementación y desarrollo de la propuesta: Segundo semestre agosto a noviembre 2023 </a:t>
                      </a: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8"/>
        <p:cNvGrpSpPr/>
        <p:nvPr/>
      </p:nvGrpSpPr>
      <p:grpSpPr>
        <a:xfrm>
          <a:off x="0" y="0"/>
          <a:ext cx="0" cy="0"/>
          <a:chOff x="0" y="0"/>
          <a:chExt cx="0" cy="0"/>
        </a:xfrm>
      </p:grpSpPr>
      <p:pic>
        <p:nvPicPr>
          <p:cNvPr id="199" name="Google Shape;199;g2467a5b84e7_0_0"/>
          <p:cNvPicPr preferRelativeResize="0"/>
          <p:nvPr/>
        </p:nvPicPr>
        <p:blipFill rotWithShape="1">
          <a:blip r:embed="rId3">
            <a:alphaModFix/>
          </a:blip>
          <a:srcRect/>
          <a:stretch/>
        </p:blipFill>
        <p:spPr>
          <a:xfrm>
            <a:off x="0" y="0"/>
            <a:ext cx="9144000" cy="5148071"/>
          </a:xfrm>
          <a:prstGeom prst="rect">
            <a:avLst/>
          </a:prstGeom>
          <a:noFill/>
          <a:ln>
            <a:noFill/>
          </a:ln>
        </p:spPr>
      </p:pic>
      <p:sp>
        <p:nvSpPr>
          <p:cNvPr id="200" name="Google Shape;200;g2467a5b84e7_0_0"/>
          <p:cNvSpPr txBox="1"/>
          <p:nvPr/>
        </p:nvSpPr>
        <p:spPr>
          <a:xfrm>
            <a:off x="1517141" y="1086497"/>
            <a:ext cx="2037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1</a:t>
            </a:r>
            <a:endParaRPr sz="3600">
              <a:solidFill>
                <a:schemeClr val="dk1"/>
              </a:solidFill>
              <a:latin typeface="Trebuchet MS"/>
              <a:ea typeface="Trebuchet MS"/>
              <a:cs typeface="Trebuchet MS"/>
              <a:sym typeface="Trebuchet MS"/>
            </a:endParaRPr>
          </a:p>
        </p:txBody>
      </p:sp>
      <p:sp>
        <p:nvSpPr>
          <p:cNvPr id="201" name="Google Shape;201;g2467a5b84e7_0_0"/>
          <p:cNvSpPr txBox="1"/>
          <p:nvPr/>
        </p:nvSpPr>
        <p:spPr>
          <a:xfrm>
            <a:off x="1480566" y="2512643"/>
            <a:ext cx="261000" cy="5676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2</a:t>
            </a:r>
            <a:endParaRPr sz="3600">
              <a:solidFill>
                <a:schemeClr val="dk1"/>
              </a:solidFill>
              <a:latin typeface="Trebuchet MS"/>
              <a:ea typeface="Trebuchet MS"/>
              <a:cs typeface="Trebuchet MS"/>
              <a:sym typeface="Trebuchet MS"/>
            </a:endParaRPr>
          </a:p>
        </p:txBody>
      </p:sp>
      <p:sp>
        <p:nvSpPr>
          <p:cNvPr id="202" name="Google Shape;202;g2467a5b84e7_0_0"/>
          <p:cNvSpPr txBox="1"/>
          <p:nvPr/>
        </p:nvSpPr>
        <p:spPr>
          <a:xfrm>
            <a:off x="1480566" y="3937825"/>
            <a:ext cx="2616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3</a:t>
            </a:r>
            <a:endParaRPr sz="3600">
              <a:solidFill>
                <a:schemeClr val="dk1"/>
              </a:solidFill>
              <a:latin typeface="Trebuchet MS"/>
              <a:ea typeface="Trebuchet MS"/>
              <a:cs typeface="Trebuchet MS"/>
              <a:sym typeface="Trebuchet MS"/>
            </a:endParaRPr>
          </a:p>
        </p:txBody>
      </p:sp>
      <p:sp>
        <p:nvSpPr>
          <p:cNvPr id="203" name="Google Shape;203;g2467a5b84e7_0_0"/>
          <p:cNvSpPr/>
          <p:nvPr/>
        </p:nvSpPr>
        <p:spPr>
          <a:xfrm>
            <a:off x="155447" y="119024"/>
            <a:ext cx="8193405" cy="540385"/>
          </a:xfrm>
          <a:custGeom>
            <a:avLst/>
            <a:gdLst/>
            <a:ahLst/>
            <a:cxnLst/>
            <a:rect l="l" t="t" r="r" b="b"/>
            <a:pathLst>
              <a:path w="8193405" h="540385" extrusionOk="0">
                <a:moveTo>
                  <a:pt x="8193024" y="0"/>
                </a:moveTo>
                <a:lnTo>
                  <a:pt x="0" y="0"/>
                </a:lnTo>
                <a:lnTo>
                  <a:pt x="0" y="539978"/>
                </a:lnTo>
                <a:lnTo>
                  <a:pt x="8193024" y="539978"/>
                </a:lnTo>
                <a:lnTo>
                  <a:pt x="8193024"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g2467a5b84e7_0_0"/>
          <p:cNvSpPr txBox="1"/>
          <p:nvPr/>
        </p:nvSpPr>
        <p:spPr>
          <a:xfrm>
            <a:off x="223387" y="271416"/>
            <a:ext cx="8140200" cy="2937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CO" sz="1800" b="1">
                <a:solidFill>
                  <a:srgbClr val="FFFFFF"/>
                </a:solidFill>
                <a:latin typeface="Trebuchet MS"/>
                <a:ea typeface="Trebuchet MS"/>
                <a:cs typeface="Trebuchet MS"/>
                <a:sym typeface="Trebuchet MS"/>
              </a:rPr>
              <a:t>Balance de Gestión por Sectores Implementación PIAA 2020-2024.</a:t>
            </a:r>
            <a:endParaRPr/>
          </a:p>
        </p:txBody>
      </p:sp>
      <p:sp>
        <p:nvSpPr>
          <p:cNvPr id="205" name="Google Shape;205;g2467a5b84e7_0_0"/>
          <p:cNvSpPr/>
          <p:nvPr/>
        </p:nvSpPr>
        <p:spPr>
          <a:xfrm>
            <a:off x="0" y="0"/>
            <a:ext cx="238125" cy="5148580"/>
          </a:xfrm>
          <a:custGeom>
            <a:avLst/>
            <a:gdLst/>
            <a:ahLst/>
            <a:cxnLst/>
            <a:rect l="l" t="t" r="r" b="b"/>
            <a:pathLst>
              <a:path w="238125" h="5148580" extrusionOk="0">
                <a:moveTo>
                  <a:pt x="237743" y="0"/>
                </a:moveTo>
                <a:lnTo>
                  <a:pt x="0" y="0"/>
                </a:lnTo>
                <a:lnTo>
                  <a:pt x="0" y="5148070"/>
                </a:lnTo>
                <a:lnTo>
                  <a:pt x="211" y="5148070"/>
                </a:lnTo>
                <a:lnTo>
                  <a:pt x="237743"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g2467a5b84e7_0_0"/>
          <p:cNvSpPr/>
          <p:nvPr/>
        </p:nvSpPr>
        <p:spPr>
          <a:xfrm>
            <a:off x="8924738" y="0"/>
            <a:ext cx="219709" cy="5148580"/>
          </a:xfrm>
          <a:custGeom>
            <a:avLst/>
            <a:gdLst/>
            <a:ahLst/>
            <a:cxnLst/>
            <a:rect l="l" t="t" r="r" b="b"/>
            <a:pathLst>
              <a:path w="219709" h="5148580" extrusionOk="0">
                <a:moveTo>
                  <a:pt x="219261" y="0"/>
                </a:moveTo>
                <a:lnTo>
                  <a:pt x="0" y="5148071"/>
                </a:lnTo>
                <a:lnTo>
                  <a:pt x="219261" y="5148071"/>
                </a:lnTo>
                <a:lnTo>
                  <a:pt x="219261"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07" name="Google Shape;207;g2467a5b84e7_0_0"/>
          <p:cNvGraphicFramePr/>
          <p:nvPr/>
        </p:nvGraphicFramePr>
        <p:xfrm>
          <a:off x="238125" y="583209"/>
          <a:ext cx="3000000" cy="3000000"/>
        </p:xfrm>
        <a:graphic>
          <a:graphicData uri="http://schemas.openxmlformats.org/drawingml/2006/table">
            <a:tbl>
              <a:tblPr firstRow="1" bandRow="1">
                <a:noFill/>
                <a:tableStyleId>{0429F6BC-506F-40A2-9D1D-6542D28E08A6}</a:tableStyleId>
              </a:tblPr>
              <a:tblGrid>
                <a:gridCol w="2027675">
                  <a:extLst>
                    <a:ext uri="{9D8B030D-6E8A-4147-A177-3AD203B41FA5}">
                      <a16:colId xmlns:a16="http://schemas.microsoft.com/office/drawing/2014/main" val="20000"/>
                    </a:ext>
                  </a:extLst>
                </a:gridCol>
                <a:gridCol w="2163075">
                  <a:extLst>
                    <a:ext uri="{9D8B030D-6E8A-4147-A177-3AD203B41FA5}">
                      <a16:colId xmlns:a16="http://schemas.microsoft.com/office/drawing/2014/main" val="20001"/>
                    </a:ext>
                  </a:extLst>
                </a:gridCol>
                <a:gridCol w="1748450">
                  <a:extLst>
                    <a:ext uri="{9D8B030D-6E8A-4147-A177-3AD203B41FA5}">
                      <a16:colId xmlns:a16="http://schemas.microsoft.com/office/drawing/2014/main" val="20002"/>
                    </a:ext>
                  </a:extLst>
                </a:gridCol>
                <a:gridCol w="2171500">
                  <a:extLst>
                    <a:ext uri="{9D8B030D-6E8A-4147-A177-3AD203B41FA5}">
                      <a16:colId xmlns:a16="http://schemas.microsoft.com/office/drawing/2014/main" val="20003"/>
                    </a:ext>
                  </a:extLst>
                </a:gridCol>
              </a:tblGrid>
              <a:tr h="988175">
                <a:tc gridSpan="4">
                  <a:txBody>
                    <a:bodyPr/>
                    <a:lstStyle/>
                    <a:p>
                      <a:pPr marL="0" marR="0" lvl="0" indent="0" algn="l" rtl="0">
                        <a:lnSpc>
                          <a:spcPct val="100000"/>
                        </a:lnSpc>
                        <a:spcBef>
                          <a:spcPts val="0"/>
                        </a:spcBef>
                        <a:spcAft>
                          <a:spcPts val="0"/>
                        </a:spcAft>
                        <a:buSzPts val="1400"/>
                        <a:buFont typeface="Calibri"/>
                        <a:buNone/>
                      </a:pPr>
                      <a:r>
                        <a:rPr lang="es-CO" sz="1400" u="none" strike="noStrike" cap="none"/>
                        <a:t>Sector cultura: Fundación Gilberto Alzate Avendaño</a:t>
                      </a:r>
                      <a:endParaRPr/>
                    </a:p>
                    <a:p>
                      <a:pPr marL="0" marR="0" lvl="0" indent="0" algn="l" rtl="0">
                        <a:lnSpc>
                          <a:spcPct val="100000"/>
                        </a:lnSpc>
                        <a:spcBef>
                          <a:spcPts val="0"/>
                        </a:spcBef>
                        <a:spcAft>
                          <a:spcPts val="0"/>
                        </a:spcAft>
                        <a:buSzPts val="1400"/>
                        <a:buFont typeface="Calibri"/>
                        <a:buNone/>
                      </a:pPr>
                      <a:r>
                        <a:rPr lang="es-CO" sz="1400" u="none" strike="noStrike" cap="none"/>
                        <a:t>Acciones Concertadas: 4</a:t>
                      </a:r>
                      <a:endParaRPr/>
                    </a:p>
                    <a:p>
                      <a:pPr marL="0" marR="0" lvl="0" indent="0" algn="l" rtl="0">
                        <a:lnSpc>
                          <a:spcPct val="100000"/>
                        </a:lnSpc>
                        <a:spcBef>
                          <a:spcPts val="0"/>
                        </a:spcBef>
                        <a:spcAft>
                          <a:spcPts val="0"/>
                        </a:spcAft>
                        <a:buSzPts val="1400"/>
                        <a:buFont typeface="Calibri"/>
                        <a:buNone/>
                      </a:pPr>
                      <a:r>
                        <a:rPr lang="es-CO" sz="1400" u="none" strike="noStrike" cap="none"/>
                        <a:t>Acciones Implementadas:   1                                    </a:t>
                      </a:r>
                      <a:endParaRPr/>
                    </a:p>
                    <a:p>
                      <a:pPr marL="0" marR="0" lvl="0" indent="0" algn="l" rtl="0">
                        <a:lnSpc>
                          <a:spcPct val="100000"/>
                        </a:lnSpc>
                        <a:spcBef>
                          <a:spcPts val="0"/>
                        </a:spcBef>
                        <a:spcAft>
                          <a:spcPts val="0"/>
                        </a:spcAft>
                        <a:buSzPts val="1400"/>
                        <a:buFont typeface="Calibri"/>
                        <a:buNone/>
                      </a:pPr>
                      <a:r>
                        <a:rPr lang="es-CO" sz="1400" u="none" strike="noStrike" cap="none"/>
                        <a:t>Acciones No Implementadas: </a:t>
                      </a:r>
                      <a:r>
                        <a:rPr lang="es-CO"/>
                        <a:t>4</a:t>
                      </a:r>
                      <a:endParaRPr/>
                    </a:p>
                  </a:txBody>
                  <a:tcPr marL="91450" marR="91450" marT="45725" marB="45725"/>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2550">
                <a:tc>
                  <a:txBody>
                    <a:bodyPr/>
                    <a:lstStyle/>
                    <a:p>
                      <a:pPr marL="0" marR="0" lvl="0" indent="0" algn="ctr" rtl="0">
                        <a:spcBef>
                          <a:spcPts val="0"/>
                        </a:spcBef>
                        <a:spcAft>
                          <a:spcPts val="0"/>
                        </a:spcAft>
                        <a:buNone/>
                      </a:pPr>
                      <a:r>
                        <a:rPr lang="es-CO" sz="1400" b="1" u="none" strike="noStrike" cap="none"/>
                        <a:t>Acción afirmativa concertada</a:t>
                      </a:r>
                      <a:endParaRPr/>
                    </a:p>
                    <a:p>
                      <a:pPr marL="0" marR="0" lvl="0" indent="0" algn="ctr" rtl="0">
                        <a:spcBef>
                          <a:spcPts val="0"/>
                        </a:spcBef>
                        <a:spcAft>
                          <a:spcPts val="0"/>
                        </a:spcAft>
                        <a:buNone/>
                      </a:pPr>
                      <a:r>
                        <a:rPr lang="es-CO" sz="700" i="1" u="none" strike="noStrike" cap="none"/>
                        <a:t>(Descripción de las acciones no implementadas y  las que se implementan en el 2023)</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Propuesta de cumplimiento 2023</a:t>
                      </a:r>
                      <a:endParaRPr/>
                    </a:p>
                    <a:p>
                      <a:pPr marL="0" marR="0" lvl="0" indent="0" algn="ctr" rtl="0">
                        <a:spcBef>
                          <a:spcPts val="0"/>
                        </a:spcBef>
                        <a:spcAft>
                          <a:spcPts val="0"/>
                        </a:spcAft>
                        <a:buNone/>
                      </a:pPr>
                      <a:r>
                        <a:rPr lang="es-CO" sz="700" i="1" u="none" strike="noStrike" cap="none"/>
                        <a:t>(Estrategia, hitos o actividades concretas para su materialización)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Fecha estimada de implementación</a:t>
                      </a:r>
                      <a:endParaRPr sz="700" b="1" u="none" strike="noStrike" cap="none"/>
                    </a:p>
                    <a:p>
                      <a:pPr marL="0" marR="0" lvl="0" indent="0" algn="ctr" rtl="0">
                        <a:spcBef>
                          <a:spcPts val="0"/>
                        </a:spcBef>
                        <a:spcAft>
                          <a:spcPts val="0"/>
                        </a:spcAft>
                        <a:buNone/>
                      </a:pPr>
                      <a:r>
                        <a:rPr lang="es-CO" sz="700" i="1" u="none" strike="noStrike" cap="none"/>
                        <a:t>(Se debe establecer una fecha real o tentativa para ser aprobado por el espacio</a:t>
                      </a:r>
                      <a:r>
                        <a:rPr lang="es-CO" sz="800" i="1" u="none" strike="noStrike" cap="none"/>
                        <a:t>)</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Aprobado por el espacio y anexar soporte</a:t>
                      </a:r>
                      <a:endParaRPr/>
                    </a:p>
                    <a:p>
                      <a:pPr marL="0" marR="0" lvl="0" indent="0" algn="ctr" rtl="0">
                        <a:spcBef>
                          <a:spcPts val="0"/>
                        </a:spcBef>
                        <a:spcAft>
                          <a:spcPts val="0"/>
                        </a:spcAft>
                        <a:buNone/>
                      </a:pPr>
                      <a:r>
                        <a:rPr lang="es-CO" sz="700" i="1" u="none" strike="noStrike" cap="none"/>
                        <a:t>(Esto se diligenciara durante la sesión)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44200">
                <a:tc>
                  <a:txBody>
                    <a:bodyPr/>
                    <a:lstStyle/>
                    <a:p>
                      <a:pPr marL="0" marR="0" lvl="0" indent="0" algn="just" rtl="0">
                        <a:spcBef>
                          <a:spcPts val="0"/>
                        </a:spcBef>
                        <a:spcAft>
                          <a:spcPts val="0"/>
                        </a:spcAft>
                        <a:buNone/>
                      </a:pPr>
                      <a:r>
                        <a:rPr lang="es-CO" sz="700" u="none" strike="noStrike" cap="none"/>
                        <a:t> Garantizar a las comunidades indígenas que hacen parte del espacio autónomo la participación en el proceso de gestión social del proyecto Bronx Distrito Creativo, donde pueden tener cabida las expresiones de su cultura que se materialicen en la economía cultural y creativa, tales como la artesanía, las artes y los oficios propios.</a:t>
                      </a:r>
                      <a:endParaRPr sz="7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700"/>
                        <a:t>A través de la estrategia “el BRONX presenta” se propone mercado de emprendimientos con grupos poblaciones en Parque Santander en fecha 25 y 26 de agosto (fecha propuesta por la Gobernadora Paulina), donde los emprendimientos que puedan ofrecer productos y servicios y participar con sus apuestas productivas en un espacio con activaciones artísticas y culturales.</a:t>
                      </a:r>
                      <a:endParaRPr sz="700"/>
                    </a:p>
                    <a:p>
                      <a:pPr marL="0" marR="0" lvl="0" indent="0" algn="just" rtl="0">
                        <a:spcBef>
                          <a:spcPts val="0"/>
                        </a:spcBef>
                        <a:spcAft>
                          <a:spcPts val="0"/>
                        </a:spcAft>
                        <a:buNone/>
                      </a:pPr>
                      <a:endParaRPr sz="700"/>
                    </a:p>
                    <a:p>
                      <a:pPr marL="0" marR="0" lvl="0" indent="0" algn="just" rtl="0">
                        <a:spcBef>
                          <a:spcPts val="0"/>
                        </a:spcBef>
                        <a:spcAft>
                          <a:spcPts val="0"/>
                        </a:spcAft>
                        <a:buSzPts val="1100"/>
                        <a:buNone/>
                      </a:pPr>
                      <a:r>
                        <a:rPr lang="es-CO" sz="700"/>
                        <a:t>El recurso se invertirá para cubrir costos de desplazamiento,  alimentación y logística del evento.</a:t>
                      </a:r>
                      <a:endParaRPr sz="700"/>
                    </a:p>
                    <a:p>
                      <a:pPr marL="0" marR="0" lvl="0" indent="0" algn="just" rtl="0">
                        <a:spcBef>
                          <a:spcPts val="0"/>
                        </a:spcBef>
                        <a:spcAft>
                          <a:spcPts val="0"/>
                        </a:spcAft>
                        <a:buSzPts val="1100"/>
                        <a:buNone/>
                      </a:pPr>
                      <a:endParaRPr sz="700"/>
                    </a:p>
                    <a:p>
                      <a:pPr marL="0" marR="0" lvl="0" indent="0" algn="just" rtl="0">
                        <a:spcBef>
                          <a:spcPts val="0"/>
                        </a:spcBef>
                        <a:spcAft>
                          <a:spcPts val="0"/>
                        </a:spcAft>
                        <a:buSzPts val="1100"/>
                        <a:buNone/>
                      </a:pPr>
                      <a:r>
                        <a:rPr lang="es-CO" sz="700">
                          <a:solidFill>
                            <a:srgbClr val="FF0000"/>
                          </a:solidFill>
                        </a:rPr>
                        <a:t>La Consultiva desistió de la ejecución está acción en 2022.</a:t>
                      </a:r>
                      <a:endParaRPr sz="700">
                        <a:solidFill>
                          <a:srgbClr val="FF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just" rtl="0">
                        <a:spcBef>
                          <a:spcPts val="0"/>
                        </a:spcBef>
                        <a:spcAft>
                          <a:spcPts val="0"/>
                        </a:spcAft>
                        <a:buClr>
                          <a:schemeClr val="dk1"/>
                        </a:buClr>
                        <a:buFont typeface="Arial"/>
                        <a:buNone/>
                      </a:pPr>
                      <a:r>
                        <a:rPr lang="es-CO" sz="700"/>
                        <a:t>25 y 26 de agosto</a:t>
                      </a:r>
                      <a:endParaRPr sz="7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7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23000">
                <a:tc>
                  <a:txBody>
                    <a:bodyPr/>
                    <a:lstStyle/>
                    <a:p>
                      <a:pPr marL="0" marR="0" lvl="0" indent="0" algn="just" rtl="0">
                        <a:spcBef>
                          <a:spcPts val="0"/>
                        </a:spcBef>
                        <a:spcAft>
                          <a:spcPts val="0"/>
                        </a:spcAft>
                        <a:buNone/>
                      </a:pPr>
                      <a:r>
                        <a:rPr lang="es-CO" sz="700"/>
                        <a:t>Abrir cupos en procesos de formación para el emprendimiento en la economía cultural y creativa en una línea de orden étnico con el propósito de mejorar habilidades blandas y sofisticación de productos. Este proceso de formación incluirá un modelo de formación específica que tenga en cuenta las necesidades de los pueblos y comunidades</a:t>
                      </a:r>
                      <a:endParaRPr sz="700"/>
                    </a:p>
                    <a:p>
                      <a:pPr marL="0" marR="0" lvl="0" indent="0" algn="just" rtl="0">
                        <a:spcBef>
                          <a:spcPts val="0"/>
                        </a:spcBef>
                        <a:spcAft>
                          <a:spcPts val="0"/>
                        </a:spcAft>
                        <a:buNone/>
                      </a:pPr>
                      <a:r>
                        <a:rPr lang="es-CO" sz="700"/>
                        <a:t>indígenas.</a:t>
                      </a:r>
                      <a:endParaRPr sz="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700"/>
                        <a:t>Se plantea taller de Gobernanza para los representantes de los 14 pueblos ejecutado a través de una contratación directa de un profesional. La entidad está a la espera de la propuesta técnica y la definición del profesional. Se propuso ser dictado por la Gobernadora.</a:t>
                      </a:r>
                      <a:endParaRPr sz="700"/>
                    </a:p>
                    <a:p>
                      <a:pPr marL="0" marR="0" lvl="0" indent="0" algn="just" rtl="0">
                        <a:spcBef>
                          <a:spcPts val="0"/>
                        </a:spcBef>
                        <a:spcAft>
                          <a:spcPts val="0"/>
                        </a:spcAft>
                        <a:buNone/>
                      </a:pPr>
                      <a:endParaRPr sz="700"/>
                    </a:p>
                    <a:p>
                      <a:pPr marL="0" lvl="0" indent="0" algn="just" rtl="0">
                        <a:spcBef>
                          <a:spcPts val="0"/>
                        </a:spcBef>
                        <a:spcAft>
                          <a:spcPts val="0"/>
                        </a:spcAft>
                        <a:buClr>
                          <a:schemeClr val="dk1"/>
                        </a:buClr>
                        <a:buSzPts val="1100"/>
                        <a:buFont typeface="Arial"/>
                        <a:buNone/>
                      </a:pPr>
                      <a:r>
                        <a:rPr lang="es-CO" sz="700">
                          <a:solidFill>
                            <a:srgbClr val="FF0000"/>
                          </a:solidFill>
                        </a:rPr>
                        <a:t>La Consultiva desistió de la ejecución está acción en 2022.</a:t>
                      </a:r>
                      <a:endParaRPr sz="700">
                        <a:solidFill>
                          <a:srgbClr val="FF0000"/>
                        </a:solidFill>
                      </a:endParaRPr>
                    </a:p>
                    <a:p>
                      <a:pPr marL="0" marR="0" lvl="0" indent="0" algn="just" rtl="0">
                        <a:spcBef>
                          <a:spcPts val="0"/>
                        </a:spcBef>
                        <a:spcAft>
                          <a:spcPts val="0"/>
                        </a:spcAft>
                        <a:buNone/>
                      </a:pPr>
                      <a:endParaRPr sz="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700"/>
                        <a:t>Junio (el compromiso fue entregar propuesta en el mes de mayo junto con la documentaciòn contractual y ejecutar en el mes de Junio)</a:t>
                      </a:r>
                      <a:endParaRPr sz="7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7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11"/>
        <p:cNvGrpSpPr/>
        <p:nvPr/>
      </p:nvGrpSpPr>
      <p:grpSpPr>
        <a:xfrm>
          <a:off x="0" y="0"/>
          <a:ext cx="0" cy="0"/>
          <a:chOff x="0" y="0"/>
          <a:chExt cx="0" cy="0"/>
        </a:xfrm>
      </p:grpSpPr>
      <p:pic>
        <p:nvPicPr>
          <p:cNvPr id="212" name="Google Shape;212;g247b27faf05_1_2"/>
          <p:cNvPicPr preferRelativeResize="0"/>
          <p:nvPr/>
        </p:nvPicPr>
        <p:blipFill rotWithShape="1">
          <a:blip r:embed="rId3">
            <a:alphaModFix/>
          </a:blip>
          <a:srcRect/>
          <a:stretch/>
        </p:blipFill>
        <p:spPr>
          <a:xfrm>
            <a:off x="0" y="0"/>
            <a:ext cx="9144000" cy="5148071"/>
          </a:xfrm>
          <a:prstGeom prst="rect">
            <a:avLst/>
          </a:prstGeom>
          <a:noFill/>
          <a:ln>
            <a:noFill/>
          </a:ln>
        </p:spPr>
      </p:pic>
      <p:sp>
        <p:nvSpPr>
          <p:cNvPr id="213" name="Google Shape;213;g247b27faf05_1_2"/>
          <p:cNvSpPr txBox="1"/>
          <p:nvPr/>
        </p:nvSpPr>
        <p:spPr>
          <a:xfrm>
            <a:off x="1517141" y="1086497"/>
            <a:ext cx="2037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1</a:t>
            </a:r>
            <a:endParaRPr sz="3600">
              <a:solidFill>
                <a:schemeClr val="dk1"/>
              </a:solidFill>
              <a:latin typeface="Trebuchet MS"/>
              <a:ea typeface="Trebuchet MS"/>
              <a:cs typeface="Trebuchet MS"/>
              <a:sym typeface="Trebuchet MS"/>
            </a:endParaRPr>
          </a:p>
        </p:txBody>
      </p:sp>
      <p:sp>
        <p:nvSpPr>
          <p:cNvPr id="214" name="Google Shape;214;g247b27faf05_1_2"/>
          <p:cNvSpPr txBox="1"/>
          <p:nvPr/>
        </p:nvSpPr>
        <p:spPr>
          <a:xfrm>
            <a:off x="1480566" y="2512643"/>
            <a:ext cx="261000" cy="5676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2</a:t>
            </a:r>
            <a:endParaRPr sz="3600">
              <a:solidFill>
                <a:schemeClr val="dk1"/>
              </a:solidFill>
              <a:latin typeface="Trebuchet MS"/>
              <a:ea typeface="Trebuchet MS"/>
              <a:cs typeface="Trebuchet MS"/>
              <a:sym typeface="Trebuchet MS"/>
            </a:endParaRPr>
          </a:p>
        </p:txBody>
      </p:sp>
      <p:sp>
        <p:nvSpPr>
          <p:cNvPr id="215" name="Google Shape;215;g247b27faf05_1_2"/>
          <p:cNvSpPr txBox="1"/>
          <p:nvPr/>
        </p:nvSpPr>
        <p:spPr>
          <a:xfrm>
            <a:off x="1480566" y="3937825"/>
            <a:ext cx="2616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3</a:t>
            </a:r>
            <a:endParaRPr sz="3600">
              <a:solidFill>
                <a:schemeClr val="dk1"/>
              </a:solidFill>
              <a:latin typeface="Trebuchet MS"/>
              <a:ea typeface="Trebuchet MS"/>
              <a:cs typeface="Trebuchet MS"/>
              <a:sym typeface="Trebuchet MS"/>
            </a:endParaRPr>
          </a:p>
        </p:txBody>
      </p:sp>
      <p:sp>
        <p:nvSpPr>
          <p:cNvPr id="216" name="Google Shape;216;g247b27faf05_1_2"/>
          <p:cNvSpPr/>
          <p:nvPr/>
        </p:nvSpPr>
        <p:spPr>
          <a:xfrm>
            <a:off x="155447" y="119024"/>
            <a:ext cx="8193405" cy="540385"/>
          </a:xfrm>
          <a:custGeom>
            <a:avLst/>
            <a:gdLst/>
            <a:ahLst/>
            <a:cxnLst/>
            <a:rect l="l" t="t" r="r" b="b"/>
            <a:pathLst>
              <a:path w="8193405" h="540385" extrusionOk="0">
                <a:moveTo>
                  <a:pt x="8193024" y="0"/>
                </a:moveTo>
                <a:lnTo>
                  <a:pt x="0" y="0"/>
                </a:lnTo>
                <a:lnTo>
                  <a:pt x="0" y="539978"/>
                </a:lnTo>
                <a:lnTo>
                  <a:pt x="8193024" y="539978"/>
                </a:lnTo>
                <a:lnTo>
                  <a:pt x="8193024"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g247b27faf05_1_2"/>
          <p:cNvSpPr txBox="1"/>
          <p:nvPr/>
        </p:nvSpPr>
        <p:spPr>
          <a:xfrm>
            <a:off x="223387" y="248016"/>
            <a:ext cx="8140200" cy="2937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CO" sz="1800" b="1">
                <a:solidFill>
                  <a:srgbClr val="FFFFFF"/>
                </a:solidFill>
                <a:latin typeface="Trebuchet MS"/>
                <a:ea typeface="Trebuchet MS"/>
                <a:cs typeface="Trebuchet MS"/>
                <a:sym typeface="Trebuchet MS"/>
              </a:rPr>
              <a:t>Balance de Gestión por Sectores Implementación PIAA 2020-2024.</a:t>
            </a:r>
            <a:endParaRPr/>
          </a:p>
        </p:txBody>
      </p:sp>
      <p:sp>
        <p:nvSpPr>
          <p:cNvPr id="218" name="Google Shape;218;g247b27faf05_1_2"/>
          <p:cNvSpPr/>
          <p:nvPr/>
        </p:nvSpPr>
        <p:spPr>
          <a:xfrm>
            <a:off x="0" y="0"/>
            <a:ext cx="238125" cy="5148580"/>
          </a:xfrm>
          <a:custGeom>
            <a:avLst/>
            <a:gdLst/>
            <a:ahLst/>
            <a:cxnLst/>
            <a:rect l="l" t="t" r="r" b="b"/>
            <a:pathLst>
              <a:path w="238125" h="5148580" extrusionOk="0">
                <a:moveTo>
                  <a:pt x="237743" y="0"/>
                </a:moveTo>
                <a:lnTo>
                  <a:pt x="0" y="0"/>
                </a:lnTo>
                <a:lnTo>
                  <a:pt x="0" y="5148070"/>
                </a:lnTo>
                <a:lnTo>
                  <a:pt x="211" y="5148070"/>
                </a:lnTo>
                <a:lnTo>
                  <a:pt x="237743"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g247b27faf05_1_2"/>
          <p:cNvSpPr/>
          <p:nvPr/>
        </p:nvSpPr>
        <p:spPr>
          <a:xfrm>
            <a:off x="8924738" y="0"/>
            <a:ext cx="219709" cy="5148580"/>
          </a:xfrm>
          <a:custGeom>
            <a:avLst/>
            <a:gdLst/>
            <a:ahLst/>
            <a:cxnLst/>
            <a:rect l="l" t="t" r="r" b="b"/>
            <a:pathLst>
              <a:path w="219709" h="5148580" extrusionOk="0">
                <a:moveTo>
                  <a:pt x="219261" y="0"/>
                </a:moveTo>
                <a:lnTo>
                  <a:pt x="0" y="5148071"/>
                </a:lnTo>
                <a:lnTo>
                  <a:pt x="219261" y="5148071"/>
                </a:lnTo>
                <a:lnTo>
                  <a:pt x="219261"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20" name="Google Shape;220;g247b27faf05_1_2"/>
          <p:cNvGraphicFramePr/>
          <p:nvPr/>
        </p:nvGraphicFramePr>
        <p:xfrm>
          <a:off x="238125" y="745134"/>
          <a:ext cx="3000000" cy="3000000"/>
        </p:xfrm>
        <a:graphic>
          <a:graphicData uri="http://schemas.openxmlformats.org/drawingml/2006/table">
            <a:tbl>
              <a:tblPr firstRow="1" bandRow="1">
                <a:noFill/>
                <a:tableStyleId>{0429F6BC-506F-40A2-9D1D-6542D28E08A6}</a:tableStyleId>
              </a:tblPr>
              <a:tblGrid>
                <a:gridCol w="2027675">
                  <a:extLst>
                    <a:ext uri="{9D8B030D-6E8A-4147-A177-3AD203B41FA5}">
                      <a16:colId xmlns:a16="http://schemas.microsoft.com/office/drawing/2014/main" val="20000"/>
                    </a:ext>
                  </a:extLst>
                </a:gridCol>
                <a:gridCol w="2163075">
                  <a:extLst>
                    <a:ext uri="{9D8B030D-6E8A-4147-A177-3AD203B41FA5}">
                      <a16:colId xmlns:a16="http://schemas.microsoft.com/office/drawing/2014/main" val="20001"/>
                    </a:ext>
                  </a:extLst>
                </a:gridCol>
                <a:gridCol w="1748450">
                  <a:extLst>
                    <a:ext uri="{9D8B030D-6E8A-4147-A177-3AD203B41FA5}">
                      <a16:colId xmlns:a16="http://schemas.microsoft.com/office/drawing/2014/main" val="20002"/>
                    </a:ext>
                  </a:extLst>
                </a:gridCol>
                <a:gridCol w="2171500">
                  <a:extLst>
                    <a:ext uri="{9D8B030D-6E8A-4147-A177-3AD203B41FA5}">
                      <a16:colId xmlns:a16="http://schemas.microsoft.com/office/drawing/2014/main" val="20003"/>
                    </a:ext>
                  </a:extLst>
                </a:gridCol>
              </a:tblGrid>
              <a:tr h="988175">
                <a:tc gridSpan="4">
                  <a:txBody>
                    <a:bodyPr/>
                    <a:lstStyle/>
                    <a:p>
                      <a:pPr marL="0" marR="0" lvl="0" indent="0" algn="l" rtl="0">
                        <a:lnSpc>
                          <a:spcPct val="100000"/>
                        </a:lnSpc>
                        <a:spcBef>
                          <a:spcPts val="0"/>
                        </a:spcBef>
                        <a:spcAft>
                          <a:spcPts val="0"/>
                        </a:spcAft>
                        <a:buSzPts val="1400"/>
                        <a:buFont typeface="Calibri"/>
                        <a:buNone/>
                      </a:pPr>
                      <a:r>
                        <a:rPr lang="es-CO" sz="1400" u="none" strike="noStrike" cap="none"/>
                        <a:t>Sector cultura: Fundación Gilberto Alzate Avendaño</a:t>
                      </a:r>
                      <a:endParaRPr/>
                    </a:p>
                    <a:p>
                      <a:pPr marL="0" marR="0" lvl="0" indent="0" algn="l" rtl="0">
                        <a:lnSpc>
                          <a:spcPct val="100000"/>
                        </a:lnSpc>
                        <a:spcBef>
                          <a:spcPts val="0"/>
                        </a:spcBef>
                        <a:spcAft>
                          <a:spcPts val="0"/>
                        </a:spcAft>
                        <a:buSzPts val="1400"/>
                        <a:buFont typeface="Calibri"/>
                        <a:buNone/>
                      </a:pPr>
                      <a:r>
                        <a:rPr lang="es-CO" sz="1400" u="none" strike="noStrike" cap="none"/>
                        <a:t>Acciones Concertadas: 4</a:t>
                      </a:r>
                      <a:endParaRPr/>
                    </a:p>
                    <a:p>
                      <a:pPr marL="0" marR="0" lvl="0" indent="0" algn="l" rtl="0">
                        <a:lnSpc>
                          <a:spcPct val="100000"/>
                        </a:lnSpc>
                        <a:spcBef>
                          <a:spcPts val="0"/>
                        </a:spcBef>
                        <a:spcAft>
                          <a:spcPts val="0"/>
                        </a:spcAft>
                        <a:buSzPts val="1400"/>
                        <a:buFont typeface="Calibri"/>
                        <a:buNone/>
                      </a:pPr>
                      <a:r>
                        <a:rPr lang="es-CO" sz="1400" u="none" strike="noStrike" cap="none"/>
                        <a:t>Acciones Implementadas:  </a:t>
                      </a:r>
                      <a:r>
                        <a:rPr lang="es-CO"/>
                        <a:t>0</a:t>
                      </a:r>
                      <a:r>
                        <a:rPr lang="es-CO" sz="1400" u="none" strike="noStrike" cap="none"/>
                        <a:t>                                 </a:t>
                      </a:r>
                      <a:endParaRPr/>
                    </a:p>
                    <a:p>
                      <a:pPr marL="0" marR="0" lvl="0" indent="0" algn="l" rtl="0">
                        <a:lnSpc>
                          <a:spcPct val="100000"/>
                        </a:lnSpc>
                        <a:spcBef>
                          <a:spcPts val="0"/>
                        </a:spcBef>
                        <a:spcAft>
                          <a:spcPts val="0"/>
                        </a:spcAft>
                        <a:buSzPts val="1400"/>
                        <a:buFont typeface="Calibri"/>
                        <a:buNone/>
                      </a:pPr>
                      <a:r>
                        <a:rPr lang="es-CO" sz="1400" u="none" strike="noStrike" cap="none"/>
                        <a:t>Acciones No Implementadas: </a:t>
                      </a:r>
                      <a:r>
                        <a:rPr lang="es-CO"/>
                        <a:t>3 (la consultiva desistió la ejecución de 2 acciones en 2022)</a:t>
                      </a:r>
                      <a:endParaRPr/>
                    </a:p>
                  </a:txBody>
                  <a:tcPr marL="91450" marR="91450" marT="45725" marB="45725"/>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2550">
                <a:tc>
                  <a:txBody>
                    <a:bodyPr/>
                    <a:lstStyle/>
                    <a:p>
                      <a:pPr marL="0" marR="0" lvl="0" indent="0" algn="ctr" rtl="0">
                        <a:spcBef>
                          <a:spcPts val="0"/>
                        </a:spcBef>
                        <a:spcAft>
                          <a:spcPts val="0"/>
                        </a:spcAft>
                        <a:buNone/>
                      </a:pPr>
                      <a:r>
                        <a:rPr lang="es-CO" sz="1400" b="1" u="none" strike="noStrike" cap="none"/>
                        <a:t>Acción afirmativa concertada</a:t>
                      </a:r>
                      <a:endParaRPr/>
                    </a:p>
                    <a:p>
                      <a:pPr marL="0" marR="0" lvl="0" indent="0" algn="ctr" rtl="0">
                        <a:spcBef>
                          <a:spcPts val="0"/>
                        </a:spcBef>
                        <a:spcAft>
                          <a:spcPts val="0"/>
                        </a:spcAft>
                        <a:buNone/>
                      </a:pPr>
                      <a:r>
                        <a:rPr lang="es-CO" sz="700" i="1" u="none" strike="noStrike" cap="none"/>
                        <a:t>(Descripción de las acciones no implementadas y  las que se implementan en el 2023)</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Propuesta de cumplimiento 2023</a:t>
                      </a:r>
                      <a:endParaRPr/>
                    </a:p>
                    <a:p>
                      <a:pPr marL="0" marR="0" lvl="0" indent="0" algn="ctr" rtl="0">
                        <a:spcBef>
                          <a:spcPts val="0"/>
                        </a:spcBef>
                        <a:spcAft>
                          <a:spcPts val="0"/>
                        </a:spcAft>
                        <a:buNone/>
                      </a:pPr>
                      <a:r>
                        <a:rPr lang="es-CO" sz="700" i="1" u="none" strike="noStrike" cap="none"/>
                        <a:t>(Estrategia, hitos o actividades concretas para su materialización)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Fecha estimada de implementación</a:t>
                      </a:r>
                      <a:endParaRPr sz="700" b="1" u="none" strike="noStrike" cap="none"/>
                    </a:p>
                    <a:p>
                      <a:pPr marL="0" marR="0" lvl="0" indent="0" algn="ctr" rtl="0">
                        <a:spcBef>
                          <a:spcPts val="0"/>
                        </a:spcBef>
                        <a:spcAft>
                          <a:spcPts val="0"/>
                        </a:spcAft>
                        <a:buNone/>
                      </a:pPr>
                      <a:r>
                        <a:rPr lang="es-CO" sz="700" i="1" u="none" strike="noStrike" cap="none"/>
                        <a:t>(Se debe establecer una fecha real o tentativa para ser aprobado por el espacio</a:t>
                      </a:r>
                      <a:r>
                        <a:rPr lang="es-CO" sz="800" i="1" u="none" strike="noStrike" cap="none"/>
                        <a:t>)</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Aprobado por el espacio y anexar soporte</a:t>
                      </a:r>
                      <a:endParaRPr/>
                    </a:p>
                    <a:p>
                      <a:pPr marL="0" marR="0" lvl="0" indent="0" algn="ctr" rtl="0">
                        <a:spcBef>
                          <a:spcPts val="0"/>
                        </a:spcBef>
                        <a:spcAft>
                          <a:spcPts val="0"/>
                        </a:spcAft>
                        <a:buNone/>
                      </a:pPr>
                      <a:r>
                        <a:rPr lang="es-CO" sz="700" i="1" u="none" strike="noStrike" cap="none"/>
                        <a:t>(Esto se diligenciara durante la sesión)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620425">
                <a:tc>
                  <a:txBody>
                    <a:bodyPr/>
                    <a:lstStyle/>
                    <a:p>
                      <a:pPr marL="0" marR="0" lvl="0" indent="0" algn="just" rtl="0">
                        <a:spcBef>
                          <a:spcPts val="0"/>
                        </a:spcBef>
                        <a:spcAft>
                          <a:spcPts val="0"/>
                        </a:spcAft>
                        <a:buNone/>
                      </a:pPr>
                      <a:r>
                        <a:rPr lang="es-CO" sz="900"/>
                        <a:t>Incluir un espacio en la plataforma tecnológica de la FUGA que facilite la circulación y consumo de los bienes, contenidos y servicios ofertados por los actores culturales y creativos del centro. Se incluirá un espacio específico destinado a la oferta de grupos étnicos y una sección para los bienes, servicios y manifestaciones de pueblos y comunidades indígenas.</a:t>
                      </a:r>
                      <a:endParaRPr sz="9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SzPts val="1100"/>
                        <a:buNone/>
                      </a:pPr>
                      <a:r>
                        <a:rPr lang="es-CO" sz="900"/>
                        <a:t>Visibilizar los emprendimientos de la comunidad a través de la “Plataforma Centro” como estrategia digital que busca mostrar la oferta de creaciones, contenidos, emprendimientos, espacios y actividades culturales y creativos que se ofrecen a toda la ciudad desde las tres localidades del centro, para facilitar su circulación y consumo.</a:t>
                      </a:r>
                      <a:endParaRPr sz="900"/>
                    </a:p>
                    <a:p>
                      <a:pPr marL="0" marR="0" lvl="0" indent="0" algn="just" rtl="0">
                        <a:spcBef>
                          <a:spcPts val="0"/>
                        </a:spcBef>
                        <a:spcAft>
                          <a:spcPts val="0"/>
                        </a:spcAft>
                        <a:buSzPts val="1100"/>
                        <a:buNone/>
                      </a:pPr>
                      <a:endParaRPr sz="900"/>
                    </a:p>
                    <a:p>
                      <a:pPr marL="0" marR="0" lvl="0" indent="0" algn="just" rtl="0">
                        <a:spcBef>
                          <a:spcPts val="0"/>
                        </a:spcBef>
                        <a:spcAft>
                          <a:spcPts val="0"/>
                        </a:spcAft>
                        <a:buSzPts val="1100"/>
                        <a:buNone/>
                      </a:pPr>
                      <a:r>
                        <a:rPr lang="es-CO" sz="900"/>
                        <a:t>Se planteó jornada de socialización en fecha 5 de julio junto con los gobernadores. </a:t>
                      </a:r>
                      <a:endParaRPr sz="900"/>
                    </a:p>
                    <a:p>
                      <a:pPr marL="0" marR="0" lvl="0" indent="0" algn="just" rtl="0">
                        <a:spcBef>
                          <a:spcPts val="0"/>
                        </a:spcBef>
                        <a:spcAft>
                          <a:spcPts val="0"/>
                        </a:spcAft>
                        <a:buSzPts val="1100"/>
                        <a:buNone/>
                      </a:pPr>
                      <a:endParaRPr sz="900"/>
                    </a:p>
                    <a:p>
                      <a:pPr marL="0" marR="0" lvl="0" indent="0" algn="just" rtl="0">
                        <a:spcBef>
                          <a:spcPts val="0"/>
                        </a:spcBef>
                        <a:spcAft>
                          <a:spcPts val="0"/>
                        </a:spcAft>
                        <a:buSzPts val="1100"/>
                        <a:buNone/>
                      </a:pPr>
                      <a:r>
                        <a:rPr lang="es-CO" sz="900">
                          <a:solidFill>
                            <a:srgbClr val="FF0000"/>
                          </a:solidFill>
                        </a:rPr>
                        <a:t>Esta acción está programada para ejecutarse en la actual vigencia.</a:t>
                      </a:r>
                      <a:endParaRPr sz="900">
                        <a:solidFill>
                          <a:srgbClr val="FF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just" rtl="0">
                        <a:spcBef>
                          <a:spcPts val="0"/>
                        </a:spcBef>
                        <a:spcAft>
                          <a:spcPts val="0"/>
                        </a:spcAft>
                        <a:buNone/>
                      </a:pPr>
                      <a:r>
                        <a:rPr lang="es-CO" sz="900"/>
                        <a:t>Se han adelantado reuniones con las autoridades, a la fecha no se ha definido el objetivo y alcance de la actividad a realizar en el año 2023.  (15 de marzo, 28 de marzo, 24 de abril, 9 de mayo)</a:t>
                      </a:r>
                      <a:endParaRPr sz="9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9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24"/>
        <p:cNvGrpSpPr/>
        <p:nvPr/>
      </p:nvGrpSpPr>
      <p:grpSpPr>
        <a:xfrm>
          <a:off x="0" y="0"/>
          <a:ext cx="0" cy="0"/>
          <a:chOff x="0" y="0"/>
          <a:chExt cx="0" cy="0"/>
        </a:xfrm>
      </p:grpSpPr>
      <p:pic>
        <p:nvPicPr>
          <p:cNvPr id="225" name="Google Shape;225;p7"/>
          <p:cNvPicPr preferRelativeResize="0"/>
          <p:nvPr/>
        </p:nvPicPr>
        <p:blipFill rotWithShape="1">
          <a:blip r:embed="rId3">
            <a:alphaModFix/>
          </a:blip>
          <a:srcRect/>
          <a:stretch/>
        </p:blipFill>
        <p:spPr>
          <a:xfrm>
            <a:off x="0" y="0"/>
            <a:ext cx="9143999" cy="5148071"/>
          </a:xfrm>
          <a:prstGeom prst="rect">
            <a:avLst/>
          </a:prstGeom>
          <a:noFill/>
          <a:ln>
            <a:noFill/>
          </a:ln>
        </p:spPr>
      </p:pic>
      <p:sp>
        <p:nvSpPr>
          <p:cNvPr id="226" name="Google Shape;226;p7"/>
          <p:cNvSpPr txBox="1"/>
          <p:nvPr/>
        </p:nvSpPr>
        <p:spPr>
          <a:xfrm>
            <a:off x="1517141" y="1086497"/>
            <a:ext cx="203835" cy="57594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1</a:t>
            </a:r>
            <a:endParaRPr sz="3600">
              <a:solidFill>
                <a:schemeClr val="dk1"/>
              </a:solidFill>
              <a:latin typeface="Trebuchet MS"/>
              <a:ea typeface="Trebuchet MS"/>
              <a:cs typeface="Trebuchet MS"/>
              <a:sym typeface="Trebuchet MS"/>
            </a:endParaRPr>
          </a:p>
        </p:txBody>
      </p:sp>
      <p:sp>
        <p:nvSpPr>
          <p:cNvPr id="227" name="Google Shape;227;p7"/>
          <p:cNvSpPr txBox="1"/>
          <p:nvPr/>
        </p:nvSpPr>
        <p:spPr>
          <a:xfrm>
            <a:off x="1480566" y="2512643"/>
            <a:ext cx="260985" cy="57531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2</a:t>
            </a:r>
            <a:endParaRPr sz="3600">
              <a:solidFill>
                <a:schemeClr val="dk1"/>
              </a:solidFill>
              <a:latin typeface="Trebuchet MS"/>
              <a:ea typeface="Trebuchet MS"/>
              <a:cs typeface="Trebuchet MS"/>
              <a:sym typeface="Trebuchet MS"/>
            </a:endParaRPr>
          </a:p>
        </p:txBody>
      </p:sp>
      <p:sp>
        <p:nvSpPr>
          <p:cNvPr id="228" name="Google Shape;228;p7"/>
          <p:cNvSpPr txBox="1"/>
          <p:nvPr/>
        </p:nvSpPr>
        <p:spPr>
          <a:xfrm>
            <a:off x="1480566" y="3937825"/>
            <a:ext cx="261620" cy="57594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3</a:t>
            </a:r>
            <a:endParaRPr sz="3600">
              <a:solidFill>
                <a:schemeClr val="dk1"/>
              </a:solidFill>
              <a:latin typeface="Trebuchet MS"/>
              <a:ea typeface="Trebuchet MS"/>
              <a:cs typeface="Trebuchet MS"/>
              <a:sym typeface="Trebuchet MS"/>
            </a:endParaRPr>
          </a:p>
        </p:txBody>
      </p:sp>
      <p:sp>
        <p:nvSpPr>
          <p:cNvPr id="229" name="Google Shape;229;p7"/>
          <p:cNvSpPr/>
          <p:nvPr/>
        </p:nvSpPr>
        <p:spPr>
          <a:xfrm>
            <a:off x="155447" y="119024"/>
            <a:ext cx="8193405" cy="540385"/>
          </a:xfrm>
          <a:custGeom>
            <a:avLst/>
            <a:gdLst/>
            <a:ahLst/>
            <a:cxnLst/>
            <a:rect l="l" t="t" r="r" b="b"/>
            <a:pathLst>
              <a:path w="8193405" h="540385" extrusionOk="0">
                <a:moveTo>
                  <a:pt x="8193024" y="0"/>
                </a:moveTo>
                <a:lnTo>
                  <a:pt x="0" y="0"/>
                </a:lnTo>
                <a:lnTo>
                  <a:pt x="0" y="539978"/>
                </a:lnTo>
                <a:lnTo>
                  <a:pt x="8193024" y="539978"/>
                </a:lnTo>
                <a:lnTo>
                  <a:pt x="8193024"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7"/>
          <p:cNvSpPr txBox="1"/>
          <p:nvPr/>
        </p:nvSpPr>
        <p:spPr>
          <a:xfrm>
            <a:off x="223387" y="248016"/>
            <a:ext cx="8140204" cy="29367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CO" sz="1800" b="1">
                <a:solidFill>
                  <a:srgbClr val="FFFFFF"/>
                </a:solidFill>
                <a:latin typeface="Trebuchet MS"/>
                <a:ea typeface="Trebuchet MS"/>
                <a:cs typeface="Trebuchet MS"/>
                <a:sym typeface="Trebuchet MS"/>
              </a:rPr>
              <a:t>Balance de Gestión por Sectores Implementación PIAA 2020-2024.</a:t>
            </a:r>
            <a:endParaRPr/>
          </a:p>
        </p:txBody>
      </p:sp>
      <p:sp>
        <p:nvSpPr>
          <p:cNvPr id="231" name="Google Shape;231;p7"/>
          <p:cNvSpPr/>
          <p:nvPr/>
        </p:nvSpPr>
        <p:spPr>
          <a:xfrm>
            <a:off x="0" y="0"/>
            <a:ext cx="238125" cy="5148580"/>
          </a:xfrm>
          <a:custGeom>
            <a:avLst/>
            <a:gdLst/>
            <a:ahLst/>
            <a:cxnLst/>
            <a:rect l="l" t="t" r="r" b="b"/>
            <a:pathLst>
              <a:path w="238125" h="5148580" extrusionOk="0">
                <a:moveTo>
                  <a:pt x="237743" y="0"/>
                </a:moveTo>
                <a:lnTo>
                  <a:pt x="0" y="0"/>
                </a:lnTo>
                <a:lnTo>
                  <a:pt x="0" y="5148070"/>
                </a:lnTo>
                <a:lnTo>
                  <a:pt x="211" y="5148070"/>
                </a:lnTo>
                <a:lnTo>
                  <a:pt x="237743"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7"/>
          <p:cNvSpPr/>
          <p:nvPr/>
        </p:nvSpPr>
        <p:spPr>
          <a:xfrm>
            <a:off x="8924738" y="0"/>
            <a:ext cx="219710" cy="5148580"/>
          </a:xfrm>
          <a:custGeom>
            <a:avLst/>
            <a:gdLst/>
            <a:ahLst/>
            <a:cxnLst/>
            <a:rect l="l" t="t" r="r" b="b"/>
            <a:pathLst>
              <a:path w="219709" h="5148580" extrusionOk="0">
                <a:moveTo>
                  <a:pt x="219261" y="0"/>
                </a:moveTo>
                <a:lnTo>
                  <a:pt x="0" y="5148071"/>
                </a:lnTo>
                <a:lnTo>
                  <a:pt x="219261" y="5148071"/>
                </a:lnTo>
                <a:lnTo>
                  <a:pt x="219261"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33" name="Google Shape;233;p7"/>
          <p:cNvGraphicFramePr/>
          <p:nvPr/>
        </p:nvGraphicFramePr>
        <p:xfrm>
          <a:off x="238125" y="659409"/>
          <a:ext cx="3000000" cy="3000000"/>
        </p:xfrm>
        <a:graphic>
          <a:graphicData uri="http://schemas.openxmlformats.org/drawingml/2006/table">
            <a:tbl>
              <a:tblPr firstRow="1" bandRow="1">
                <a:noFill/>
                <a:tableStyleId>{0429F6BC-506F-40A2-9D1D-6542D28E08A6}</a:tableStyleId>
              </a:tblPr>
              <a:tblGrid>
                <a:gridCol w="2027675">
                  <a:extLst>
                    <a:ext uri="{9D8B030D-6E8A-4147-A177-3AD203B41FA5}">
                      <a16:colId xmlns:a16="http://schemas.microsoft.com/office/drawing/2014/main" val="20000"/>
                    </a:ext>
                  </a:extLst>
                </a:gridCol>
                <a:gridCol w="2163075">
                  <a:extLst>
                    <a:ext uri="{9D8B030D-6E8A-4147-A177-3AD203B41FA5}">
                      <a16:colId xmlns:a16="http://schemas.microsoft.com/office/drawing/2014/main" val="20001"/>
                    </a:ext>
                  </a:extLst>
                </a:gridCol>
                <a:gridCol w="1748450">
                  <a:extLst>
                    <a:ext uri="{9D8B030D-6E8A-4147-A177-3AD203B41FA5}">
                      <a16:colId xmlns:a16="http://schemas.microsoft.com/office/drawing/2014/main" val="20002"/>
                    </a:ext>
                  </a:extLst>
                </a:gridCol>
                <a:gridCol w="2171500">
                  <a:extLst>
                    <a:ext uri="{9D8B030D-6E8A-4147-A177-3AD203B41FA5}">
                      <a16:colId xmlns:a16="http://schemas.microsoft.com/office/drawing/2014/main" val="20003"/>
                    </a:ext>
                  </a:extLst>
                </a:gridCol>
              </a:tblGrid>
              <a:tr h="988175">
                <a:tc gridSpan="4">
                  <a:txBody>
                    <a:bodyPr/>
                    <a:lstStyle/>
                    <a:p>
                      <a:pPr marL="0" marR="0" lvl="0" indent="0" algn="l" rtl="0">
                        <a:lnSpc>
                          <a:spcPct val="100000"/>
                        </a:lnSpc>
                        <a:spcBef>
                          <a:spcPts val="0"/>
                        </a:spcBef>
                        <a:spcAft>
                          <a:spcPts val="0"/>
                        </a:spcAft>
                        <a:buSzPts val="1400"/>
                        <a:buFont typeface="Calibri"/>
                        <a:buNone/>
                      </a:pPr>
                      <a:r>
                        <a:rPr lang="es-CO" sz="1400" u="none" strike="noStrike" cap="none"/>
                        <a:t>Sector cultura: Orquesta Filarmónica de Bogotá - OFB</a:t>
                      </a:r>
                      <a:endParaRPr/>
                    </a:p>
                    <a:p>
                      <a:pPr marL="0" marR="0" lvl="0" indent="0" algn="l" rtl="0">
                        <a:lnSpc>
                          <a:spcPct val="100000"/>
                        </a:lnSpc>
                        <a:spcBef>
                          <a:spcPts val="0"/>
                        </a:spcBef>
                        <a:spcAft>
                          <a:spcPts val="0"/>
                        </a:spcAft>
                        <a:buSzPts val="1400"/>
                        <a:buFont typeface="Calibri"/>
                        <a:buNone/>
                      </a:pPr>
                      <a:r>
                        <a:rPr lang="es-CO" sz="1400" u="none" strike="noStrike" cap="none"/>
                        <a:t>Acciones Concertadas: </a:t>
                      </a:r>
                      <a:endParaRPr/>
                    </a:p>
                    <a:p>
                      <a:pPr marL="0" marR="0" lvl="0" indent="0" algn="l" rtl="0">
                        <a:lnSpc>
                          <a:spcPct val="100000"/>
                        </a:lnSpc>
                        <a:spcBef>
                          <a:spcPts val="0"/>
                        </a:spcBef>
                        <a:spcAft>
                          <a:spcPts val="0"/>
                        </a:spcAft>
                        <a:buSzPts val="1400"/>
                        <a:buFont typeface="Calibri"/>
                        <a:buNone/>
                      </a:pPr>
                      <a:r>
                        <a:rPr lang="es-CO" sz="1400" u="none" strike="noStrike" cap="none"/>
                        <a:t>Acciones Implementadas:                                       </a:t>
                      </a:r>
                      <a:endParaRPr/>
                    </a:p>
                    <a:p>
                      <a:pPr marL="0" marR="0" lvl="0" indent="0" algn="l" rtl="0">
                        <a:lnSpc>
                          <a:spcPct val="100000"/>
                        </a:lnSpc>
                        <a:spcBef>
                          <a:spcPts val="0"/>
                        </a:spcBef>
                        <a:spcAft>
                          <a:spcPts val="0"/>
                        </a:spcAft>
                        <a:buSzPts val="1400"/>
                        <a:buFont typeface="Calibri"/>
                        <a:buNone/>
                      </a:pPr>
                      <a:r>
                        <a:rPr lang="es-CO" sz="1400" u="none" strike="noStrike" cap="none"/>
                        <a:t>Acciones No Implementadas:</a:t>
                      </a:r>
                      <a:endParaRPr sz="1400" u="none" strike="noStrike" cap="none"/>
                    </a:p>
                  </a:txBody>
                  <a:tcPr marL="91450" marR="91450" marT="45725" marB="45725"/>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2550">
                <a:tc>
                  <a:txBody>
                    <a:bodyPr/>
                    <a:lstStyle/>
                    <a:p>
                      <a:pPr marL="0" marR="0" lvl="0" indent="0" algn="ctr" rtl="0">
                        <a:spcBef>
                          <a:spcPts val="0"/>
                        </a:spcBef>
                        <a:spcAft>
                          <a:spcPts val="0"/>
                        </a:spcAft>
                        <a:buNone/>
                      </a:pPr>
                      <a:r>
                        <a:rPr lang="es-CO" sz="1400" b="1" u="none" strike="noStrike" cap="none"/>
                        <a:t>Acción afirmativa concertada</a:t>
                      </a:r>
                      <a:endParaRPr/>
                    </a:p>
                    <a:p>
                      <a:pPr marL="0" marR="0" lvl="0" indent="0" algn="ctr" rtl="0">
                        <a:spcBef>
                          <a:spcPts val="0"/>
                        </a:spcBef>
                        <a:spcAft>
                          <a:spcPts val="0"/>
                        </a:spcAft>
                        <a:buNone/>
                      </a:pPr>
                      <a:r>
                        <a:rPr lang="es-CO" sz="700" i="1" u="none" strike="noStrike" cap="none"/>
                        <a:t>(Descripción de las acciones no implementadas y  las que se implementan en el 2023)</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Propuesta de cumplimiento 2023</a:t>
                      </a:r>
                      <a:endParaRPr/>
                    </a:p>
                    <a:p>
                      <a:pPr marL="0" marR="0" lvl="0" indent="0" algn="ctr" rtl="0">
                        <a:spcBef>
                          <a:spcPts val="0"/>
                        </a:spcBef>
                        <a:spcAft>
                          <a:spcPts val="0"/>
                        </a:spcAft>
                        <a:buNone/>
                      </a:pPr>
                      <a:r>
                        <a:rPr lang="es-CO" sz="700" i="1" u="none" strike="noStrike" cap="none"/>
                        <a:t>(Estrategia, hitos o actividades concretas para su materialización)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Fecha estimada de implementación</a:t>
                      </a:r>
                      <a:endParaRPr sz="700" b="1" u="none" strike="noStrike" cap="none"/>
                    </a:p>
                    <a:p>
                      <a:pPr marL="0" marR="0" lvl="0" indent="0" algn="ctr" rtl="0">
                        <a:spcBef>
                          <a:spcPts val="0"/>
                        </a:spcBef>
                        <a:spcAft>
                          <a:spcPts val="0"/>
                        </a:spcAft>
                        <a:buNone/>
                      </a:pPr>
                      <a:r>
                        <a:rPr lang="es-CO" sz="700" i="1" u="none" strike="noStrike" cap="none"/>
                        <a:t>(Se debe establecer una fecha real o tentativa para ser aprobado por el espacio</a:t>
                      </a:r>
                      <a:r>
                        <a:rPr lang="es-CO" sz="800" i="1" u="none" strike="noStrike" cap="none"/>
                        <a:t>)</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Aprobado por el espacio y anexar soporte</a:t>
                      </a:r>
                      <a:endParaRPr/>
                    </a:p>
                    <a:p>
                      <a:pPr marL="0" marR="0" lvl="0" indent="0" algn="ctr" rtl="0">
                        <a:spcBef>
                          <a:spcPts val="0"/>
                        </a:spcBef>
                        <a:spcAft>
                          <a:spcPts val="0"/>
                        </a:spcAft>
                        <a:buNone/>
                      </a:pPr>
                      <a:r>
                        <a:rPr lang="es-CO" sz="700" i="1" u="none" strike="noStrike" cap="none"/>
                        <a:t>(Esto se diligenciara durante la sesión)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68375">
                <a:tc>
                  <a:txBody>
                    <a:bodyPr/>
                    <a:lstStyle/>
                    <a:p>
                      <a:pPr marL="0" marR="0" lvl="0" indent="0" algn="just" rtl="0">
                        <a:spcBef>
                          <a:spcPts val="0"/>
                        </a:spcBef>
                        <a:spcAft>
                          <a:spcPts val="0"/>
                        </a:spcAft>
                        <a:buNone/>
                      </a:pPr>
                      <a:r>
                        <a:rPr lang="es-CO" sz="1100">
                          <a:latin typeface="Arial"/>
                          <a:ea typeface="Arial"/>
                          <a:cs typeface="Arial"/>
                          <a:sym typeface="Arial"/>
                        </a:rPr>
                        <a:t>Las 2 acciones concertadas</a:t>
                      </a:r>
                      <a:r>
                        <a:rPr lang="es-CO" sz="700"/>
                        <a:t> </a:t>
                      </a:r>
                      <a:r>
                        <a:rPr lang="es-CO" sz="1100">
                          <a:latin typeface="Arial"/>
                          <a:ea typeface="Arial"/>
                          <a:cs typeface="Arial"/>
                          <a:sym typeface="Arial"/>
                        </a:rPr>
                        <a:t>con la Consultiva Indìgena se cumplieron cabalmente en el 2.022.</a:t>
                      </a:r>
                      <a:endParaRPr sz="1100">
                        <a:latin typeface="Arial"/>
                        <a:ea typeface="Arial"/>
                        <a:cs typeface="Arial"/>
                        <a:sym typeface="Arial"/>
                      </a:endParaRPr>
                    </a:p>
                    <a:p>
                      <a:pPr marL="0" marR="0" lvl="0" indent="0" algn="just" rtl="0">
                        <a:spcBef>
                          <a:spcPts val="0"/>
                        </a:spcBef>
                        <a:spcAft>
                          <a:spcPts val="0"/>
                        </a:spcAft>
                        <a:buNone/>
                      </a:pPr>
                      <a:endParaRPr sz="1100">
                        <a:latin typeface="Arial"/>
                        <a:ea typeface="Arial"/>
                        <a:cs typeface="Arial"/>
                        <a:sym typeface="Arial"/>
                      </a:endParaRPr>
                    </a:p>
                    <a:p>
                      <a:pPr marL="0" marR="0" lvl="0" indent="0" algn="just" rtl="0">
                        <a:spcBef>
                          <a:spcPts val="0"/>
                        </a:spcBef>
                        <a:spcAft>
                          <a:spcPts val="0"/>
                        </a:spcAft>
                        <a:buNone/>
                      </a:pPr>
                      <a:endParaRPr sz="11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1100">
                          <a:latin typeface="Arial"/>
                          <a:ea typeface="Arial"/>
                          <a:cs typeface="Arial"/>
                          <a:sym typeface="Arial"/>
                        </a:rPr>
                        <a:t>En el 2.023 se cumple lo concertado de acuerdo con la dinámica de los Pueblos en la vinculaciòn de niñas, niños y adolescentes al proceso de formaciòn y en cuanto al concierto, se acordaron los 4 cabildos que participaran, se designò el cabildo que ejecutarà el contrato y se acordò realizarlo en el mes de octubre.    </a:t>
                      </a:r>
                      <a:endParaRPr sz="1100" u="none" strike="noStrike" cap="none">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pic>
        <p:nvPicPr>
          <p:cNvPr id="238" name="Google Shape;238;p8"/>
          <p:cNvPicPr preferRelativeResize="0"/>
          <p:nvPr/>
        </p:nvPicPr>
        <p:blipFill rotWithShape="1">
          <a:blip r:embed="rId3">
            <a:alphaModFix/>
          </a:blip>
          <a:srcRect/>
          <a:stretch/>
        </p:blipFill>
        <p:spPr>
          <a:xfrm>
            <a:off x="0" y="0"/>
            <a:ext cx="9143999" cy="5148071"/>
          </a:xfrm>
          <a:prstGeom prst="rect">
            <a:avLst/>
          </a:prstGeom>
          <a:noFill/>
          <a:ln>
            <a:noFill/>
          </a:ln>
        </p:spPr>
      </p:pic>
      <p:sp>
        <p:nvSpPr>
          <p:cNvPr id="239" name="Google Shape;239;p8"/>
          <p:cNvSpPr txBox="1"/>
          <p:nvPr/>
        </p:nvSpPr>
        <p:spPr>
          <a:xfrm>
            <a:off x="1517141" y="1086497"/>
            <a:ext cx="203835" cy="57594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1</a:t>
            </a:r>
            <a:endParaRPr sz="3600">
              <a:solidFill>
                <a:schemeClr val="dk1"/>
              </a:solidFill>
              <a:latin typeface="Trebuchet MS"/>
              <a:ea typeface="Trebuchet MS"/>
              <a:cs typeface="Trebuchet MS"/>
              <a:sym typeface="Trebuchet MS"/>
            </a:endParaRPr>
          </a:p>
        </p:txBody>
      </p:sp>
      <p:sp>
        <p:nvSpPr>
          <p:cNvPr id="240" name="Google Shape;240;p8"/>
          <p:cNvSpPr txBox="1"/>
          <p:nvPr/>
        </p:nvSpPr>
        <p:spPr>
          <a:xfrm>
            <a:off x="1480566" y="2512643"/>
            <a:ext cx="260985" cy="57531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2</a:t>
            </a:r>
            <a:endParaRPr sz="3600">
              <a:solidFill>
                <a:schemeClr val="dk1"/>
              </a:solidFill>
              <a:latin typeface="Trebuchet MS"/>
              <a:ea typeface="Trebuchet MS"/>
              <a:cs typeface="Trebuchet MS"/>
              <a:sym typeface="Trebuchet MS"/>
            </a:endParaRPr>
          </a:p>
        </p:txBody>
      </p:sp>
      <p:sp>
        <p:nvSpPr>
          <p:cNvPr id="241" name="Google Shape;241;p8"/>
          <p:cNvSpPr txBox="1"/>
          <p:nvPr/>
        </p:nvSpPr>
        <p:spPr>
          <a:xfrm>
            <a:off x="1480566" y="3937825"/>
            <a:ext cx="261620" cy="57594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3</a:t>
            </a:r>
            <a:endParaRPr sz="3600">
              <a:solidFill>
                <a:schemeClr val="dk1"/>
              </a:solidFill>
              <a:latin typeface="Trebuchet MS"/>
              <a:ea typeface="Trebuchet MS"/>
              <a:cs typeface="Trebuchet MS"/>
              <a:sym typeface="Trebuchet MS"/>
            </a:endParaRPr>
          </a:p>
        </p:txBody>
      </p:sp>
      <p:sp>
        <p:nvSpPr>
          <p:cNvPr id="242" name="Google Shape;242;p8"/>
          <p:cNvSpPr/>
          <p:nvPr/>
        </p:nvSpPr>
        <p:spPr>
          <a:xfrm>
            <a:off x="155447" y="119024"/>
            <a:ext cx="8193405" cy="540385"/>
          </a:xfrm>
          <a:custGeom>
            <a:avLst/>
            <a:gdLst/>
            <a:ahLst/>
            <a:cxnLst/>
            <a:rect l="l" t="t" r="r" b="b"/>
            <a:pathLst>
              <a:path w="8193405" h="540385" extrusionOk="0">
                <a:moveTo>
                  <a:pt x="8193024" y="0"/>
                </a:moveTo>
                <a:lnTo>
                  <a:pt x="0" y="0"/>
                </a:lnTo>
                <a:lnTo>
                  <a:pt x="0" y="539978"/>
                </a:lnTo>
                <a:lnTo>
                  <a:pt x="8193024" y="539978"/>
                </a:lnTo>
                <a:lnTo>
                  <a:pt x="8193024"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8"/>
          <p:cNvSpPr txBox="1"/>
          <p:nvPr/>
        </p:nvSpPr>
        <p:spPr>
          <a:xfrm>
            <a:off x="223387" y="248016"/>
            <a:ext cx="8140204" cy="29367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CO" sz="1800" b="1">
                <a:solidFill>
                  <a:srgbClr val="FFFFFF"/>
                </a:solidFill>
                <a:latin typeface="Trebuchet MS"/>
                <a:ea typeface="Trebuchet MS"/>
                <a:cs typeface="Trebuchet MS"/>
                <a:sym typeface="Trebuchet MS"/>
              </a:rPr>
              <a:t>Balance de Gestión por Sectores Implementación PIAA 2020-2024.</a:t>
            </a:r>
            <a:endParaRPr/>
          </a:p>
        </p:txBody>
      </p:sp>
      <p:sp>
        <p:nvSpPr>
          <p:cNvPr id="244" name="Google Shape;244;p8"/>
          <p:cNvSpPr/>
          <p:nvPr/>
        </p:nvSpPr>
        <p:spPr>
          <a:xfrm>
            <a:off x="0" y="0"/>
            <a:ext cx="238125" cy="5148580"/>
          </a:xfrm>
          <a:custGeom>
            <a:avLst/>
            <a:gdLst/>
            <a:ahLst/>
            <a:cxnLst/>
            <a:rect l="l" t="t" r="r" b="b"/>
            <a:pathLst>
              <a:path w="238125" h="5148580" extrusionOk="0">
                <a:moveTo>
                  <a:pt x="237743" y="0"/>
                </a:moveTo>
                <a:lnTo>
                  <a:pt x="0" y="0"/>
                </a:lnTo>
                <a:lnTo>
                  <a:pt x="0" y="5148070"/>
                </a:lnTo>
                <a:lnTo>
                  <a:pt x="211" y="5148070"/>
                </a:lnTo>
                <a:lnTo>
                  <a:pt x="237743"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8"/>
          <p:cNvSpPr/>
          <p:nvPr/>
        </p:nvSpPr>
        <p:spPr>
          <a:xfrm>
            <a:off x="8924738" y="0"/>
            <a:ext cx="219710" cy="5148580"/>
          </a:xfrm>
          <a:custGeom>
            <a:avLst/>
            <a:gdLst/>
            <a:ahLst/>
            <a:cxnLst/>
            <a:rect l="l" t="t" r="r" b="b"/>
            <a:pathLst>
              <a:path w="219709" h="5148580" extrusionOk="0">
                <a:moveTo>
                  <a:pt x="219261" y="0"/>
                </a:moveTo>
                <a:lnTo>
                  <a:pt x="0" y="5148071"/>
                </a:lnTo>
                <a:lnTo>
                  <a:pt x="219261" y="5148071"/>
                </a:lnTo>
                <a:lnTo>
                  <a:pt x="219261"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46" name="Google Shape;246;p8"/>
          <p:cNvGraphicFramePr/>
          <p:nvPr/>
        </p:nvGraphicFramePr>
        <p:xfrm>
          <a:off x="238125" y="659409"/>
          <a:ext cx="3000000" cy="3000000"/>
        </p:xfrm>
        <a:graphic>
          <a:graphicData uri="http://schemas.openxmlformats.org/drawingml/2006/table">
            <a:tbl>
              <a:tblPr firstRow="1" bandRow="1">
                <a:noFill/>
                <a:tableStyleId>{0429F6BC-506F-40A2-9D1D-6542D28E08A6}</a:tableStyleId>
              </a:tblPr>
              <a:tblGrid>
                <a:gridCol w="2027675">
                  <a:extLst>
                    <a:ext uri="{9D8B030D-6E8A-4147-A177-3AD203B41FA5}">
                      <a16:colId xmlns:a16="http://schemas.microsoft.com/office/drawing/2014/main" val="20000"/>
                    </a:ext>
                  </a:extLst>
                </a:gridCol>
                <a:gridCol w="2163075">
                  <a:extLst>
                    <a:ext uri="{9D8B030D-6E8A-4147-A177-3AD203B41FA5}">
                      <a16:colId xmlns:a16="http://schemas.microsoft.com/office/drawing/2014/main" val="20001"/>
                    </a:ext>
                  </a:extLst>
                </a:gridCol>
                <a:gridCol w="1748450">
                  <a:extLst>
                    <a:ext uri="{9D8B030D-6E8A-4147-A177-3AD203B41FA5}">
                      <a16:colId xmlns:a16="http://schemas.microsoft.com/office/drawing/2014/main" val="20002"/>
                    </a:ext>
                  </a:extLst>
                </a:gridCol>
                <a:gridCol w="2171500">
                  <a:extLst>
                    <a:ext uri="{9D8B030D-6E8A-4147-A177-3AD203B41FA5}">
                      <a16:colId xmlns:a16="http://schemas.microsoft.com/office/drawing/2014/main" val="20003"/>
                    </a:ext>
                  </a:extLst>
                </a:gridCol>
              </a:tblGrid>
              <a:tr h="988175">
                <a:tc gridSpan="4">
                  <a:txBody>
                    <a:bodyPr/>
                    <a:lstStyle/>
                    <a:p>
                      <a:pPr marL="0" marR="0" lvl="0" indent="0" algn="l" rtl="0">
                        <a:lnSpc>
                          <a:spcPct val="100000"/>
                        </a:lnSpc>
                        <a:spcBef>
                          <a:spcPts val="0"/>
                        </a:spcBef>
                        <a:spcAft>
                          <a:spcPts val="0"/>
                        </a:spcAft>
                        <a:buSzPts val="1400"/>
                        <a:buFont typeface="Calibri"/>
                        <a:buNone/>
                      </a:pPr>
                      <a:r>
                        <a:rPr lang="es-CO" sz="1400" u="none" strike="noStrike" cap="none"/>
                        <a:t>Sector cultura: Canal Capital</a:t>
                      </a:r>
                      <a:endParaRPr/>
                    </a:p>
                    <a:p>
                      <a:pPr marL="0" marR="0" lvl="0" indent="0" algn="l" rtl="0">
                        <a:lnSpc>
                          <a:spcPct val="100000"/>
                        </a:lnSpc>
                        <a:spcBef>
                          <a:spcPts val="0"/>
                        </a:spcBef>
                        <a:spcAft>
                          <a:spcPts val="0"/>
                        </a:spcAft>
                        <a:buSzPts val="1400"/>
                        <a:buFont typeface="Calibri"/>
                        <a:buNone/>
                      </a:pPr>
                      <a:r>
                        <a:rPr lang="es-CO" sz="1400" u="none" strike="noStrike" cap="none"/>
                        <a:t>Acciones Concertadas: </a:t>
                      </a:r>
                      <a:endParaRPr/>
                    </a:p>
                    <a:p>
                      <a:pPr marL="0" marR="0" lvl="0" indent="0" algn="l" rtl="0">
                        <a:lnSpc>
                          <a:spcPct val="100000"/>
                        </a:lnSpc>
                        <a:spcBef>
                          <a:spcPts val="0"/>
                        </a:spcBef>
                        <a:spcAft>
                          <a:spcPts val="0"/>
                        </a:spcAft>
                        <a:buSzPts val="1400"/>
                        <a:buFont typeface="Calibri"/>
                        <a:buNone/>
                      </a:pPr>
                      <a:r>
                        <a:rPr lang="es-CO" sz="1400" u="none" strike="noStrike" cap="none"/>
                        <a:t>Acciones Implementadas:                                       </a:t>
                      </a:r>
                      <a:endParaRPr/>
                    </a:p>
                    <a:p>
                      <a:pPr marL="0" marR="0" lvl="0" indent="0" algn="l" rtl="0">
                        <a:lnSpc>
                          <a:spcPct val="100000"/>
                        </a:lnSpc>
                        <a:spcBef>
                          <a:spcPts val="0"/>
                        </a:spcBef>
                        <a:spcAft>
                          <a:spcPts val="0"/>
                        </a:spcAft>
                        <a:buSzPts val="1400"/>
                        <a:buFont typeface="Calibri"/>
                        <a:buNone/>
                      </a:pPr>
                      <a:r>
                        <a:rPr lang="es-CO" sz="1400" u="none" strike="noStrike" cap="none"/>
                        <a:t>Acciones No Implementadas:</a:t>
                      </a:r>
                      <a:endParaRPr sz="1400" u="none" strike="noStrike" cap="none"/>
                    </a:p>
                  </a:txBody>
                  <a:tcPr marL="91450" marR="91450" marT="45725" marB="45725"/>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2550">
                <a:tc>
                  <a:txBody>
                    <a:bodyPr/>
                    <a:lstStyle/>
                    <a:p>
                      <a:pPr marL="0" marR="0" lvl="0" indent="0" algn="ctr" rtl="0">
                        <a:spcBef>
                          <a:spcPts val="0"/>
                        </a:spcBef>
                        <a:spcAft>
                          <a:spcPts val="0"/>
                        </a:spcAft>
                        <a:buNone/>
                      </a:pPr>
                      <a:r>
                        <a:rPr lang="es-CO" sz="1400" b="1" u="none" strike="noStrike" cap="none"/>
                        <a:t>Acción afirmativa concertada</a:t>
                      </a:r>
                      <a:endParaRPr/>
                    </a:p>
                    <a:p>
                      <a:pPr marL="0" marR="0" lvl="0" indent="0" algn="ctr" rtl="0">
                        <a:spcBef>
                          <a:spcPts val="0"/>
                        </a:spcBef>
                        <a:spcAft>
                          <a:spcPts val="0"/>
                        </a:spcAft>
                        <a:buNone/>
                      </a:pPr>
                      <a:r>
                        <a:rPr lang="es-CO" sz="700" i="1" u="none" strike="noStrike" cap="none"/>
                        <a:t>(Descripción de las acciones no implementadas y  las que se implementan en el 2023)</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Propuesta de cumplimiento 2023</a:t>
                      </a:r>
                      <a:endParaRPr/>
                    </a:p>
                    <a:p>
                      <a:pPr marL="0" marR="0" lvl="0" indent="0" algn="ctr" rtl="0">
                        <a:spcBef>
                          <a:spcPts val="0"/>
                        </a:spcBef>
                        <a:spcAft>
                          <a:spcPts val="0"/>
                        </a:spcAft>
                        <a:buNone/>
                      </a:pPr>
                      <a:r>
                        <a:rPr lang="es-CO" sz="700" i="1" u="none" strike="noStrike" cap="none"/>
                        <a:t>(Estrategia, hitos o actividades concretas para su materialización)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Fecha estimada de implementación</a:t>
                      </a:r>
                      <a:endParaRPr sz="700" b="1" u="none" strike="noStrike" cap="none"/>
                    </a:p>
                    <a:p>
                      <a:pPr marL="0" marR="0" lvl="0" indent="0" algn="ctr" rtl="0">
                        <a:spcBef>
                          <a:spcPts val="0"/>
                        </a:spcBef>
                        <a:spcAft>
                          <a:spcPts val="0"/>
                        </a:spcAft>
                        <a:buNone/>
                      </a:pPr>
                      <a:r>
                        <a:rPr lang="es-CO" sz="700" i="1" u="none" strike="noStrike" cap="none"/>
                        <a:t>(Se debe establecer una fecha real o tentativa para ser aprobado por el espacio</a:t>
                      </a:r>
                      <a:r>
                        <a:rPr lang="es-CO" sz="800" i="1" u="none" strike="noStrike" cap="none"/>
                        <a:t>)</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Aprobado por el espacio y anexar soporte</a:t>
                      </a:r>
                      <a:endParaRPr/>
                    </a:p>
                    <a:p>
                      <a:pPr marL="0" marR="0" lvl="0" indent="0" algn="ctr" rtl="0">
                        <a:spcBef>
                          <a:spcPts val="0"/>
                        </a:spcBef>
                        <a:spcAft>
                          <a:spcPts val="0"/>
                        </a:spcAft>
                        <a:buNone/>
                      </a:pPr>
                      <a:r>
                        <a:rPr lang="es-CO" sz="700" i="1" u="none" strike="noStrike" cap="none"/>
                        <a:t>(Esto se diligenciara durante la sesión)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68375">
                <a:tc>
                  <a:txBody>
                    <a:bodyPr/>
                    <a:lstStyle/>
                    <a:p>
                      <a:pPr marL="0" marR="0" lvl="0" indent="0" algn="just" rtl="0">
                        <a:spcBef>
                          <a:spcPts val="0"/>
                        </a:spcBef>
                        <a:spcAft>
                          <a:spcPts val="0"/>
                        </a:spcAft>
                        <a:buNone/>
                      </a:pPr>
                      <a:r>
                        <a:rPr lang="es-CO" sz="800" u="none" strike="noStrike" cap="none"/>
                        <a:t> Desarrollar estrategias de comunicación que visibilicen procesos culturales, artísticos, recreativos y deportivos, desarrollados por los pueblos indígenas, a espacios y plataformas de circulación de las artes y la cultura. Se realizará mesa técnica para su desarrollo con los pueblos indígenas que hacen parte del espacio  autónomo.</a:t>
                      </a: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800"/>
                        <a:t>Cubrimiento de fechas emblemáticas, por demanda, y mínimo 15 días de anticipación.</a:t>
                      </a: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r>
                        <a:rPr lang="es-CO" sz="800"/>
                        <a:t>Gestión de la beca con la SCRD para el fortalecimiento de prácticas de comunicación de la Consultiva Indígena.</a:t>
                      </a: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r>
                        <a:rPr lang="es-CO" sz="800"/>
                        <a:t>Circulación de contenidos priorizados por la Consultiva en las fechas definidas.</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800"/>
                        <a:t>Por Demanda.</a:t>
                      </a: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r>
                        <a:rPr lang="es-CO" sz="800"/>
                        <a:t>Junio.</a:t>
                      </a: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r>
                        <a:rPr lang="es-CO" sz="800"/>
                        <a:t>Por Demanda</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50"/>
        <p:cNvGrpSpPr/>
        <p:nvPr/>
      </p:nvGrpSpPr>
      <p:grpSpPr>
        <a:xfrm>
          <a:off x="0" y="0"/>
          <a:ext cx="0" cy="0"/>
          <a:chOff x="0" y="0"/>
          <a:chExt cx="0" cy="0"/>
        </a:xfrm>
      </p:grpSpPr>
      <p:pic>
        <p:nvPicPr>
          <p:cNvPr id="251" name="Google Shape;251;p9"/>
          <p:cNvPicPr preferRelativeResize="0"/>
          <p:nvPr/>
        </p:nvPicPr>
        <p:blipFill rotWithShape="1">
          <a:blip r:embed="rId3">
            <a:alphaModFix/>
          </a:blip>
          <a:srcRect/>
          <a:stretch/>
        </p:blipFill>
        <p:spPr>
          <a:xfrm>
            <a:off x="0" y="3"/>
            <a:ext cx="9143999" cy="5148067"/>
          </a:xfrm>
          <a:prstGeom prst="rect">
            <a:avLst/>
          </a:prstGeom>
          <a:noFill/>
          <a:ln>
            <a:noFill/>
          </a:ln>
        </p:spPr>
      </p:pic>
      <p:pic>
        <p:nvPicPr>
          <p:cNvPr id="252" name="Google Shape;252;p9"/>
          <p:cNvPicPr preferRelativeResize="0"/>
          <p:nvPr/>
        </p:nvPicPr>
        <p:blipFill rotWithShape="1">
          <a:blip r:embed="rId4">
            <a:alphaModFix/>
          </a:blip>
          <a:srcRect/>
          <a:stretch/>
        </p:blipFill>
        <p:spPr>
          <a:xfrm>
            <a:off x="0" y="32"/>
            <a:ext cx="3520439" cy="5038310"/>
          </a:xfrm>
          <a:prstGeom prst="rect">
            <a:avLst/>
          </a:prstGeom>
          <a:noFill/>
          <a:ln>
            <a:noFill/>
          </a:ln>
        </p:spPr>
      </p:pic>
      <p:pic>
        <p:nvPicPr>
          <p:cNvPr id="253" name="Google Shape;253;p9"/>
          <p:cNvPicPr preferRelativeResize="0"/>
          <p:nvPr/>
        </p:nvPicPr>
        <p:blipFill rotWithShape="1">
          <a:blip r:embed="rId5">
            <a:alphaModFix/>
          </a:blip>
          <a:srcRect/>
          <a:stretch/>
        </p:blipFill>
        <p:spPr>
          <a:xfrm>
            <a:off x="4828032" y="1417319"/>
            <a:ext cx="2482595" cy="1101852"/>
          </a:xfrm>
          <a:prstGeom prst="rect">
            <a:avLst/>
          </a:prstGeom>
          <a:noFill/>
          <a:ln>
            <a:noFill/>
          </a:ln>
        </p:spPr>
      </p:pic>
      <p:sp>
        <p:nvSpPr>
          <p:cNvPr id="254" name="Google Shape;254;p9"/>
          <p:cNvSpPr txBox="1">
            <a:spLocks noGrp="1"/>
          </p:cNvSpPr>
          <p:nvPr>
            <p:ph type="title"/>
          </p:nvPr>
        </p:nvSpPr>
        <p:spPr>
          <a:xfrm>
            <a:off x="5024797" y="1561500"/>
            <a:ext cx="2234100" cy="568200"/>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None/>
            </a:pPr>
            <a:r>
              <a:rPr lang="es-CO" sz="3600"/>
              <a:t>GRACIAS</a:t>
            </a:r>
            <a:endParaRPr sz="3600"/>
          </a:p>
        </p:txBody>
      </p:sp>
      <p:pic>
        <p:nvPicPr>
          <p:cNvPr id="255" name="Google Shape;255;p9"/>
          <p:cNvPicPr preferRelativeResize="0"/>
          <p:nvPr/>
        </p:nvPicPr>
        <p:blipFill rotWithShape="1">
          <a:blip r:embed="rId6">
            <a:alphaModFix/>
          </a:blip>
          <a:srcRect/>
          <a:stretch/>
        </p:blipFill>
        <p:spPr>
          <a:xfrm>
            <a:off x="7626095" y="4447933"/>
            <a:ext cx="1106424" cy="548640"/>
          </a:xfrm>
          <a:prstGeom prst="rect">
            <a:avLst/>
          </a:prstGeom>
          <a:noFill/>
          <a:ln>
            <a:noFill/>
          </a:ln>
        </p:spPr>
      </p:pic>
      <p:pic>
        <p:nvPicPr>
          <p:cNvPr id="256" name="Google Shape;256;p9"/>
          <p:cNvPicPr preferRelativeResize="0"/>
          <p:nvPr/>
        </p:nvPicPr>
        <p:blipFill rotWithShape="1">
          <a:blip r:embed="rId7">
            <a:alphaModFix/>
          </a:blip>
          <a:srcRect/>
          <a:stretch/>
        </p:blipFill>
        <p:spPr>
          <a:xfrm>
            <a:off x="4160520" y="2596895"/>
            <a:ext cx="4732020" cy="1293876"/>
          </a:xfrm>
          <a:prstGeom prst="rect">
            <a:avLst/>
          </a:prstGeom>
          <a:noFill/>
          <a:ln>
            <a:noFill/>
          </a:ln>
        </p:spPr>
      </p:pic>
      <p:sp>
        <p:nvSpPr>
          <p:cNvPr id="257" name="Google Shape;257;p9"/>
          <p:cNvSpPr txBox="1"/>
          <p:nvPr/>
        </p:nvSpPr>
        <p:spPr>
          <a:xfrm>
            <a:off x="4437888" y="2743783"/>
            <a:ext cx="4053840" cy="855980"/>
          </a:xfrm>
          <a:prstGeom prst="rect">
            <a:avLst/>
          </a:prstGeom>
          <a:noFill/>
          <a:ln>
            <a:noFill/>
          </a:ln>
        </p:spPr>
        <p:txBody>
          <a:bodyPr spcFirstLastPara="1" wrap="square" lIns="0" tIns="11425" rIns="0" bIns="0" anchor="t" anchorCtr="0">
            <a:spAutoFit/>
          </a:bodyPr>
          <a:lstStyle/>
          <a:p>
            <a:pPr marL="0" marR="5080" lvl="0" indent="0" algn="r" rtl="0">
              <a:lnSpc>
                <a:spcPct val="119090"/>
              </a:lnSpc>
              <a:spcBef>
                <a:spcPts val="0"/>
              </a:spcBef>
              <a:spcAft>
                <a:spcPts val="0"/>
              </a:spcAft>
              <a:buNone/>
            </a:pPr>
            <a:r>
              <a:rPr lang="es-CO" sz="2750">
                <a:solidFill>
                  <a:srgbClr val="FFFFFF"/>
                </a:solidFill>
                <a:latin typeface="Trebuchet MS"/>
                <a:ea typeface="Trebuchet MS"/>
                <a:cs typeface="Trebuchet MS"/>
                <a:sym typeface="Trebuchet MS"/>
              </a:rPr>
              <a:t>Dirección de Asuntos Étnicos</a:t>
            </a:r>
            <a:endParaRPr sz="2750">
              <a:solidFill>
                <a:schemeClr val="dk1"/>
              </a:solidFill>
              <a:latin typeface="Trebuchet MS"/>
              <a:ea typeface="Trebuchet MS"/>
              <a:cs typeface="Trebuchet MS"/>
              <a:sym typeface="Trebuchet MS"/>
            </a:endParaRPr>
          </a:p>
          <a:p>
            <a:pPr marL="0" marR="15240" lvl="0" indent="0" algn="r" rtl="0">
              <a:lnSpc>
                <a:spcPct val="119090"/>
              </a:lnSpc>
              <a:spcBef>
                <a:spcPts val="0"/>
              </a:spcBef>
              <a:spcAft>
                <a:spcPts val="0"/>
              </a:spcAft>
              <a:buNone/>
            </a:pPr>
            <a:r>
              <a:rPr lang="es-CO" sz="2750" b="1">
                <a:solidFill>
                  <a:srgbClr val="FFFFFF"/>
                </a:solidFill>
                <a:latin typeface="Trebuchet MS"/>
                <a:ea typeface="Trebuchet MS"/>
                <a:cs typeface="Trebuchet MS"/>
                <a:sym typeface="Trebuchet MS"/>
              </a:rPr>
              <a:t>Secretaría Distrital de Gobierno</a:t>
            </a:r>
            <a:endParaRPr sz="2750">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54" name="Google Shape;54;p2"/>
          <p:cNvPicPr preferRelativeResize="0"/>
          <p:nvPr/>
        </p:nvPicPr>
        <p:blipFill rotWithShape="1">
          <a:blip r:embed="rId3">
            <a:alphaModFix/>
          </a:blip>
          <a:srcRect/>
          <a:stretch/>
        </p:blipFill>
        <p:spPr>
          <a:xfrm>
            <a:off x="0" y="0"/>
            <a:ext cx="9143999" cy="5148071"/>
          </a:xfrm>
          <a:prstGeom prst="rect">
            <a:avLst/>
          </a:prstGeom>
          <a:noFill/>
          <a:ln>
            <a:noFill/>
          </a:ln>
        </p:spPr>
      </p:pic>
      <p:sp>
        <p:nvSpPr>
          <p:cNvPr id="55" name="Google Shape;55;p2"/>
          <p:cNvSpPr txBox="1"/>
          <p:nvPr/>
        </p:nvSpPr>
        <p:spPr>
          <a:xfrm>
            <a:off x="1517141" y="1086497"/>
            <a:ext cx="203835" cy="57594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i="0" u="none" strike="noStrike" cap="none">
                <a:solidFill>
                  <a:srgbClr val="FFFFFF"/>
                </a:solidFill>
                <a:latin typeface="Trebuchet MS"/>
                <a:ea typeface="Trebuchet MS"/>
                <a:cs typeface="Trebuchet MS"/>
                <a:sym typeface="Trebuchet MS"/>
              </a:rPr>
              <a:t>1</a:t>
            </a:r>
            <a:endParaRPr sz="3600" b="0" i="0" u="none" strike="noStrike" cap="none">
              <a:solidFill>
                <a:schemeClr val="dk1"/>
              </a:solidFill>
              <a:latin typeface="Trebuchet MS"/>
              <a:ea typeface="Trebuchet MS"/>
              <a:cs typeface="Trebuchet MS"/>
              <a:sym typeface="Trebuchet MS"/>
            </a:endParaRPr>
          </a:p>
        </p:txBody>
      </p:sp>
      <p:sp>
        <p:nvSpPr>
          <p:cNvPr id="56" name="Google Shape;56;p2"/>
          <p:cNvSpPr txBox="1"/>
          <p:nvPr/>
        </p:nvSpPr>
        <p:spPr>
          <a:xfrm>
            <a:off x="1480566" y="2512643"/>
            <a:ext cx="260985" cy="57531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s-CO" sz="3600" b="1" i="0" u="none" strike="noStrike" cap="none">
                <a:solidFill>
                  <a:srgbClr val="FFFFFF"/>
                </a:solidFill>
                <a:latin typeface="Trebuchet MS"/>
                <a:ea typeface="Trebuchet MS"/>
                <a:cs typeface="Trebuchet MS"/>
                <a:sym typeface="Trebuchet MS"/>
              </a:rPr>
              <a:t>2</a:t>
            </a:r>
            <a:endParaRPr sz="3600" b="0" i="0" u="none" strike="noStrike" cap="none">
              <a:solidFill>
                <a:schemeClr val="dk1"/>
              </a:solidFill>
              <a:latin typeface="Trebuchet MS"/>
              <a:ea typeface="Trebuchet MS"/>
              <a:cs typeface="Trebuchet MS"/>
              <a:sym typeface="Trebuchet MS"/>
            </a:endParaRPr>
          </a:p>
        </p:txBody>
      </p:sp>
      <p:sp>
        <p:nvSpPr>
          <p:cNvPr id="57" name="Google Shape;57;p2"/>
          <p:cNvSpPr txBox="1"/>
          <p:nvPr/>
        </p:nvSpPr>
        <p:spPr>
          <a:xfrm>
            <a:off x="1480566" y="3937825"/>
            <a:ext cx="261620" cy="57594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i="0" u="none" strike="noStrike" cap="none">
                <a:solidFill>
                  <a:srgbClr val="FFFFFF"/>
                </a:solidFill>
                <a:latin typeface="Trebuchet MS"/>
                <a:ea typeface="Trebuchet MS"/>
                <a:cs typeface="Trebuchet MS"/>
                <a:sym typeface="Trebuchet MS"/>
              </a:rPr>
              <a:t>3</a:t>
            </a:r>
            <a:endParaRPr sz="3600" b="0" i="0" u="none" strike="noStrike" cap="none">
              <a:solidFill>
                <a:schemeClr val="dk1"/>
              </a:solidFill>
              <a:latin typeface="Trebuchet MS"/>
              <a:ea typeface="Trebuchet MS"/>
              <a:cs typeface="Trebuchet MS"/>
              <a:sym typeface="Trebuchet MS"/>
            </a:endParaRPr>
          </a:p>
        </p:txBody>
      </p:sp>
      <p:sp>
        <p:nvSpPr>
          <p:cNvPr id="58" name="Google Shape;58;p2"/>
          <p:cNvSpPr/>
          <p:nvPr/>
        </p:nvSpPr>
        <p:spPr>
          <a:xfrm>
            <a:off x="155447" y="119024"/>
            <a:ext cx="8193405" cy="540385"/>
          </a:xfrm>
          <a:custGeom>
            <a:avLst/>
            <a:gdLst/>
            <a:ahLst/>
            <a:cxnLst/>
            <a:rect l="l" t="t" r="r" b="b"/>
            <a:pathLst>
              <a:path w="8193405" h="540385" extrusionOk="0">
                <a:moveTo>
                  <a:pt x="8193024" y="0"/>
                </a:moveTo>
                <a:lnTo>
                  <a:pt x="0" y="0"/>
                </a:lnTo>
                <a:lnTo>
                  <a:pt x="0" y="539978"/>
                </a:lnTo>
                <a:lnTo>
                  <a:pt x="8193024" y="539978"/>
                </a:lnTo>
                <a:lnTo>
                  <a:pt x="8193024"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2"/>
          <p:cNvSpPr txBox="1"/>
          <p:nvPr/>
        </p:nvSpPr>
        <p:spPr>
          <a:xfrm>
            <a:off x="223387" y="248016"/>
            <a:ext cx="8140204" cy="29367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CO" sz="1800" b="1">
                <a:solidFill>
                  <a:srgbClr val="FFFFFF"/>
                </a:solidFill>
                <a:latin typeface="Trebuchet MS"/>
                <a:ea typeface="Trebuchet MS"/>
                <a:cs typeface="Trebuchet MS"/>
                <a:sym typeface="Trebuchet MS"/>
              </a:rPr>
              <a:t>Balance de Gestión por Sectores Implementación PIAA 2020-2024.</a:t>
            </a:r>
            <a:endParaRPr/>
          </a:p>
        </p:txBody>
      </p:sp>
      <p:sp>
        <p:nvSpPr>
          <p:cNvPr id="60" name="Google Shape;60;p2"/>
          <p:cNvSpPr/>
          <p:nvPr/>
        </p:nvSpPr>
        <p:spPr>
          <a:xfrm>
            <a:off x="0" y="0"/>
            <a:ext cx="238125" cy="5148580"/>
          </a:xfrm>
          <a:custGeom>
            <a:avLst/>
            <a:gdLst/>
            <a:ahLst/>
            <a:cxnLst/>
            <a:rect l="l" t="t" r="r" b="b"/>
            <a:pathLst>
              <a:path w="238125" h="5148580" extrusionOk="0">
                <a:moveTo>
                  <a:pt x="237743" y="0"/>
                </a:moveTo>
                <a:lnTo>
                  <a:pt x="0" y="0"/>
                </a:lnTo>
                <a:lnTo>
                  <a:pt x="0" y="5148070"/>
                </a:lnTo>
                <a:lnTo>
                  <a:pt x="211" y="5148070"/>
                </a:lnTo>
                <a:lnTo>
                  <a:pt x="237743"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2"/>
          <p:cNvSpPr/>
          <p:nvPr/>
        </p:nvSpPr>
        <p:spPr>
          <a:xfrm>
            <a:off x="8924738" y="0"/>
            <a:ext cx="219710" cy="5148580"/>
          </a:xfrm>
          <a:custGeom>
            <a:avLst/>
            <a:gdLst/>
            <a:ahLst/>
            <a:cxnLst/>
            <a:rect l="l" t="t" r="r" b="b"/>
            <a:pathLst>
              <a:path w="219709" h="5148580" extrusionOk="0">
                <a:moveTo>
                  <a:pt x="219261" y="0"/>
                </a:moveTo>
                <a:lnTo>
                  <a:pt x="0" y="5148071"/>
                </a:lnTo>
                <a:lnTo>
                  <a:pt x="219261" y="5148071"/>
                </a:lnTo>
                <a:lnTo>
                  <a:pt x="219261"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62" name="Google Shape;62;p2"/>
          <p:cNvGraphicFramePr/>
          <p:nvPr/>
        </p:nvGraphicFramePr>
        <p:xfrm>
          <a:off x="238125" y="659409"/>
          <a:ext cx="3000000" cy="3000000"/>
        </p:xfrm>
        <a:graphic>
          <a:graphicData uri="http://schemas.openxmlformats.org/drawingml/2006/table">
            <a:tbl>
              <a:tblPr firstRow="1" bandRow="1">
                <a:noFill/>
                <a:tableStyleId>{0429F6BC-506F-40A2-9D1D-6542D28E08A6}</a:tableStyleId>
              </a:tblPr>
              <a:tblGrid>
                <a:gridCol w="2027675">
                  <a:extLst>
                    <a:ext uri="{9D8B030D-6E8A-4147-A177-3AD203B41FA5}">
                      <a16:colId xmlns:a16="http://schemas.microsoft.com/office/drawing/2014/main" val="20000"/>
                    </a:ext>
                  </a:extLst>
                </a:gridCol>
                <a:gridCol w="2163075">
                  <a:extLst>
                    <a:ext uri="{9D8B030D-6E8A-4147-A177-3AD203B41FA5}">
                      <a16:colId xmlns:a16="http://schemas.microsoft.com/office/drawing/2014/main" val="20001"/>
                    </a:ext>
                  </a:extLst>
                </a:gridCol>
                <a:gridCol w="1748450">
                  <a:extLst>
                    <a:ext uri="{9D8B030D-6E8A-4147-A177-3AD203B41FA5}">
                      <a16:colId xmlns:a16="http://schemas.microsoft.com/office/drawing/2014/main" val="20002"/>
                    </a:ext>
                  </a:extLst>
                </a:gridCol>
                <a:gridCol w="2171500">
                  <a:extLst>
                    <a:ext uri="{9D8B030D-6E8A-4147-A177-3AD203B41FA5}">
                      <a16:colId xmlns:a16="http://schemas.microsoft.com/office/drawing/2014/main" val="20003"/>
                    </a:ext>
                  </a:extLst>
                </a:gridCol>
              </a:tblGrid>
              <a:tr h="988175">
                <a:tc gridSpan="4">
                  <a:txBody>
                    <a:bodyPr/>
                    <a:lstStyle/>
                    <a:p>
                      <a:pPr marL="0" marR="0" lvl="0" indent="0" algn="l" rtl="0">
                        <a:lnSpc>
                          <a:spcPct val="100000"/>
                        </a:lnSpc>
                        <a:spcBef>
                          <a:spcPts val="0"/>
                        </a:spcBef>
                        <a:spcAft>
                          <a:spcPts val="0"/>
                        </a:spcAft>
                        <a:buSzPts val="1400"/>
                        <a:buFont typeface="Calibri"/>
                        <a:buNone/>
                      </a:pPr>
                      <a:r>
                        <a:rPr lang="es-CO" sz="1400" u="none" strike="noStrike" cap="none"/>
                        <a:t>Sector cultura: Secretaría Distrital de Cultura, Recreación y Deporte</a:t>
                      </a:r>
                      <a:endParaRPr/>
                    </a:p>
                    <a:p>
                      <a:pPr marL="0" marR="0" lvl="0" indent="0" algn="l" rtl="0">
                        <a:lnSpc>
                          <a:spcPct val="100000"/>
                        </a:lnSpc>
                        <a:spcBef>
                          <a:spcPts val="0"/>
                        </a:spcBef>
                        <a:spcAft>
                          <a:spcPts val="0"/>
                        </a:spcAft>
                        <a:buSzPts val="1400"/>
                        <a:buFont typeface="Calibri"/>
                        <a:buNone/>
                      </a:pPr>
                      <a:r>
                        <a:rPr lang="es-CO" sz="1400" u="none" strike="noStrike" cap="none"/>
                        <a:t>Acciones Concertadas: 3</a:t>
                      </a:r>
                      <a:endParaRPr/>
                    </a:p>
                    <a:p>
                      <a:pPr marL="0" marR="0" lvl="0" indent="0" algn="l" rtl="0">
                        <a:lnSpc>
                          <a:spcPct val="100000"/>
                        </a:lnSpc>
                        <a:spcBef>
                          <a:spcPts val="0"/>
                        </a:spcBef>
                        <a:spcAft>
                          <a:spcPts val="0"/>
                        </a:spcAft>
                        <a:buSzPts val="1400"/>
                        <a:buFont typeface="Calibri"/>
                        <a:buNone/>
                      </a:pPr>
                      <a:r>
                        <a:rPr lang="es-CO" sz="1400" u="none" strike="noStrike" cap="none"/>
                        <a:t>Acciones Implementadas: 3                                       </a:t>
                      </a:r>
                      <a:endParaRPr/>
                    </a:p>
                    <a:p>
                      <a:pPr marL="0" marR="0" lvl="0" indent="0" algn="l" rtl="0">
                        <a:lnSpc>
                          <a:spcPct val="100000"/>
                        </a:lnSpc>
                        <a:spcBef>
                          <a:spcPts val="0"/>
                        </a:spcBef>
                        <a:spcAft>
                          <a:spcPts val="0"/>
                        </a:spcAft>
                        <a:buSzPts val="1400"/>
                        <a:buFont typeface="Calibri"/>
                        <a:buNone/>
                      </a:pPr>
                      <a:r>
                        <a:rPr lang="es-CO" sz="1400" u="none" strike="noStrike" cap="none"/>
                        <a:t>Acciones No Implementadas: 0</a:t>
                      </a:r>
                      <a:endParaRPr sz="1400" u="none" strike="noStrike" cap="none"/>
                    </a:p>
                  </a:txBody>
                  <a:tcPr marL="91450" marR="91450" marT="45725" marB="45725"/>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2550">
                <a:tc>
                  <a:txBody>
                    <a:bodyPr/>
                    <a:lstStyle/>
                    <a:p>
                      <a:pPr marL="0" marR="0" lvl="0" indent="0" algn="ctr" rtl="0">
                        <a:spcBef>
                          <a:spcPts val="0"/>
                        </a:spcBef>
                        <a:spcAft>
                          <a:spcPts val="0"/>
                        </a:spcAft>
                        <a:buNone/>
                      </a:pPr>
                      <a:r>
                        <a:rPr lang="es-CO" sz="1400" b="1" u="none" strike="noStrike" cap="none"/>
                        <a:t>Acción afirmativa concertada</a:t>
                      </a:r>
                      <a:endParaRPr/>
                    </a:p>
                    <a:p>
                      <a:pPr marL="0" marR="0" lvl="0" indent="0" algn="ctr" rtl="0">
                        <a:spcBef>
                          <a:spcPts val="0"/>
                        </a:spcBef>
                        <a:spcAft>
                          <a:spcPts val="0"/>
                        </a:spcAft>
                        <a:buNone/>
                      </a:pPr>
                      <a:r>
                        <a:rPr lang="es-CO" sz="700" i="1" u="none" strike="noStrike" cap="none"/>
                        <a:t>(Descripción de las acciones no implementadas y  las que se implementan en el 2023)</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Propuesta de cumplimiento 2023</a:t>
                      </a:r>
                      <a:endParaRPr/>
                    </a:p>
                    <a:p>
                      <a:pPr marL="0" marR="0" lvl="0" indent="0" algn="ctr" rtl="0">
                        <a:spcBef>
                          <a:spcPts val="0"/>
                        </a:spcBef>
                        <a:spcAft>
                          <a:spcPts val="0"/>
                        </a:spcAft>
                        <a:buNone/>
                      </a:pPr>
                      <a:r>
                        <a:rPr lang="es-CO" sz="700" i="1" u="none" strike="noStrike" cap="none"/>
                        <a:t>(Estrategia, hitos o actividades concretas para su materialización)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Fecha estimada de implementación</a:t>
                      </a:r>
                      <a:endParaRPr sz="700" b="1" u="none" strike="noStrike" cap="none"/>
                    </a:p>
                    <a:p>
                      <a:pPr marL="0" marR="0" lvl="0" indent="0" algn="ctr" rtl="0">
                        <a:spcBef>
                          <a:spcPts val="0"/>
                        </a:spcBef>
                        <a:spcAft>
                          <a:spcPts val="0"/>
                        </a:spcAft>
                        <a:buNone/>
                      </a:pPr>
                      <a:r>
                        <a:rPr lang="es-CO" sz="700" i="1" u="none" strike="noStrike" cap="none"/>
                        <a:t>(Se debe establecer una fecha real o tentativa para ser aprobado por el espacio</a:t>
                      </a:r>
                      <a:r>
                        <a:rPr lang="es-CO" sz="800" i="1" u="none" strike="noStrike" cap="none"/>
                        <a:t>)</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Aprobado por el espacio y anexar soporte</a:t>
                      </a:r>
                      <a:endParaRPr/>
                    </a:p>
                    <a:p>
                      <a:pPr marL="0" marR="0" lvl="0" indent="0" algn="ctr" rtl="0">
                        <a:spcBef>
                          <a:spcPts val="0"/>
                        </a:spcBef>
                        <a:spcAft>
                          <a:spcPts val="0"/>
                        </a:spcAft>
                        <a:buNone/>
                      </a:pPr>
                      <a:r>
                        <a:rPr lang="es-CO" sz="700" i="1" u="none" strike="noStrike" cap="none"/>
                        <a:t>(Esto se diligenciara durante la sesión)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68375">
                <a:tc>
                  <a:txBody>
                    <a:bodyPr/>
                    <a:lstStyle/>
                    <a:p>
                      <a:pPr marL="0" marR="0" lvl="0" indent="0" algn="just" rtl="0">
                        <a:spcBef>
                          <a:spcPts val="0"/>
                        </a:spcBef>
                        <a:spcAft>
                          <a:spcPts val="0"/>
                        </a:spcAft>
                        <a:buNone/>
                      </a:pPr>
                      <a:r>
                        <a:rPr lang="es-CO" sz="800" u="none" strike="noStrike" cap="none"/>
                        <a:t>Fortalecer la lengua propia de 14 pueblos indígenas concertado con el espacio autónom</a:t>
                      </a:r>
                      <a:r>
                        <a:rPr lang="es-CO" sz="800"/>
                        <a:t>o.</a:t>
                      </a: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r>
                        <a:rPr lang="es-CO" sz="800"/>
                        <a:t>Apoyar técnica y financieramente el Encuentro Distrital de pueblos indígenas, de conformidad con el Decreto 842/19.</a:t>
                      </a: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r>
                        <a:rPr lang="es-CO" sz="800"/>
                        <a:t>Apoyar técnica y financieramente el Encuentro Distrital de mujeres indígenas, de conformidad con el Decreto 865/19.</a:t>
                      </a: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r>
                        <a:rPr lang="es-CO" sz="800" u="none" strike="noStrike" cap="none"/>
                        <a:t>.</a:t>
                      </a: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800"/>
                        <a:t>Aplicación del modelo de invitación directa en las tres acciones a cargo de la SCRD.</a:t>
                      </a:r>
                      <a:endParaRPr sz="800"/>
                    </a:p>
                    <a:p>
                      <a:pPr marL="0" marR="0" lvl="0" indent="0" algn="just" rtl="0">
                        <a:spcBef>
                          <a:spcPts val="0"/>
                        </a:spcBef>
                        <a:spcAft>
                          <a:spcPts val="0"/>
                        </a:spcAft>
                        <a:buNone/>
                      </a:pPr>
                      <a:endParaRPr sz="800"/>
                    </a:p>
                    <a:p>
                      <a:pPr marL="0" marR="0" lvl="0" indent="0" algn="just" rtl="0">
                        <a:spcBef>
                          <a:spcPts val="0"/>
                        </a:spcBef>
                        <a:spcAft>
                          <a:spcPts val="0"/>
                        </a:spcAft>
                        <a:buNone/>
                      </a:pPr>
                      <a:r>
                        <a:rPr lang="es-CO" sz="800"/>
                        <a:t>Recursos por actividad de acuerdo al orden descrito:</a:t>
                      </a:r>
                      <a:endParaRPr sz="800"/>
                    </a:p>
                    <a:p>
                      <a:pPr marL="457200" marR="0" lvl="0" indent="-279400" algn="just" rtl="0">
                        <a:spcBef>
                          <a:spcPts val="0"/>
                        </a:spcBef>
                        <a:spcAft>
                          <a:spcPts val="0"/>
                        </a:spcAft>
                        <a:buSzPts val="800"/>
                        <a:buChar char="-"/>
                      </a:pPr>
                      <a:r>
                        <a:rPr lang="es-CO" sz="800"/>
                        <a:t>$90.000.000</a:t>
                      </a:r>
                      <a:endParaRPr sz="800"/>
                    </a:p>
                    <a:p>
                      <a:pPr marL="457200" marR="0" lvl="0" indent="-279400" algn="just" rtl="0">
                        <a:spcBef>
                          <a:spcPts val="0"/>
                        </a:spcBef>
                        <a:spcAft>
                          <a:spcPts val="0"/>
                        </a:spcAft>
                        <a:buSzPts val="800"/>
                        <a:buChar char="-"/>
                      </a:pPr>
                      <a:r>
                        <a:rPr lang="es-CO" sz="800"/>
                        <a:t>$10.000.000</a:t>
                      </a:r>
                      <a:endParaRPr sz="800"/>
                    </a:p>
                    <a:p>
                      <a:pPr marL="457200" marR="0" lvl="0" indent="-279400" algn="just" rtl="0">
                        <a:spcBef>
                          <a:spcPts val="0"/>
                        </a:spcBef>
                        <a:spcAft>
                          <a:spcPts val="0"/>
                        </a:spcAft>
                        <a:buSzPts val="800"/>
                        <a:buChar char="-"/>
                      </a:pPr>
                      <a:r>
                        <a:rPr lang="es-CO" sz="800"/>
                        <a:t>$10.000.000</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marR="0" lvl="0" indent="-279400" algn="just" rtl="0">
                        <a:spcBef>
                          <a:spcPts val="0"/>
                        </a:spcBef>
                        <a:spcAft>
                          <a:spcPts val="0"/>
                        </a:spcAft>
                        <a:buSzPts val="800"/>
                        <a:buChar char="-"/>
                      </a:pPr>
                      <a:r>
                        <a:rPr lang="es-CO" sz="800"/>
                        <a:t>Inicio: mes de Julio</a:t>
                      </a:r>
                      <a:endParaRPr sz="800"/>
                    </a:p>
                    <a:p>
                      <a:pPr marL="457200" marR="0" lvl="0" indent="-279400" algn="just" rtl="0">
                        <a:spcBef>
                          <a:spcPts val="0"/>
                        </a:spcBef>
                        <a:spcAft>
                          <a:spcPts val="0"/>
                        </a:spcAft>
                        <a:buSzPts val="800"/>
                        <a:buChar char="-"/>
                      </a:pPr>
                      <a:r>
                        <a:rPr lang="es-CO" sz="800"/>
                        <a:t>Finalización: mes de octubre.</a:t>
                      </a: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66"/>
        <p:cNvGrpSpPr/>
        <p:nvPr/>
      </p:nvGrpSpPr>
      <p:grpSpPr>
        <a:xfrm>
          <a:off x="0" y="0"/>
          <a:ext cx="0" cy="0"/>
          <a:chOff x="0" y="0"/>
          <a:chExt cx="0" cy="0"/>
        </a:xfrm>
      </p:grpSpPr>
      <p:pic>
        <p:nvPicPr>
          <p:cNvPr id="67" name="Google Shape;67;p3"/>
          <p:cNvPicPr preferRelativeResize="0"/>
          <p:nvPr/>
        </p:nvPicPr>
        <p:blipFill rotWithShape="1">
          <a:blip r:embed="rId3">
            <a:alphaModFix/>
          </a:blip>
          <a:srcRect/>
          <a:stretch/>
        </p:blipFill>
        <p:spPr>
          <a:xfrm>
            <a:off x="0" y="0"/>
            <a:ext cx="9143999" cy="5148071"/>
          </a:xfrm>
          <a:prstGeom prst="rect">
            <a:avLst/>
          </a:prstGeom>
          <a:noFill/>
          <a:ln>
            <a:noFill/>
          </a:ln>
        </p:spPr>
      </p:pic>
      <p:sp>
        <p:nvSpPr>
          <p:cNvPr id="68" name="Google Shape;68;p3"/>
          <p:cNvSpPr txBox="1"/>
          <p:nvPr/>
        </p:nvSpPr>
        <p:spPr>
          <a:xfrm>
            <a:off x="1517141" y="1086497"/>
            <a:ext cx="203835" cy="57594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1</a:t>
            </a:r>
            <a:endParaRPr sz="3600">
              <a:solidFill>
                <a:schemeClr val="dk1"/>
              </a:solidFill>
              <a:latin typeface="Trebuchet MS"/>
              <a:ea typeface="Trebuchet MS"/>
              <a:cs typeface="Trebuchet MS"/>
              <a:sym typeface="Trebuchet MS"/>
            </a:endParaRPr>
          </a:p>
        </p:txBody>
      </p:sp>
      <p:sp>
        <p:nvSpPr>
          <p:cNvPr id="69" name="Google Shape;69;p3"/>
          <p:cNvSpPr txBox="1"/>
          <p:nvPr/>
        </p:nvSpPr>
        <p:spPr>
          <a:xfrm>
            <a:off x="1480566" y="2512643"/>
            <a:ext cx="260985" cy="57531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2</a:t>
            </a:r>
            <a:endParaRPr sz="3600">
              <a:solidFill>
                <a:schemeClr val="dk1"/>
              </a:solidFill>
              <a:latin typeface="Trebuchet MS"/>
              <a:ea typeface="Trebuchet MS"/>
              <a:cs typeface="Trebuchet MS"/>
              <a:sym typeface="Trebuchet MS"/>
            </a:endParaRPr>
          </a:p>
        </p:txBody>
      </p:sp>
      <p:sp>
        <p:nvSpPr>
          <p:cNvPr id="70" name="Google Shape;70;p3"/>
          <p:cNvSpPr txBox="1"/>
          <p:nvPr/>
        </p:nvSpPr>
        <p:spPr>
          <a:xfrm>
            <a:off x="1480566" y="3937825"/>
            <a:ext cx="261620" cy="57594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3</a:t>
            </a:r>
            <a:endParaRPr sz="3600">
              <a:solidFill>
                <a:schemeClr val="dk1"/>
              </a:solidFill>
              <a:latin typeface="Trebuchet MS"/>
              <a:ea typeface="Trebuchet MS"/>
              <a:cs typeface="Trebuchet MS"/>
              <a:sym typeface="Trebuchet MS"/>
            </a:endParaRPr>
          </a:p>
        </p:txBody>
      </p:sp>
      <p:sp>
        <p:nvSpPr>
          <p:cNvPr id="71" name="Google Shape;71;p3"/>
          <p:cNvSpPr/>
          <p:nvPr/>
        </p:nvSpPr>
        <p:spPr>
          <a:xfrm>
            <a:off x="155447" y="119024"/>
            <a:ext cx="8193405" cy="540385"/>
          </a:xfrm>
          <a:custGeom>
            <a:avLst/>
            <a:gdLst/>
            <a:ahLst/>
            <a:cxnLst/>
            <a:rect l="l" t="t" r="r" b="b"/>
            <a:pathLst>
              <a:path w="8193405" h="540385" extrusionOk="0">
                <a:moveTo>
                  <a:pt x="8193024" y="0"/>
                </a:moveTo>
                <a:lnTo>
                  <a:pt x="0" y="0"/>
                </a:lnTo>
                <a:lnTo>
                  <a:pt x="0" y="539978"/>
                </a:lnTo>
                <a:lnTo>
                  <a:pt x="8193024" y="539978"/>
                </a:lnTo>
                <a:lnTo>
                  <a:pt x="8193024"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3"/>
          <p:cNvSpPr txBox="1"/>
          <p:nvPr/>
        </p:nvSpPr>
        <p:spPr>
          <a:xfrm>
            <a:off x="223387" y="248016"/>
            <a:ext cx="8140204" cy="29367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CO" sz="1800" b="1">
                <a:solidFill>
                  <a:srgbClr val="FFFFFF"/>
                </a:solidFill>
                <a:latin typeface="Trebuchet MS"/>
                <a:ea typeface="Trebuchet MS"/>
                <a:cs typeface="Trebuchet MS"/>
                <a:sym typeface="Trebuchet MS"/>
              </a:rPr>
              <a:t>Balance de Gestión por Sectores Implementación PIAA 2020-2024.</a:t>
            </a:r>
            <a:endParaRPr/>
          </a:p>
        </p:txBody>
      </p:sp>
      <p:sp>
        <p:nvSpPr>
          <p:cNvPr id="73" name="Google Shape;73;p3"/>
          <p:cNvSpPr/>
          <p:nvPr/>
        </p:nvSpPr>
        <p:spPr>
          <a:xfrm>
            <a:off x="0" y="0"/>
            <a:ext cx="238125" cy="5148580"/>
          </a:xfrm>
          <a:custGeom>
            <a:avLst/>
            <a:gdLst/>
            <a:ahLst/>
            <a:cxnLst/>
            <a:rect l="l" t="t" r="r" b="b"/>
            <a:pathLst>
              <a:path w="238125" h="5148580" extrusionOk="0">
                <a:moveTo>
                  <a:pt x="237743" y="0"/>
                </a:moveTo>
                <a:lnTo>
                  <a:pt x="0" y="0"/>
                </a:lnTo>
                <a:lnTo>
                  <a:pt x="0" y="5148070"/>
                </a:lnTo>
                <a:lnTo>
                  <a:pt x="211" y="5148070"/>
                </a:lnTo>
                <a:lnTo>
                  <a:pt x="237743"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3"/>
          <p:cNvSpPr/>
          <p:nvPr/>
        </p:nvSpPr>
        <p:spPr>
          <a:xfrm>
            <a:off x="8924738" y="0"/>
            <a:ext cx="219710" cy="5148580"/>
          </a:xfrm>
          <a:custGeom>
            <a:avLst/>
            <a:gdLst/>
            <a:ahLst/>
            <a:cxnLst/>
            <a:rect l="l" t="t" r="r" b="b"/>
            <a:pathLst>
              <a:path w="219709" h="5148580" extrusionOk="0">
                <a:moveTo>
                  <a:pt x="219261" y="0"/>
                </a:moveTo>
                <a:lnTo>
                  <a:pt x="0" y="5148071"/>
                </a:lnTo>
                <a:lnTo>
                  <a:pt x="219261" y="5148071"/>
                </a:lnTo>
                <a:lnTo>
                  <a:pt x="219261"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75" name="Google Shape;75;p3"/>
          <p:cNvGraphicFramePr/>
          <p:nvPr/>
        </p:nvGraphicFramePr>
        <p:xfrm>
          <a:off x="238125" y="659409"/>
          <a:ext cx="3000000" cy="3000000"/>
        </p:xfrm>
        <a:graphic>
          <a:graphicData uri="http://schemas.openxmlformats.org/drawingml/2006/table">
            <a:tbl>
              <a:tblPr firstRow="1" bandRow="1">
                <a:noFill/>
                <a:tableStyleId>{0429F6BC-506F-40A2-9D1D-6542D28E08A6}</a:tableStyleId>
              </a:tblPr>
              <a:tblGrid>
                <a:gridCol w="2027675">
                  <a:extLst>
                    <a:ext uri="{9D8B030D-6E8A-4147-A177-3AD203B41FA5}">
                      <a16:colId xmlns:a16="http://schemas.microsoft.com/office/drawing/2014/main" val="20000"/>
                    </a:ext>
                  </a:extLst>
                </a:gridCol>
                <a:gridCol w="2468575">
                  <a:extLst>
                    <a:ext uri="{9D8B030D-6E8A-4147-A177-3AD203B41FA5}">
                      <a16:colId xmlns:a16="http://schemas.microsoft.com/office/drawing/2014/main" val="20001"/>
                    </a:ext>
                  </a:extLst>
                </a:gridCol>
                <a:gridCol w="1733900">
                  <a:extLst>
                    <a:ext uri="{9D8B030D-6E8A-4147-A177-3AD203B41FA5}">
                      <a16:colId xmlns:a16="http://schemas.microsoft.com/office/drawing/2014/main" val="20002"/>
                    </a:ext>
                  </a:extLst>
                </a:gridCol>
                <a:gridCol w="1880550">
                  <a:extLst>
                    <a:ext uri="{9D8B030D-6E8A-4147-A177-3AD203B41FA5}">
                      <a16:colId xmlns:a16="http://schemas.microsoft.com/office/drawing/2014/main" val="20003"/>
                    </a:ext>
                  </a:extLst>
                </a:gridCol>
              </a:tblGrid>
              <a:tr h="988175">
                <a:tc gridSpan="4">
                  <a:txBody>
                    <a:bodyPr/>
                    <a:lstStyle/>
                    <a:p>
                      <a:pPr marL="0" marR="0" lvl="0" indent="0" algn="l" rtl="0">
                        <a:lnSpc>
                          <a:spcPct val="100000"/>
                        </a:lnSpc>
                        <a:spcBef>
                          <a:spcPts val="0"/>
                        </a:spcBef>
                        <a:spcAft>
                          <a:spcPts val="0"/>
                        </a:spcAft>
                        <a:buSzPts val="1400"/>
                        <a:buFont typeface="Calibri"/>
                        <a:buNone/>
                      </a:pPr>
                      <a:r>
                        <a:rPr lang="es-CO" sz="1400" u="none" strike="noStrike" cap="none"/>
                        <a:t>Sector cultura: Instituto Distrital de las Artes - IDARTES</a:t>
                      </a:r>
                      <a:endParaRPr/>
                    </a:p>
                    <a:p>
                      <a:pPr marL="0" marR="0" lvl="0" indent="0" algn="l" rtl="0">
                        <a:lnSpc>
                          <a:spcPct val="100000"/>
                        </a:lnSpc>
                        <a:spcBef>
                          <a:spcPts val="0"/>
                        </a:spcBef>
                        <a:spcAft>
                          <a:spcPts val="0"/>
                        </a:spcAft>
                        <a:buSzPts val="1400"/>
                        <a:buFont typeface="Calibri"/>
                        <a:buNone/>
                      </a:pPr>
                      <a:r>
                        <a:rPr lang="es-CO" sz="1400" u="none" strike="noStrike" cap="none"/>
                        <a:t>Acciones Concertadas: </a:t>
                      </a:r>
                      <a:r>
                        <a:rPr lang="es-CO"/>
                        <a:t>4</a:t>
                      </a:r>
                      <a:endParaRPr/>
                    </a:p>
                    <a:p>
                      <a:pPr marL="0" marR="0" lvl="0" indent="0" algn="l" rtl="0">
                        <a:lnSpc>
                          <a:spcPct val="100000"/>
                        </a:lnSpc>
                        <a:spcBef>
                          <a:spcPts val="0"/>
                        </a:spcBef>
                        <a:spcAft>
                          <a:spcPts val="0"/>
                        </a:spcAft>
                        <a:buSzPts val="1400"/>
                        <a:buFont typeface="Calibri"/>
                        <a:buNone/>
                      </a:pPr>
                      <a:r>
                        <a:rPr lang="es-CO" sz="1400" u="none" strike="noStrike" cap="none"/>
                        <a:t>Acciones Implementadas: </a:t>
                      </a:r>
                      <a:r>
                        <a:rPr lang="es-CO"/>
                        <a:t>4</a:t>
                      </a:r>
                      <a:r>
                        <a:rPr lang="es-CO" sz="1400" u="none" strike="noStrike" cap="none"/>
                        <a:t>                                     </a:t>
                      </a:r>
                      <a:endParaRPr/>
                    </a:p>
                    <a:p>
                      <a:pPr marL="0" marR="0" lvl="0" indent="0" algn="l" rtl="0">
                        <a:lnSpc>
                          <a:spcPct val="100000"/>
                        </a:lnSpc>
                        <a:spcBef>
                          <a:spcPts val="0"/>
                        </a:spcBef>
                        <a:spcAft>
                          <a:spcPts val="0"/>
                        </a:spcAft>
                        <a:buSzPts val="1400"/>
                        <a:buFont typeface="Calibri"/>
                        <a:buNone/>
                      </a:pPr>
                      <a:r>
                        <a:rPr lang="es-CO" sz="1400" u="none" strike="noStrike" cap="none"/>
                        <a:t>Acciones No Implementadas: </a:t>
                      </a:r>
                      <a:r>
                        <a:rPr lang="es-CO"/>
                        <a:t>0</a:t>
                      </a:r>
                      <a:endParaRPr sz="1400" u="none" strike="noStrike" cap="none"/>
                    </a:p>
                  </a:txBody>
                  <a:tcPr marL="91450" marR="91450" marT="45725" marB="45725"/>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2550">
                <a:tc>
                  <a:txBody>
                    <a:bodyPr/>
                    <a:lstStyle/>
                    <a:p>
                      <a:pPr marL="0" marR="0" lvl="0" indent="0" algn="ctr" rtl="0">
                        <a:spcBef>
                          <a:spcPts val="0"/>
                        </a:spcBef>
                        <a:spcAft>
                          <a:spcPts val="0"/>
                        </a:spcAft>
                        <a:buNone/>
                      </a:pPr>
                      <a:r>
                        <a:rPr lang="es-CO" sz="1400" b="1" u="none" strike="noStrike" cap="none"/>
                        <a:t>Acción afirmativa concertada</a:t>
                      </a:r>
                      <a:endParaRPr/>
                    </a:p>
                    <a:p>
                      <a:pPr marL="0" marR="0" lvl="0" indent="0" algn="ctr" rtl="0">
                        <a:spcBef>
                          <a:spcPts val="0"/>
                        </a:spcBef>
                        <a:spcAft>
                          <a:spcPts val="0"/>
                        </a:spcAft>
                        <a:buNone/>
                      </a:pPr>
                      <a:r>
                        <a:rPr lang="es-CO" sz="700" i="1" u="none" strike="noStrike" cap="none"/>
                        <a:t>(Descripción de las acciones no implementadas y  las que se implementan en el 2023)</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Propuesta de cumplimiento 2023</a:t>
                      </a:r>
                      <a:endParaRPr/>
                    </a:p>
                    <a:p>
                      <a:pPr marL="0" marR="0" lvl="0" indent="0" algn="ctr" rtl="0">
                        <a:spcBef>
                          <a:spcPts val="0"/>
                        </a:spcBef>
                        <a:spcAft>
                          <a:spcPts val="0"/>
                        </a:spcAft>
                        <a:buNone/>
                      </a:pPr>
                      <a:r>
                        <a:rPr lang="es-CO" sz="700" i="1" u="none" strike="noStrike" cap="none"/>
                        <a:t>(Estrategia, hitos o actividades concretas para su materialización)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Fecha estimada de implementación</a:t>
                      </a:r>
                      <a:endParaRPr sz="700" b="1" u="none" strike="noStrike" cap="none"/>
                    </a:p>
                    <a:p>
                      <a:pPr marL="0" marR="0" lvl="0" indent="0" algn="ctr" rtl="0">
                        <a:spcBef>
                          <a:spcPts val="0"/>
                        </a:spcBef>
                        <a:spcAft>
                          <a:spcPts val="0"/>
                        </a:spcAft>
                        <a:buNone/>
                      </a:pPr>
                      <a:r>
                        <a:rPr lang="es-CO" sz="700" i="1" u="none" strike="noStrike" cap="none"/>
                        <a:t>(Se debe establecer una fecha real o tentativa para ser aprobado por el espacio</a:t>
                      </a:r>
                      <a:r>
                        <a:rPr lang="es-CO" sz="800" i="1" u="none" strike="noStrike" cap="none"/>
                        <a:t>)</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Aprobado por el espacio y anexar soporte</a:t>
                      </a:r>
                      <a:endParaRPr/>
                    </a:p>
                    <a:p>
                      <a:pPr marL="0" marR="0" lvl="0" indent="0" algn="ctr" rtl="0">
                        <a:spcBef>
                          <a:spcPts val="0"/>
                        </a:spcBef>
                        <a:spcAft>
                          <a:spcPts val="0"/>
                        </a:spcAft>
                        <a:buNone/>
                      </a:pPr>
                      <a:r>
                        <a:rPr lang="es-CO" sz="700" i="1" u="none" strike="noStrike" cap="none"/>
                        <a:t>(Esto se diligenciara durante la sesión)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68375">
                <a:tc>
                  <a:txBody>
                    <a:bodyPr/>
                    <a:lstStyle/>
                    <a:p>
                      <a:pPr marL="0" marR="0" lvl="0" indent="0" algn="just" rtl="0">
                        <a:spcBef>
                          <a:spcPts val="0"/>
                        </a:spcBef>
                        <a:spcAft>
                          <a:spcPts val="0"/>
                        </a:spcAft>
                        <a:buNone/>
                      </a:pPr>
                      <a:r>
                        <a:rPr lang="es-CO" sz="700" u="none" strike="noStrike" cap="none"/>
                        <a:t> </a:t>
                      </a:r>
                      <a:r>
                        <a:rPr lang="es-CO" sz="700">
                          <a:highlight>
                            <a:srgbClr val="FFFFFF"/>
                          </a:highlight>
                          <a:latin typeface="Arial"/>
                          <a:ea typeface="Arial"/>
                          <a:cs typeface="Arial"/>
                          <a:sym typeface="Arial"/>
                        </a:rPr>
                        <a:t>Inclusión de niños y niñas durante el cuatrienio, pertenecientes a los pueblos indígenas del Distrito a las 14 experiencias artísticas en las que participarán gradualmente 14 sabedores (as) indígenas - artistas formadores de estos pueblos</a:t>
                      </a:r>
                      <a:endParaRPr sz="7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just" rtl="0">
                        <a:lnSpc>
                          <a:spcPct val="115000"/>
                        </a:lnSpc>
                        <a:spcBef>
                          <a:spcPts val="0"/>
                        </a:spcBef>
                        <a:spcAft>
                          <a:spcPts val="0"/>
                        </a:spcAft>
                        <a:buClr>
                          <a:schemeClr val="dk1"/>
                        </a:buClr>
                        <a:buSzPts val="1100"/>
                        <a:buFont typeface="Arial"/>
                        <a:buNone/>
                      </a:pPr>
                      <a:r>
                        <a:rPr lang="es-CO" sz="700"/>
                        <a:t>1.         Presentación de propuesta de  de experiencia artística a travès del desarrollo de encuentros comunitarios para niños y niñas de la primera infancia por parte de cuatro comunidades del espacio del 612 que estàn pendiente por ejecutar  (ùnicamente Cabildo Muisca de Bosa, Cabildo Muisca de Suba, Cabildo MIsak y Cabildo Tubù); propuestas que presentarán por escrito en formato de alistamiento diseñado por el IDARTES para tal fin al correo </a:t>
                      </a:r>
                      <a:r>
                        <a:rPr lang="es-CO" sz="700" u="sng">
                          <a:solidFill>
                            <a:schemeClr val="hlink"/>
                          </a:solidFill>
                          <a:hlinkClick r:id="rId4"/>
                        </a:rPr>
                        <a:t>grupos.etnicos@idartes.gov.co</a:t>
                      </a:r>
                      <a:r>
                        <a:rPr lang="es-CO" sz="700"/>
                        <a:t>  antes de las 5:00 p.m del 2 de  junio  del 2023.</a:t>
                      </a:r>
                      <a:endParaRPr sz="700"/>
                    </a:p>
                    <a:p>
                      <a:pPr marL="0" lvl="0" indent="0" algn="just" rtl="0">
                        <a:lnSpc>
                          <a:spcPct val="115000"/>
                        </a:lnSpc>
                        <a:spcBef>
                          <a:spcPts val="0"/>
                        </a:spcBef>
                        <a:spcAft>
                          <a:spcPts val="0"/>
                        </a:spcAft>
                        <a:buClr>
                          <a:schemeClr val="dk1"/>
                        </a:buClr>
                        <a:buSzPts val="1100"/>
                        <a:buFont typeface="Arial"/>
                        <a:buNone/>
                      </a:pPr>
                      <a:r>
                        <a:rPr lang="es-CO" sz="700"/>
                        <a:t>2.      El recurso total de ejecución del acuerdo es de $9.682.000, para cada comunidad participante. El recurso total es de $ 38.728.421</a:t>
                      </a:r>
                      <a:endParaRPr sz="700"/>
                    </a:p>
                    <a:p>
                      <a:pPr marL="0" lvl="0" indent="0" algn="just" rtl="0">
                        <a:lnSpc>
                          <a:spcPct val="115000"/>
                        </a:lnSpc>
                        <a:spcBef>
                          <a:spcPts val="0"/>
                        </a:spcBef>
                        <a:spcAft>
                          <a:spcPts val="0"/>
                        </a:spcAft>
                        <a:buClr>
                          <a:schemeClr val="dk1"/>
                        </a:buClr>
                        <a:buSzPts val="1100"/>
                        <a:buFont typeface="Arial"/>
                        <a:buNone/>
                      </a:pPr>
                      <a:r>
                        <a:rPr lang="es-CO" sz="700"/>
                        <a:t>3.     Revisión y retroalimentación por parte del  Idartes (9 de junio).</a:t>
                      </a:r>
                      <a:endParaRPr sz="700"/>
                    </a:p>
                    <a:p>
                      <a:pPr marL="0" lvl="0" indent="0" algn="just" rtl="0">
                        <a:lnSpc>
                          <a:spcPct val="115000"/>
                        </a:lnSpc>
                        <a:spcBef>
                          <a:spcPts val="0"/>
                        </a:spcBef>
                        <a:spcAft>
                          <a:spcPts val="0"/>
                        </a:spcAft>
                        <a:buClr>
                          <a:schemeClr val="dk1"/>
                        </a:buClr>
                        <a:buSzPts val="1100"/>
                        <a:buFont typeface="Arial"/>
                        <a:buNone/>
                      </a:pPr>
                      <a:r>
                        <a:rPr lang="es-CO" sz="700"/>
                        <a:t>4.     Apertura de la invitación directa ID SABERES TRADICIONALES DEL ARTE Y LA CULTURA PARA LA PRIMERA INFANCIA DE LOS CABILDOS ASOCIADOS CON EL CONSEJO CONSULTIVO Y DE CONCERTACIÓN DE LOS PUEBLOS Y COMUNIDADES INDÍGENAS EN BOGOTÁ D.C  IDARTES 2023</a:t>
                      </a:r>
                      <a:endParaRPr sz="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es-CO" sz="700">
                          <a:solidFill>
                            <a:srgbClr val="1F1F1F"/>
                          </a:solidFill>
                          <a:highlight>
                            <a:schemeClr val="lt1"/>
                          </a:highlight>
                          <a:latin typeface="Roboto"/>
                          <a:ea typeface="Roboto"/>
                          <a:cs typeface="Roboto"/>
                          <a:sym typeface="Roboto"/>
                        </a:rPr>
                        <a:t>17/11/2023</a:t>
                      </a:r>
                      <a:endParaRPr sz="7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79"/>
        <p:cNvGrpSpPr/>
        <p:nvPr/>
      </p:nvGrpSpPr>
      <p:grpSpPr>
        <a:xfrm>
          <a:off x="0" y="0"/>
          <a:ext cx="0" cy="0"/>
          <a:chOff x="0" y="0"/>
          <a:chExt cx="0" cy="0"/>
        </a:xfrm>
      </p:grpSpPr>
      <p:pic>
        <p:nvPicPr>
          <p:cNvPr id="80" name="Google Shape;80;g247b27faf05_0_1"/>
          <p:cNvPicPr preferRelativeResize="0"/>
          <p:nvPr/>
        </p:nvPicPr>
        <p:blipFill rotWithShape="1">
          <a:blip r:embed="rId3">
            <a:alphaModFix/>
          </a:blip>
          <a:srcRect/>
          <a:stretch/>
        </p:blipFill>
        <p:spPr>
          <a:xfrm>
            <a:off x="0" y="0"/>
            <a:ext cx="9144000" cy="5148071"/>
          </a:xfrm>
          <a:prstGeom prst="rect">
            <a:avLst/>
          </a:prstGeom>
          <a:noFill/>
          <a:ln>
            <a:noFill/>
          </a:ln>
        </p:spPr>
      </p:pic>
      <p:sp>
        <p:nvSpPr>
          <p:cNvPr id="81" name="Google Shape;81;g247b27faf05_0_1"/>
          <p:cNvSpPr txBox="1"/>
          <p:nvPr/>
        </p:nvSpPr>
        <p:spPr>
          <a:xfrm>
            <a:off x="1517141" y="1086497"/>
            <a:ext cx="2037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1</a:t>
            </a:r>
            <a:endParaRPr sz="3600">
              <a:solidFill>
                <a:schemeClr val="dk1"/>
              </a:solidFill>
              <a:latin typeface="Trebuchet MS"/>
              <a:ea typeface="Trebuchet MS"/>
              <a:cs typeface="Trebuchet MS"/>
              <a:sym typeface="Trebuchet MS"/>
            </a:endParaRPr>
          </a:p>
        </p:txBody>
      </p:sp>
      <p:sp>
        <p:nvSpPr>
          <p:cNvPr id="82" name="Google Shape;82;g247b27faf05_0_1"/>
          <p:cNvSpPr txBox="1"/>
          <p:nvPr/>
        </p:nvSpPr>
        <p:spPr>
          <a:xfrm>
            <a:off x="1480566" y="2512643"/>
            <a:ext cx="261000" cy="5676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2</a:t>
            </a:r>
            <a:endParaRPr sz="3600">
              <a:solidFill>
                <a:schemeClr val="dk1"/>
              </a:solidFill>
              <a:latin typeface="Trebuchet MS"/>
              <a:ea typeface="Trebuchet MS"/>
              <a:cs typeface="Trebuchet MS"/>
              <a:sym typeface="Trebuchet MS"/>
            </a:endParaRPr>
          </a:p>
        </p:txBody>
      </p:sp>
      <p:sp>
        <p:nvSpPr>
          <p:cNvPr id="83" name="Google Shape;83;g247b27faf05_0_1"/>
          <p:cNvSpPr txBox="1"/>
          <p:nvPr/>
        </p:nvSpPr>
        <p:spPr>
          <a:xfrm>
            <a:off x="1480566" y="3937825"/>
            <a:ext cx="2616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3</a:t>
            </a:r>
            <a:endParaRPr sz="3600">
              <a:solidFill>
                <a:schemeClr val="dk1"/>
              </a:solidFill>
              <a:latin typeface="Trebuchet MS"/>
              <a:ea typeface="Trebuchet MS"/>
              <a:cs typeface="Trebuchet MS"/>
              <a:sym typeface="Trebuchet MS"/>
            </a:endParaRPr>
          </a:p>
        </p:txBody>
      </p:sp>
      <p:sp>
        <p:nvSpPr>
          <p:cNvPr id="84" name="Google Shape;84;g247b27faf05_0_1"/>
          <p:cNvSpPr/>
          <p:nvPr/>
        </p:nvSpPr>
        <p:spPr>
          <a:xfrm>
            <a:off x="155447" y="119024"/>
            <a:ext cx="8193405" cy="540385"/>
          </a:xfrm>
          <a:custGeom>
            <a:avLst/>
            <a:gdLst/>
            <a:ahLst/>
            <a:cxnLst/>
            <a:rect l="l" t="t" r="r" b="b"/>
            <a:pathLst>
              <a:path w="8193405" h="540385" extrusionOk="0">
                <a:moveTo>
                  <a:pt x="8193024" y="0"/>
                </a:moveTo>
                <a:lnTo>
                  <a:pt x="0" y="0"/>
                </a:lnTo>
                <a:lnTo>
                  <a:pt x="0" y="539978"/>
                </a:lnTo>
                <a:lnTo>
                  <a:pt x="8193024" y="539978"/>
                </a:lnTo>
                <a:lnTo>
                  <a:pt x="8193024"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g247b27faf05_0_1"/>
          <p:cNvSpPr txBox="1"/>
          <p:nvPr/>
        </p:nvSpPr>
        <p:spPr>
          <a:xfrm>
            <a:off x="223387" y="248016"/>
            <a:ext cx="8140200" cy="2937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CO" sz="1800" b="1">
                <a:solidFill>
                  <a:srgbClr val="FFFFFF"/>
                </a:solidFill>
                <a:latin typeface="Trebuchet MS"/>
                <a:ea typeface="Trebuchet MS"/>
                <a:cs typeface="Trebuchet MS"/>
                <a:sym typeface="Trebuchet MS"/>
              </a:rPr>
              <a:t>Balance de Gestión por Sectores Implementación PIAA 2020-2024.</a:t>
            </a:r>
            <a:endParaRPr/>
          </a:p>
        </p:txBody>
      </p:sp>
      <p:sp>
        <p:nvSpPr>
          <p:cNvPr id="86" name="Google Shape;86;g247b27faf05_0_1"/>
          <p:cNvSpPr/>
          <p:nvPr/>
        </p:nvSpPr>
        <p:spPr>
          <a:xfrm>
            <a:off x="0" y="0"/>
            <a:ext cx="238125" cy="5148580"/>
          </a:xfrm>
          <a:custGeom>
            <a:avLst/>
            <a:gdLst/>
            <a:ahLst/>
            <a:cxnLst/>
            <a:rect l="l" t="t" r="r" b="b"/>
            <a:pathLst>
              <a:path w="238125" h="5148580" extrusionOk="0">
                <a:moveTo>
                  <a:pt x="237743" y="0"/>
                </a:moveTo>
                <a:lnTo>
                  <a:pt x="0" y="0"/>
                </a:lnTo>
                <a:lnTo>
                  <a:pt x="0" y="5148070"/>
                </a:lnTo>
                <a:lnTo>
                  <a:pt x="211" y="5148070"/>
                </a:lnTo>
                <a:lnTo>
                  <a:pt x="237743"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g247b27faf05_0_1"/>
          <p:cNvSpPr/>
          <p:nvPr/>
        </p:nvSpPr>
        <p:spPr>
          <a:xfrm>
            <a:off x="8924738" y="0"/>
            <a:ext cx="219709" cy="5148580"/>
          </a:xfrm>
          <a:custGeom>
            <a:avLst/>
            <a:gdLst/>
            <a:ahLst/>
            <a:cxnLst/>
            <a:rect l="l" t="t" r="r" b="b"/>
            <a:pathLst>
              <a:path w="219709" h="5148580" extrusionOk="0">
                <a:moveTo>
                  <a:pt x="219261" y="0"/>
                </a:moveTo>
                <a:lnTo>
                  <a:pt x="0" y="5148071"/>
                </a:lnTo>
                <a:lnTo>
                  <a:pt x="219261" y="5148071"/>
                </a:lnTo>
                <a:lnTo>
                  <a:pt x="219261"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88" name="Google Shape;88;g247b27faf05_0_1"/>
          <p:cNvGraphicFramePr/>
          <p:nvPr/>
        </p:nvGraphicFramePr>
        <p:xfrm>
          <a:off x="238125" y="659409"/>
          <a:ext cx="3000000" cy="3000000"/>
        </p:xfrm>
        <a:graphic>
          <a:graphicData uri="http://schemas.openxmlformats.org/drawingml/2006/table">
            <a:tbl>
              <a:tblPr firstRow="1" bandRow="1">
                <a:noFill/>
                <a:tableStyleId>{0429F6BC-506F-40A2-9D1D-6542D28E08A6}</a:tableStyleId>
              </a:tblPr>
              <a:tblGrid>
                <a:gridCol w="2027675">
                  <a:extLst>
                    <a:ext uri="{9D8B030D-6E8A-4147-A177-3AD203B41FA5}">
                      <a16:colId xmlns:a16="http://schemas.microsoft.com/office/drawing/2014/main" val="20000"/>
                    </a:ext>
                  </a:extLst>
                </a:gridCol>
                <a:gridCol w="2163075">
                  <a:extLst>
                    <a:ext uri="{9D8B030D-6E8A-4147-A177-3AD203B41FA5}">
                      <a16:colId xmlns:a16="http://schemas.microsoft.com/office/drawing/2014/main" val="20001"/>
                    </a:ext>
                  </a:extLst>
                </a:gridCol>
                <a:gridCol w="1748450">
                  <a:extLst>
                    <a:ext uri="{9D8B030D-6E8A-4147-A177-3AD203B41FA5}">
                      <a16:colId xmlns:a16="http://schemas.microsoft.com/office/drawing/2014/main" val="20002"/>
                    </a:ext>
                  </a:extLst>
                </a:gridCol>
                <a:gridCol w="2171500">
                  <a:extLst>
                    <a:ext uri="{9D8B030D-6E8A-4147-A177-3AD203B41FA5}">
                      <a16:colId xmlns:a16="http://schemas.microsoft.com/office/drawing/2014/main" val="20003"/>
                    </a:ext>
                  </a:extLst>
                </a:gridCol>
              </a:tblGrid>
              <a:tr h="988175">
                <a:tc gridSpan="4">
                  <a:txBody>
                    <a:bodyPr/>
                    <a:lstStyle/>
                    <a:p>
                      <a:pPr marL="0" marR="0" lvl="0" indent="0" algn="l" rtl="0">
                        <a:lnSpc>
                          <a:spcPct val="100000"/>
                        </a:lnSpc>
                        <a:spcBef>
                          <a:spcPts val="0"/>
                        </a:spcBef>
                        <a:spcAft>
                          <a:spcPts val="0"/>
                        </a:spcAft>
                        <a:buSzPts val="1400"/>
                        <a:buFont typeface="Calibri"/>
                        <a:buNone/>
                      </a:pPr>
                      <a:r>
                        <a:rPr lang="es-CO" sz="1400" u="none" strike="noStrike" cap="none"/>
                        <a:t>Sector cultura: Instituto Distrital de las Artes - IDARTES</a:t>
                      </a:r>
                      <a:endParaRPr/>
                    </a:p>
                    <a:p>
                      <a:pPr marL="0" lvl="0" indent="0" algn="l" rtl="0">
                        <a:spcBef>
                          <a:spcPts val="0"/>
                        </a:spcBef>
                        <a:spcAft>
                          <a:spcPts val="0"/>
                        </a:spcAft>
                        <a:buSzPts val="1400"/>
                        <a:buFont typeface="Calibri"/>
                        <a:buNone/>
                      </a:pPr>
                      <a:r>
                        <a:rPr lang="es-CO"/>
                        <a:t>Acciones Concertadas: 4</a:t>
                      </a:r>
                      <a:endParaRPr/>
                    </a:p>
                    <a:p>
                      <a:pPr marL="0" lvl="0" indent="0" algn="l" rtl="0">
                        <a:spcBef>
                          <a:spcPts val="0"/>
                        </a:spcBef>
                        <a:spcAft>
                          <a:spcPts val="0"/>
                        </a:spcAft>
                        <a:buClr>
                          <a:schemeClr val="dk1"/>
                        </a:buClr>
                        <a:buSzPts val="1400"/>
                        <a:buFont typeface="Calibri"/>
                        <a:buNone/>
                      </a:pPr>
                      <a:r>
                        <a:rPr lang="es-CO"/>
                        <a:t>Acciones Implementadas: 4                                     </a:t>
                      </a:r>
                      <a:endParaRPr/>
                    </a:p>
                    <a:p>
                      <a:pPr marL="0" marR="0" lvl="0" indent="0" algn="l" rtl="0">
                        <a:lnSpc>
                          <a:spcPct val="100000"/>
                        </a:lnSpc>
                        <a:spcBef>
                          <a:spcPts val="0"/>
                        </a:spcBef>
                        <a:spcAft>
                          <a:spcPts val="0"/>
                        </a:spcAft>
                        <a:buSzPts val="1400"/>
                        <a:buFont typeface="Calibri"/>
                        <a:buNone/>
                      </a:pPr>
                      <a:r>
                        <a:rPr lang="es-CO"/>
                        <a:t>Acciones No Implementadas: 0</a:t>
                      </a:r>
                      <a:r>
                        <a:rPr lang="es-CO" sz="1400" u="none" strike="noStrike" cap="none"/>
                        <a:t>                       </a:t>
                      </a:r>
                      <a:endParaRPr sz="1400" u="none" strike="noStrike" cap="none"/>
                    </a:p>
                  </a:txBody>
                  <a:tcPr marL="91450" marR="91450" marT="45725" marB="45725"/>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2550">
                <a:tc>
                  <a:txBody>
                    <a:bodyPr/>
                    <a:lstStyle/>
                    <a:p>
                      <a:pPr marL="0" marR="0" lvl="0" indent="0" algn="ctr" rtl="0">
                        <a:spcBef>
                          <a:spcPts val="0"/>
                        </a:spcBef>
                        <a:spcAft>
                          <a:spcPts val="0"/>
                        </a:spcAft>
                        <a:buNone/>
                      </a:pPr>
                      <a:r>
                        <a:rPr lang="es-CO" sz="1400" b="1" u="none" strike="noStrike" cap="none"/>
                        <a:t>Acción afirmativa concertada</a:t>
                      </a:r>
                      <a:endParaRPr/>
                    </a:p>
                    <a:p>
                      <a:pPr marL="0" marR="0" lvl="0" indent="0" algn="ctr" rtl="0">
                        <a:spcBef>
                          <a:spcPts val="0"/>
                        </a:spcBef>
                        <a:spcAft>
                          <a:spcPts val="0"/>
                        </a:spcAft>
                        <a:buNone/>
                      </a:pPr>
                      <a:r>
                        <a:rPr lang="es-CO" sz="700" i="1" u="none" strike="noStrike" cap="none"/>
                        <a:t>(Descripción de las acciones no implementadas y  las que se implementan en el 2023)</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Propuesta de cumplimiento 2023</a:t>
                      </a:r>
                      <a:endParaRPr/>
                    </a:p>
                    <a:p>
                      <a:pPr marL="0" marR="0" lvl="0" indent="0" algn="ctr" rtl="0">
                        <a:spcBef>
                          <a:spcPts val="0"/>
                        </a:spcBef>
                        <a:spcAft>
                          <a:spcPts val="0"/>
                        </a:spcAft>
                        <a:buNone/>
                      </a:pPr>
                      <a:r>
                        <a:rPr lang="es-CO" sz="700" i="1" u="none" strike="noStrike" cap="none"/>
                        <a:t>(Estrategia, hitos o actividades concretas para su materialización)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Fecha estimada de implementación</a:t>
                      </a:r>
                      <a:endParaRPr sz="700" b="1" u="none" strike="noStrike" cap="none"/>
                    </a:p>
                    <a:p>
                      <a:pPr marL="0" marR="0" lvl="0" indent="0" algn="ctr" rtl="0">
                        <a:spcBef>
                          <a:spcPts val="0"/>
                        </a:spcBef>
                        <a:spcAft>
                          <a:spcPts val="0"/>
                        </a:spcAft>
                        <a:buNone/>
                      </a:pPr>
                      <a:r>
                        <a:rPr lang="es-CO" sz="700" i="1" u="none" strike="noStrike" cap="none"/>
                        <a:t>(Se debe establecer una fecha real o tentativa para ser aprobado por el espacio</a:t>
                      </a:r>
                      <a:r>
                        <a:rPr lang="es-CO" sz="800" i="1" u="none" strike="noStrike" cap="none"/>
                        <a:t>)</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Aprobado por el espacio y anexar soporte</a:t>
                      </a:r>
                      <a:endParaRPr/>
                    </a:p>
                    <a:p>
                      <a:pPr marL="0" marR="0" lvl="0" indent="0" algn="ctr" rtl="0">
                        <a:spcBef>
                          <a:spcPts val="0"/>
                        </a:spcBef>
                        <a:spcAft>
                          <a:spcPts val="0"/>
                        </a:spcAft>
                        <a:buNone/>
                      </a:pPr>
                      <a:r>
                        <a:rPr lang="es-CO" sz="700" i="1" u="none" strike="noStrike" cap="none"/>
                        <a:t>(Esto se diligenciara durante la sesión)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68375">
                <a:tc>
                  <a:txBody>
                    <a:bodyPr/>
                    <a:lstStyle/>
                    <a:p>
                      <a:pPr marL="0" marR="0" lvl="0" indent="0" algn="just" rtl="0">
                        <a:spcBef>
                          <a:spcPts val="0"/>
                        </a:spcBef>
                        <a:spcAft>
                          <a:spcPts val="0"/>
                        </a:spcAft>
                        <a:buNone/>
                      </a:pPr>
                      <a:r>
                        <a:rPr lang="es-CO" sz="700"/>
                        <a:t>Inclusión de jóvenes, adultos y adultos mayores de los pueblos indígenas residentes en la ciudad durante el cuatrienio quienes participaran en los 14 procesos de formación artística integral que se llevarán a cabo gradualmente durante los cuatro años</a:t>
                      </a: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just" rtl="0">
                        <a:lnSpc>
                          <a:spcPct val="115000"/>
                        </a:lnSpc>
                        <a:spcBef>
                          <a:spcPts val="0"/>
                        </a:spcBef>
                        <a:spcAft>
                          <a:spcPts val="0"/>
                        </a:spcAft>
                        <a:buSzPts val="1100"/>
                        <a:buNone/>
                      </a:pPr>
                      <a:r>
                        <a:rPr lang="es-CO" sz="700"/>
                        <a:t>1.         Presentación de propuesta de  de experiencia artística a travès del desarrollo de encuentros comunitarios para niños y niñas de la primera infancia por parte de cuatro comunidades del espacio del 612 que estàn pendiente por ejecutar  (ùnicamente Cabildo Muisca de Bosa, Cabildo Muisca de Suba, Cabildo MIsak y Cabildo Tubù); propuestas que presentarán por escrito en formato de alistamiento diseñado por el IDARTES para tal fin al correo </a:t>
                      </a:r>
                      <a:r>
                        <a:rPr lang="es-CO" sz="700" u="sng">
                          <a:solidFill>
                            <a:schemeClr val="hlink"/>
                          </a:solidFill>
                          <a:hlinkClick r:id="rId4"/>
                        </a:rPr>
                        <a:t>grupos.etnicos@idartes.gov.co</a:t>
                      </a:r>
                      <a:r>
                        <a:rPr lang="es-CO" sz="700"/>
                        <a:t>  antes de las 5:00 p.m del 2 de  junio  del 2023.</a:t>
                      </a:r>
                      <a:endParaRPr sz="700"/>
                    </a:p>
                    <a:p>
                      <a:pPr marL="0" lvl="0" indent="0" algn="just" rtl="0">
                        <a:lnSpc>
                          <a:spcPct val="115000"/>
                        </a:lnSpc>
                        <a:spcBef>
                          <a:spcPts val="0"/>
                        </a:spcBef>
                        <a:spcAft>
                          <a:spcPts val="0"/>
                        </a:spcAft>
                        <a:buSzPts val="1100"/>
                        <a:buNone/>
                      </a:pPr>
                      <a:r>
                        <a:rPr lang="es-CO" sz="700"/>
                        <a:t>2.      El recurso total de ejecución del acuerdo es de $9.682.000, para cada comunidad participante. </a:t>
                      </a:r>
                      <a:endParaRPr sz="700"/>
                    </a:p>
                    <a:p>
                      <a:pPr marL="0" lvl="0" indent="0" algn="just" rtl="0">
                        <a:lnSpc>
                          <a:spcPct val="115000"/>
                        </a:lnSpc>
                        <a:spcBef>
                          <a:spcPts val="0"/>
                        </a:spcBef>
                        <a:spcAft>
                          <a:spcPts val="0"/>
                        </a:spcAft>
                        <a:buSzPts val="1100"/>
                        <a:buNone/>
                      </a:pPr>
                      <a:r>
                        <a:rPr lang="es-CO" sz="700"/>
                        <a:t>3.     Revisión y retroalimentación por parte del  Idartes (9 de junio). El recurso total es de $ 38.728.421</a:t>
                      </a:r>
                      <a:endParaRPr sz="700"/>
                    </a:p>
                    <a:p>
                      <a:pPr marL="0" lvl="0" indent="0" algn="just" rtl="0">
                        <a:lnSpc>
                          <a:spcPct val="115000"/>
                        </a:lnSpc>
                        <a:spcBef>
                          <a:spcPts val="0"/>
                        </a:spcBef>
                        <a:spcAft>
                          <a:spcPts val="0"/>
                        </a:spcAft>
                        <a:buSzPts val="1100"/>
                        <a:buNone/>
                      </a:pPr>
                      <a:r>
                        <a:rPr lang="es-CO" sz="700"/>
                        <a:t>4.     Apertura de la invitación directa IMPLEMENTACIÓN DE PROCESOS DE FORMACIÓN ARTÍSTICA CONCERTADA CON EL CONSEJO CONSULTIVO Y DE CONCERTACIÓN PARA LOS PUEBLOS Y COMUNIDADES INDÍGENAS RESIDENTES EN BOGOTÁ D.C (DECRETO 612 DEL 2015) - IDARTES 2023</a:t>
                      </a:r>
                      <a:endParaRPr sz="1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es-CO" sz="700">
                          <a:solidFill>
                            <a:srgbClr val="1F1F1F"/>
                          </a:solidFill>
                          <a:highlight>
                            <a:schemeClr val="lt1"/>
                          </a:highlight>
                          <a:latin typeface="Roboto"/>
                          <a:ea typeface="Roboto"/>
                          <a:cs typeface="Roboto"/>
                          <a:sym typeface="Roboto"/>
                        </a:rPr>
                        <a:t>17/11/2023</a:t>
                      </a: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2"/>
        <p:cNvGrpSpPr/>
        <p:nvPr/>
      </p:nvGrpSpPr>
      <p:grpSpPr>
        <a:xfrm>
          <a:off x="0" y="0"/>
          <a:ext cx="0" cy="0"/>
          <a:chOff x="0" y="0"/>
          <a:chExt cx="0" cy="0"/>
        </a:xfrm>
      </p:grpSpPr>
      <p:pic>
        <p:nvPicPr>
          <p:cNvPr id="93" name="Google Shape;93;g247b27faf05_0_25"/>
          <p:cNvPicPr preferRelativeResize="0"/>
          <p:nvPr/>
        </p:nvPicPr>
        <p:blipFill rotWithShape="1">
          <a:blip r:embed="rId3">
            <a:alphaModFix/>
          </a:blip>
          <a:srcRect/>
          <a:stretch/>
        </p:blipFill>
        <p:spPr>
          <a:xfrm>
            <a:off x="0" y="0"/>
            <a:ext cx="9144000" cy="5148071"/>
          </a:xfrm>
          <a:prstGeom prst="rect">
            <a:avLst/>
          </a:prstGeom>
          <a:noFill/>
          <a:ln>
            <a:noFill/>
          </a:ln>
        </p:spPr>
      </p:pic>
      <p:sp>
        <p:nvSpPr>
          <p:cNvPr id="94" name="Google Shape;94;g247b27faf05_0_25"/>
          <p:cNvSpPr txBox="1"/>
          <p:nvPr/>
        </p:nvSpPr>
        <p:spPr>
          <a:xfrm>
            <a:off x="1517141" y="1086497"/>
            <a:ext cx="2037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1</a:t>
            </a:r>
            <a:endParaRPr sz="3600">
              <a:solidFill>
                <a:schemeClr val="dk1"/>
              </a:solidFill>
              <a:latin typeface="Trebuchet MS"/>
              <a:ea typeface="Trebuchet MS"/>
              <a:cs typeface="Trebuchet MS"/>
              <a:sym typeface="Trebuchet MS"/>
            </a:endParaRPr>
          </a:p>
        </p:txBody>
      </p:sp>
      <p:sp>
        <p:nvSpPr>
          <p:cNvPr id="95" name="Google Shape;95;g247b27faf05_0_25"/>
          <p:cNvSpPr txBox="1"/>
          <p:nvPr/>
        </p:nvSpPr>
        <p:spPr>
          <a:xfrm>
            <a:off x="1480566" y="2512643"/>
            <a:ext cx="261000" cy="5676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2</a:t>
            </a:r>
            <a:endParaRPr sz="3600">
              <a:solidFill>
                <a:schemeClr val="dk1"/>
              </a:solidFill>
              <a:latin typeface="Trebuchet MS"/>
              <a:ea typeface="Trebuchet MS"/>
              <a:cs typeface="Trebuchet MS"/>
              <a:sym typeface="Trebuchet MS"/>
            </a:endParaRPr>
          </a:p>
        </p:txBody>
      </p:sp>
      <p:sp>
        <p:nvSpPr>
          <p:cNvPr id="96" name="Google Shape;96;g247b27faf05_0_25"/>
          <p:cNvSpPr txBox="1"/>
          <p:nvPr/>
        </p:nvSpPr>
        <p:spPr>
          <a:xfrm>
            <a:off x="1480566" y="3937825"/>
            <a:ext cx="2616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3</a:t>
            </a:r>
            <a:endParaRPr sz="3600">
              <a:solidFill>
                <a:schemeClr val="dk1"/>
              </a:solidFill>
              <a:latin typeface="Trebuchet MS"/>
              <a:ea typeface="Trebuchet MS"/>
              <a:cs typeface="Trebuchet MS"/>
              <a:sym typeface="Trebuchet MS"/>
            </a:endParaRPr>
          </a:p>
        </p:txBody>
      </p:sp>
      <p:sp>
        <p:nvSpPr>
          <p:cNvPr id="97" name="Google Shape;97;g247b27faf05_0_25"/>
          <p:cNvSpPr/>
          <p:nvPr/>
        </p:nvSpPr>
        <p:spPr>
          <a:xfrm>
            <a:off x="155447" y="119024"/>
            <a:ext cx="8193405" cy="540385"/>
          </a:xfrm>
          <a:custGeom>
            <a:avLst/>
            <a:gdLst/>
            <a:ahLst/>
            <a:cxnLst/>
            <a:rect l="l" t="t" r="r" b="b"/>
            <a:pathLst>
              <a:path w="8193405" h="540385" extrusionOk="0">
                <a:moveTo>
                  <a:pt x="8193024" y="0"/>
                </a:moveTo>
                <a:lnTo>
                  <a:pt x="0" y="0"/>
                </a:lnTo>
                <a:lnTo>
                  <a:pt x="0" y="539978"/>
                </a:lnTo>
                <a:lnTo>
                  <a:pt x="8193024" y="539978"/>
                </a:lnTo>
                <a:lnTo>
                  <a:pt x="8193024"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g247b27faf05_0_25"/>
          <p:cNvSpPr txBox="1"/>
          <p:nvPr/>
        </p:nvSpPr>
        <p:spPr>
          <a:xfrm>
            <a:off x="223387" y="248016"/>
            <a:ext cx="8140200" cy="2937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CO" sz="1800" b="1">
                <a:solidFill>
                  <a:srgbClr val="FFFFFF"/>
                </a:solidFill>
                <a:latin typeface="Trebuchet MS"/>
                <a:ea typeface="Trebuchet MS"/>
                <a:cs typeface="Trebuchet MS"/>
                <a:sym typeface="Trebuchet MS"/>
              </a:rPr>
              <a:t>Balance de Gestión por Sectores Implementación PIAA 2020-2024.</a:t>
            </a:r>
            <a:endParaRPr/>
          </a:p>
        </p:txBody>
      </p:sp>
      <p:sp>
        <p:nvSpPr>
          <p:cNvPr id="99" name="Google Shape;99;g247b27faf05_0_25"/>
          <p:cNvSpPr/>
          <p:nvPr/>
        </p:nvSpPr>
        <p:spPr>
          <a:xfrm>
            <a:off x="0" y="0"/>
            <a:ext cx="238125" cy="5148580"/>
          </a:xfrm>
          <a:custGeom>
            <a:avLst/>
            <a:gdLst/>
            <a:ahLst/>
            <a:cxnLst/>
            <a:rect l="l" t="t" r="r" b="b"/>
            <a:pathLst>
              <a:path w="238125" h="5148580" extrusionOk="0">
                <a:moveTo>
                  <a:pt x="237743" y="0"/>
                </a:moveTo>
                <a:lnTo>
                  <a:pt x="0" y="0"/>
                </a:lnTo>
                <a:lnTo>
                  <a:pt x="0" y="5148070"/>
                </a:lnTo>
                <a:lnTo>
                  <a:pt x="211" y="5148070"/>
                </a:lnTo>
                <a:lnTo>
                  <a:pt x="237743"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g247b27faf05_0_25"/>
          <p:cNvSpPr/>
          <p:nvPr/>
        </p:nvSpPr>
        <p:spPr>
          <a:xfrm>
            <a:off x="8924738" y="0"/>
            <a:ext cx="219709" cy="5148580"/>
          </a:xfrm>
          <a:custGeom>
            <a:avLst/>
            <a:gdLst/>
            <a:ahLst/>
            <a:cxnLst/>
            <a:rect l="l" t="t" r="r" b="b"/>
            <a:pathLst>
              <a:path w="219709" h="5148580" extrusionOk="0">
                <a:moveTo>
                  <a:pt x="219261" y="0"/>
                </a:moveTo>
                <a:lnTo>
                  <a:pt x="0" y="5148071"/>
                </a:lnTo>
                <a:lnTo>
                  <a:pt x="219261" y="5148071"/>
                </a:lnTo>
                <a:lnTo>
                  <a:pt x="219261"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01" name="Google Shape;101;g247b27faf05_0_25"/>
          <p:cNvGraphicFramePr/>
          <p:nvPr/>
        </p:nvGraphicFramePr>
        <p:xfrm>
          <a:off x="238125" y="659409"/>
          <a:ext cx="3000000" cy="3000000"/>
        </p:xfrm>
        <a:graphic>
          <a:graphicData uri="http://schemas.openxmlformats.org/drawingml/2006/table">
            <a:tbl>
              <a:tblPr firstRow="1" bandRow="1">
                <a:noFill/>
                <a:tableStyleId>{0429F6BC-506F-40A2-9D1D-6542D28E08A6}</a:tableStyleId>
              </a:tblPr>
              <a:tblGrid>
                <a:gridCol w="2027675">
                  <a:extLst>
                    <a:ext uri="{9D8B030D-6E8A-4147-A177-3AD203B41FA5}">
                      <a16:colId xmlns:a16="http://schemas.microsoft.com/office/drawing/2014/main" val="20000"/>
                    </a:ext>
                  </a:extLst>
                </a:gridCol>
                <a:gridCol w="2163075">
                  <a:extLst>
                    <a:ext uri="{9D8B030D-6E8A-4147-A177-3AD203B41FA5}">
                      <a16:colId xmlns:a16="http://schemas.microsoft.com/office/drawing/2014/main" val="20001"/>
                    </a:ext>
                  </a:extLst>
                </a:gridCol>
                <a:gridCol w="1748450">
                  <a:extLst>
                    <a:ext uri="{9D8B030D-6E8A-4147-A177-3AD203B41FA5}">
                      <a16:colId xmlns:a16="http://schemas.microsoft.com/office/drawing/2014/main" val="20002"/>
                    </a:ext>
                  </a:extLst>
                </a:gridCol>
                <a:gridCol w="2171500">
                  <a:extLst>
                    <a:ext uri="{9D8B030D-6E8A-4147-A177-3AD203B41FA5}">
                      <a16:colId xmlns:a16="http://schemas.microsoft.com/office/drawing/2014/main" val="20003"/>
                    </a:ext>
                  </a:extLst>
                </a:gridCol>
              </a:tblGrid>
              <a:tr h="988175">
                <a:tc gridSpan="4">
                  <a:txBody>
                    <a:bodyPr/>
                    <a:lstStyle/>
                    <a:p>
                      <a:pPr marL="0" marR="0" lvl="0" indent="0" algn="l" rtl="0">
                        <a:lnSpc>
                          <a:spcPct val="100000"/>
                        </a:lnSpc>
                        <a:spcBef>
                          <a:spcPts val="0"/>
                        </a:spcBef>
                        <a:spcAft>
                          <a:spcPts val="0"/>
                        </a:spcAft>
                        <a:buSzPts val="1400"/>
                        <a:buFont typeface="Calibri"/>
                        <a:buNone/>
                      </a:pPr>
                      <a:r>
                        <a:rPr lang="es-CO" sz="1400" u="none" strike="noStrike" cap="none"/>
                        <a:t>Sector cultura: Instituto Distrital de las Artes - IDARTES</a:t>
                      </a:r>
                      <a:endParaRPr/>
                    </a:p>
                    <a:p>
                      <a:pPr marL="0" lvl="0" indent="0" algn="l" rtl="0">
                        <a:spcBef>
                          <a:spcPts val="0"/>
                        </a:spcBef>
                        <a:spcAft>
                          <a:spcPts val="0"/>
                        </a:spcAft>
                        <a:buClr>
                          <a:schemeClr val="dk1"/>
                        </a:buClr>
                        <a:buSzPts val="1400"/>
                        <a:buFont typeface="Calibri"/>
                        <a:buNone/>
                      </a:pPr>
                      <a:r>
                        <a:rPr lang="es-CO"/>
                        <a:t>Acciones Concertadas: 4</a:t>
                      </a:r>
                      <a:endParaRPr/>
                    </a:p>
                    <a:p>
                      <a:pPr marL="0" lvl="0" indent="0" algn="l" rtl="0">
                        <a:spcBef>
                          <a:spcPts val="0"/>
                        </a:spcBef>
                        <a:spcAft>
                          <a:spcPts val="0"/>
                        </a:spcAft>
                        <a:buClr>
                          <a:schemeClr val="dk1"/>
                        </a:buClr>
                        <a:buSzPts val="1400"/>
                        <a:buFont typeface="Calibri"/>
                        <a:buNone/>
                      </a:pPr>
                      <a:r>
                        <a:rPr lang="es-CO"/>
                        <a:t>Acciones Implementadas: 4                                     </a:t>
                      </a:r>
                      <a:endParaRPr/>
                    </a:p>
                    <a:p>
                      <a:pPr marL="0" lvl="0" indent="0" algn="l" rtl="0">
                        <a:spcBef>
                          <a:spcPts val="0"/>
                        </a:spcBef>
                        <a:spcAft>
                          <a:spcPts val="0"/>
                        </a:spcAft>
                        <a:buClr>
                          <a:schemeClr val="dk1"/>
                        </a:buClr>
                        <a:buSzPts val="1400"/>
                        <a:buFont typeface="Calibri"/>
                        <a:buNone/>
                      </a:pPr>
                      <a:r>
                        <a:rPr lang="es-CO"/>
                        <a:t>Acciones No Implementadas: 0 </a:t>
                      </a:r>
                      <a:endParaRPr/>
                    </a:p>
                  </a:txBody>
                  <a:tcPr marL="91450" marR="91450" marT="45725" marB="45725"/>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2550">
                <a:tc>
                  <a:txBody>
                    <a:bodyPr/>
                    <a:lstStyle/>
                    <a:p>
                      <a:pPr marL="0" marR="0" lvl="0" indent="0" algn="ctr" rtl="0">
                        <a:spcBef>
                          <a:spcPts val="0"/>
                        </a:spcBef>
                        <a:spcAft>
                          <a:spcPts val="0"/>
                        </a:spcAft>
                        <a:buNone/>
                      </a:pPr>
                      <a:r>
                        <a:rPr lang="es-CO" sz="1400" b="1" u="none" strike="noStrike" cap="none"/>
                        <a:t>Acción afirmativa concertada</a:t>
                      </a:r>
                      <a:endParaRPr/>
                    </a:p>
                    <a:p>
                      <a:pPr marL="0" marR="0" lvl="0" indent="0" algn="ctr" rtl="0">
                        <a:spcBef>
                          <a:spcPts val="0"/>
                        </a:spcBef>
                        <a:spcAft>
                          <a:spcPts val="0"/>
                        </a:spcAft>
                        <a:buNone/>
                      </a:pPr>
                      <a:r>
                        <a:rPr lang="es-CO" sz="700" i="1" u="none" strike="noStrike" cap="none"/>
                        <a:t>(Descripción de las acciones no implementadas y  las que se implementan en el 2023)</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Propuesta de cumplimiento 2023</a:t>
                      </a:r>
                      <a:endParaRPr/>
                    </a:p>
                    <a:p>
                      <a:pPr marL="0" marR="0" lvl="0" indent="0" algn="ctr" rtl="0">
                        <a:spcBef>
                          <a:spcPts val="0"/>
                        </a:spcBef>
                        <a:spcAft>
                          <a:spcPts val="0"/>
                        </a:spcAft>
                        <a:buNone/>
                      </a:pPr>
                      <a:r>
                        <a:rPr lang="es-CO" sz="700" i="1" u="none" strike="noStrike" cap="none"/>
                        <a:t>(Estrategia, hitos o actividades concretas para su materialización)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Fecha estimada de implementación</a:t>
                      </a:r>
                      <a:endParaRPr sz="700" b="1" u="none" strike="noStrike" cap="none"/>
                    </a:p>
                    <a:p>
                      <a:pPr marL="0" marR="0" lvl="0" indent="0" algn="ctr" rtl="0">
                        <a:spcBef>
                          <a:spcPts val="0"/>
                        </a:spcBef>
                        <a:spcAft>
                          <a:spcPts val="0"/>
                        </a:spcAft>
                        <a:buNone/>
                      </a:pPr>
                      <a:r>
                        <a:rPr lang="es-CO" sz="700" i="1" u="none" strike="noStrike" cap="none"/>
                        <a:t>(Se debe establecer una fecha real o tentativa para ser aprobado por el espacio</a:t>
                      </a:r>
                      <a:r>
                        <a:rPr lang="es-CO" sz="800" i="1" u="none" strike="noStrike" cap="none"/>
                        <a:t>)</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Aprobado por el espacio y anexar soporte</a:t>
                      </a:r>
                      <a:endParaRPr/>
                    </a:p>
                    <a:p>
                      <a:pPr marL="0" marR="0" lvl="0" indent="0" algn="ctr" rtl="0">
                        <a:spcBef>
                          <a:spcPts val="0"/>
                        </a:spcBef>
                        <a:spcAft>
                          <a:spcPts val="0"/>
                        </a:spcAft>
                        <a:buNone/>
                      </a:pPr>
                      <a:r>
                        <a:rPr lang="es-CO" sz="700" i="1" u="none" strike="noStrike" cap="none"/>
                        <a:t>(Esto se diligenciara durante la sesión)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68375">
                <a:tc>
                  <a:txBody>
                    <a:bodyPr/>
                    <a:lstStyle/>
                    <a:p>
                      <a:pPr marL="0" marR="0" lvl="0" indent="0" algn="just" rtl="0">
                        <a:spcBef>
                          <a:spcPts val="0"/>
                        </a:spcBef>
                        <a:spcAft>
                          <a:spcPts val="0"/>
                        </a:spcAft>
                        <a:buNone/>
                      </a:pPr>
                      <a:r>
                        <a:rPr lang="es-CO" sz="700">
                          <a:highlight>
                            <a:srgbClr val="FFFFFF"/>
                          </a:highlight>
                          <a:latin typeface="Arial"/>
                          <a:ea typeface="Arial"/>
                          <a:cs typeface="Arial"/>
                          <a:sym typeface="Arial"/>
                        </a:rPr>
                        <a:t>Fomentar y concertar catorce (14) iniciativas y/o procesos artísticos de los cabildos indígenas que hacen parte del espacio autónomo</a:t>
                      </a:r>
                      <a:endParaRPr sz="7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just" rtl="0">
                        <a:lnSpc>
                          <a:spcPct val="115000"/>
                        </a:lnSpc>
                        <a:spcBef>
                          <a:spcPts val="0"/>
                        </a:spcBef>
                        <a:spcAft>
                          <a:spcPts val="0"/>
                        </a:spcAft>
                        <a:buSzPts val="1100"/>
                        <a:buNone/>
                      </a:pPr>
                      <a:r>
                        <a:rPr lang="es-CO" sz="700"/>
                        <a:t>1.         Presentación de propuesta de gestión de iniciativa en práctica artística por parte de los 14 cabildos; propuestas que presentarán por escrito en formato diseñado por el IDARTES para tal fin al correo </a:t>
                      </a:r>
                      <a:r>
                        <a:rPr lang="es-CO" sz="700" u="sng">
                          <a:solidFill>
                            <a:schemeClr val="hlink"/>
                          </a:solidFill>
                          <a:hlinkClick r:id="rId4"/>
                        </a:rPr>
                        <a:t>grupos.etnicos@idartes.gov.co</a:t>
                      </a:r>
                      <a:r>
                        <a:rPr lang="es-CO" sz="700"/>
                        <a:t>  antes de las 5:00 p.m del 19 de mayo del 2023.</a:t>
                      </a:r>
                      <a:endParaRPr sz="700"/>
                    </a:p>
                    <a:p>
                      <a:pPr marL="0" lvl="0" indent="0" algn="just" rtl="0">
                        <a:lnSpc>
                          <a:spcPct val="115000"/>
                        </a:lnSpc>
                        <a:spcBef>
                          <a:spcPts val="0"/>
                        </a:spcBef>
                        <a:spcAft>
                          <a:spcPts val="0"/>
                        </a:spcAft>
                        <a:buSzPts val="1100"/>
                        <a:buNone/>
                      </a:pPr>
                      <a:r>
                        <a:rPr lang="es-CO" sz="700"/>
                        <a:t>2.      El recurso total de ejecución del acuerdo es de $155.999.998, para una distribución del rubro en partes iguales a cada comunidad de $</a:t>
                      </a:r>
                      <a:r>
                        <a:rPr lang="es-CO" sz="700">
                          <a:solidFill>
                            <a:srgbClr val="1F1F1F"/>
                          </a:solidFill>
                          <a:highlight>
                            <a:srgbClr val="FFFFFF"/>
                          </a:highlight>
                          <a:latin typeface="Roboto"/>
                          <a:ea typeface="Roboto"/>
                          <a:cs typeface="Roboto"/>
                          <a:sym typeface="Roboto"/>
                        </a:rPr>
                        <a:t>11.142.857.</a:t>
                      </a:r>
                      <a:endParaRPr sz="700"/>
                    </a:p>
                    <a:p>
                      <a:pPr marL="0" lvl="0" indent="0" algn="just" rtl="0">
                        <a:lnSpc>
                          <a:spcPct val="115000"/>
                        </a:lnSpc>
                        <a:spcBef>
                          <a:spcPts val="0"/>
                        </a:spcBef>
                        <a:spcAft>
                          <a:spcPts val="0"/>
                        </a:spcAft>
                        <a:buSzPts val="1100"/>
                        <a:buNone/>
                      </a:pPr>
                      <a:r>
                        <a:rPr lang="es-CO" sz="700"/>
                        <a:t>3.     Revisión y retroalimentación por parte del Idartes (26 de mayo).</a:t>
                      </a:r>
                      <a:endParaRPr sz="700"/>
                    </a:p>
                    <a:p>
                      <a:pPr marL="0" lvl="0" indent="0" algn="just" rtl="0">
                        <a:lnSpc>
                          <a:spcPct val="115000"/>
                        </a:lnSpc>
                        <a:spcBef>
                          <a:spcPts val="0"/>
                        </a:spcBef>
                        <a:spcAft>
                          <a:spcPts val="0"/>
                        </a:spcAft>
                        <a:buSzPts val="1100"/>
                        <a:buNone/>
                      </a:pPr>
                      <a:r>
                        <a:rPr lang="es-CO" sz="700"/>
                        <a:t>4.     Apertura de la invitación directa </a:t>
                      </a:r>
                      <a:r>
                        <a:rPr lang="es-CO" sz="700">
                          <a:solidFill>
                            <a:srgbClr val="1F1F1F"/>
                          </a:solidFill>
                          <a:highlight>
                            <a:srgbClr val="FFFFFF"/>
                          </a:highlight>
                          <a:latin typeface="Roboto"/>
                          <a:ea typeface="Roboto"/>
                          <a:cs typeface="Roboto"/>
                          <a:sym typeface="Roboto"/>
                        </a:rPr>
                        <a:t>ID GESTIÓN DE PRÁCTICAS ARTÍSTICAS DE PUEBLOS Y CABILDOS INDÍGENAS DE BOGOTÁ ASOCIADOS CON EL ESPACIO AUTÓNOMO DECRETO 612 DEL 2015 - IDARTES  2023</a:t>
                      </a:r>
                      <a:endParaRPr sz="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es-CO" sz="700">
                          <a:highlight>
                            <a:srgbClr val="FFFFFF"/>
                          </a:highlight>
                          <a:latin typeface="Arial"/>
                          <a:ea typeface="Arial"/>
                          <a:cs typeface="Arial"/>
                          <a:sym typeface="Arial"/>
                        </a:rPr>
                        <a:t>17/11/2023</a:t>
                      </a:r>
                      <a:endParaRPr sz="7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7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pic>
        <p:nvPicPr>
          <p:cNvPr id="106" name="Google Shape;106;g247b27faf05_0_45"/>
          <p:cNvPicPr preferRelativeResize="0"/>
          <p:nvPr/>
        </p:nvPicPr>
        <p:blipFill rotWithShape="1">
          <a:blip r:embed="rId3">
            <a:alphaModFix/>
          </a:blip>
          <a:srcRect/>
          <a:stretch/>
        </p:blipFill>
        <p:spPr>
          <a:xfrm>
            <a:off x="0" y="0"/>
            <a:ext cx="9144000" cy="5148071"/>
          </a:xfrm>
          <a:prstGeom prst="rect">
            <a:avLst/>
          </a:prstGeom>
          <a:noFill/>
          <a:ln>
            <a:noFill/>
          </a:ln>
        </p:spPr>
      </p:pic>
      <p:sp>
        <p:nvSpPr>
          <p:cNvPr id="107" name="Google Shape;107;g247b27faf05_0_45"/>
          <p:cNvSpPr txBox="1"/>
          <p:nvPr/>
        </p:nvSpPr>
        <p:spPr>
          <a:xfrm>
            <a:off x="1517141" y="1086497"/>
            <a:ext cx="2037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1</a:t>
            </a:r>
            <a:endParaRPr sz="3600">
              <a:solidFill>
                <a:schemeClr val="dk1"/>
              </a:solidFill>
              <a:latin typeface="Trebuchet MS"/>
              <a:ea typeface="Trebuchet MS"/>
              <a:cs typeface="Trebuchet MS"/>
              <a:sym typeface="Trebuchet MS"/>
            </a:endParaRPr>
          </a:p>
        </p:txBody>
      </p:sp>
      <p:sp>
        <p:nvSpPr>
          <p:cNvPr id="108" name="Google Shape;108;g247b27faf05_0_45"/>
          <p:cNvSpPr txBox="1"/>
          <p:nvPr/>
        </p:nvSpPr>
        <p:spPr>
          <a:xfrm>
            <a:off x="1480566" y="2512643"/>
            <a:ext cx="261000" cy="5676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2</a:t>
            </a:r>
            <a:endParaRPr sz="3600">
              <a:solidFill>
                <a:schemeClr val="dk1"/>
              </a:solidFill>
              <a:latin typeface="Trebuchet MS"/>
              <a:ea typeface="Trebuchet MS"/>
              <a:cs typeface="Trebuchet MS"/>
              <a:sym typeface="Trebuchet MS"/>
            </a:endParaRPr>
          </a:p>
        </p:txBody>
      </p:sp>
      <p:sp>
        <p:nvSpPr>
          <p:cNvPr id="109" name="Google Shape;109;g247b27faf05_0_45"/>
          <p:cNvSpPr txBox="1"/>
          <p:nvPr/>
        </p:nvSpPr>
        <p:spPr>
          <a:xfrm>
            <a:off x="1480566" y="3937825"/>
            <a:ext cx="2616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3</a:t>
            </a:r>
            <a:endParaRPr sz="3600">
              <a:solidFill>
                <a:schemeClr val="dk1"/>
              </a:solidFill>
              <a:latin typeface="Trebuchet MS"/>
              <a:ea typeface="Trebuchet MS"/>
              <a:cs typeface="Trebuchet MS"/>
              <a:sym typeface="Trebuchet MS"/>
            </a:endParaRPr>
          </a:p>
        </p:txBody>
      </p:sp>
      <p:sp>
        <p:nvSpPr>
          <p:cNvPr id="110" name="Google Shape;110;g247b27faf05_0_45"/>
          <p:cNvSpPr/>
          <p:nvPr/>
        </p:nvSpPr>
        <p:spPr>
          <a:xfrm>
            <a:off x="155447" y="119024"/>
            <a:ext cx="8193405" cy="540385"/>
          </a:xfrm>
          <a:custGeom>
            <a:avLst/>
            <a:gdLst/>
            <a:ahLst/>
            <a:cxnLst/>
            <a:rect l="l" t="t" r="r" b="b"/>
            <a:pathLst>
              <a:path w="8193405" h="540385" extrusionOk="0">
                <a:moveTo>
                  <a:pt x="8193024" y="0"/>
                </a:moveTo>
                <a:lnTo>
                  <a:pt x="0" y="0"/>
                </a:lnTo>
                <a:lnTo>
                  <a:pt x="0" y="539978"/>
                </a:lnTo>
                <a:lnTo>
                  <a:pt x="8193024" y="539978"/>
                </a:lnTo>
                <a:lnTo>
                  <a:pt x="8193024"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g247b27faf05_0_45"/>
          <p:cNvSpPr txBox="1"/>
          <p:nvPr/>
        </p:nvSpPr>
        <p:spPr>
          <a:xfrm>
            <a:off x="223387" y="248016"/>
            <a:ext cx="8140200" cy="2937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CO" sz="1800" b="1">
                <a:solidFill>
                  <a:srgbClr val="FFFFFF"/>
                </a:solidFill>
                <a:latin typeface="Trebuchet MS"/>
                <a:ea typeface="Trebuchet MS"/>
                <a:cs typeface="Trebuchet MS"/>
                <a:sym typeface="Trebuchet MS"/>
              </a:rPr>
              <a:t>Balance de Gestión por Sectores Implementación PIAA 2020-2024.</a:t>
            </a:r>
            <a:endParaRPr/>
          </a:p>
        </p:txBody>
      </p:sp>
      <p:sp>
        <p:nvSpPr>
          <p:cNvPr id="112" name="Google Shape;112;g247b27faf05_0_45"/>
          <p:cNvSpPr/>
          <p:nvPr/>
        </p:nvSpPr>
        <p:spPr>
          <a:xfrm>
            <a:off x="0" y="0"/>
            <a:ext cx="238125" cy="5148580"/>
          </a:xfrm>
          <a:custGeom>
            <a:avLst/>
            <a:gdLst/>
            <a:ahLst/>
            <a:cxnLst/>
            <a:rect l="l" t="t" r="r" b="b"/>
            <a:pathLst>
              <a:path w="238125" h="5148580" extrusionOk="0">
                <a:moveTo>
                  <a:pt x="237743" y="0"/>
                </a:moveTo>
                <a:lnTo>
                  <a:pt x="0" y="0"/>
                </a:lnTo>
                <a:lnTo>
                  <a:pt x="0" y="5148070"/>
                </a:lnTo>
                <a:lnTo>
                  <a:pt x="211" y="5148070"/>
                </a:lnTo>
                <a:lnTo>
                  <a:pt x="237743"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g247b27faf05_0_45"/>
          <p:cNvSpPr/>
          <p:nvPr/>
        </p:nvSpPr>
        <p:spPr>
          <a:xfrm>
            <a:off x="8924738" y="0"/>
            <a:ext cx="219709" cy="5148580"/>
          </a:xfrm>
          <a:custGeom>
            <a:avLst/>
            <a:gdLst/>
            <a:ahLst/>
            <a:cxnLst/>
            <a:rect l="l" t="t" r="r" b="b"/>
            <a:pathLst>
              <a:path w="219709" h="5148580" extrusionOk="0">
                <a:moveTo>
                  <a:pt x="219261" y="0"/>
                </a:moveTo>
                <a:lnTo>
                  <a:pt x="0" y="5148071"/>
                </a:lnTo>
                <a:lnTo>
                  <a:pt x="219261" y="5148071"/>
                </a:lnTo>
                <a:lnTo>
                  <a:pt x="219261"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14" name="Google Shape;114;g247b27faf05_0_45"/>
          <p:cNvGraphicFramePr/>
          <p:nvPr/>
        </p:nvGraphicFramePr>
        <p:xfrm>
          <a:off x="238125" y="659409"/>
          <a:ext cx="3000000" cy="3000000"/>
        </p:xfrm>
        <a:graphic>
          <a:graphicData uri="http://schemas.openxmlformats.org/drawingml/2006/table">
            <a:tbl>
              <a:tblPr firstRow="1" bandRow="1">
                <a:noFill/>
                <a:tableStyleId>{0429F6BC-506F-40A2-9D1D-6542D28E08A6}</a:tableStyleId>
              </a:tblPr>
              <a:tblGrid>
                <a:gridCol w="2027675">
                  <a:extLst>
                    <a:ext uri="{9D8B030D-6E8A-4147-A177-3AD203B41FA5}">
                      <a16:colId xmlns:a16="http://schemas.microsoft.com/office/drawing/2014/main" val="20000"/>
                    </a:ext>
                  </a:extLst>
                </a:gridCol>
                <a:gridCol w="2163075">
                  <a:extLst>
                    <a:ext uri="{9D8B030D-6E8A-4147-A177-3AD203B41FA5}">
                      <a16:colId xmlns:a16="http://schemas.microsoft.com/office/drawing/2014/main" val="20001"/>
                    </a:ext>
                  </a:extLst>
                </a:gridCol>
                <a:gridCol w="1748450">
                  <a:extLst>
                    <a:ext uri="{9D8B030D-6E8A-4147-A177-3AD203B41FA5}">
                      <a16:colId xmlns:a16="http://schemas.microsoft.com/office/drawing/2014/main" val="20002"/>
                    </a:ext>
                  </a:extLst>
                </a:gridCol>
                <a:gridCol w="2171500">
                  <a:extLst>
                    <a:ext uri="{9D8B030D-6E8A-4147-A177-3AD203B41FA5}">
                      <a16:colId xmlns:a16="http://schemas.microsoft.com/office/drawing/2014/main" val="20003"/>
                    </a:ext>
                  </a:extLst>
                </a:gridCol>
              </a:tblGrid>
              <a:tr h="988175">
                <a:tc gridSpan="4">
                  <a:txBody>
                    <a:bodyPr/>
                    <a:lstStyle/>
                    <a:p>
                      <a:pPr marL="0" marR="0" lvl="0" indent="0" algn="l" rtl="0">
                        <a:lnSpc>
                          <a:spcPct val="100000"/>
                        </a:lnSpc>
                        <a:spcBef>
                          <a:spcPts val="0"/>
                        </a:spcBef>
                        <a:spcAft>
                          <a:spcPts val="0"/>
                        </a:spcAft>
                        <a:buSzPts val="1400"/>
                        <a:buFont typeface="Calibri"/>
                        <a:buNone/>
                      </a:pPr>
                      <a:r>
                        <a:rPr lang="es-CO" sz="1400" u="none" strike="noStrike" cap="none"/>
                        <a:t>Sector cultura: Instituto Distrital de las Artes - IDARTES</a:t>
                      </a:r>
                      <a:endParaRPr/>
                    </a:p>
                    <a:p>
                      <a:pPr marL="0" lvl="0" indent="0" algn="l" rtl="0">
                        <a:spcBef>
                          <a:spcPts val="0"/>
                        </a:spcBef>
                        <a:spcAft>
                          <a:spcPts val="0"/>
                        </a:spcAft>
                        <a:buClr>
                          <a:schemeClr val="dk1"/>
                        </a:buClr>
                        <a:buSzPts val="1400"/>
                        <a:buFont typeface="Calibri"/>
                        <a:buNone/>
                      </a:pPr>
                      <a:r>
                        <a:rPr lang="es-CO"/>
                        <a:t>Acciones Concertadas: 4</a:t>
                      </a:r>
                      <a:endParaRPr/>
                    </a:p>
                    <a:p>
                      <a:pPr marL="0" lvl="0" indent="0" algn="l" rtl="0">
                        <a:spcBef>
                          <a:spcPts val="0"/>
                        </a:spcBef>
                        <a:spcAft>
                          <a:spcPts val="0"/>
                        </a:spcAft>
                        <a:buClr>
                          <a:schemeClr val="dk1"/>
                        </a:buClr>
                        <a:buSzPts val="1400"/>
                        <a:buFont typeface="Calibri"/>
                        <a:buNone/>
                      </a:pPr>
                      <a:r>
                        <a:rPr lang="es-CO"/>
                        <a:t>Acciones Implementadas: 4                                     </a:t>
                      </a:r>
                      <a:endParaRPr/>
                    </a:p>
                    <a:p>
                      <a:pPr marL="0" lvl="0" indent="0" algn="l" rtl="0">
                        <a:spcBef>
                          <a:spcPts val="0"/>
                        </a:spcBef>
                        <a:spcAft>
                          <a:spcPts val="0"/>
                        </a:spcAft>
                        <a:buClr>
                          <a:schemeClr val="dk1"/>
                        </a:buClr>
                        <a:buSzPts val="1400"/>
                        <a:buFont typeface="Calibri"/>
                        <a:buNone/>
                      </a:pPr>
                      <a:r>
                        <a:rPr lang="es-CO"/>
                        <a:t>Acciones No Implementadas: 0 </a:t>
                      </a:r>
                      <a:endParaRPr/>
                    </a:p>
                  </a:txBody>
                  <a:tcPr marL="91450" marR="91450" marT="45725" marB="45725"/>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2550">
                <a:tc>
                  <a:txBody>
                    <a:bodyPr/>
                    <a:lstStyle/>
                    <a:p>
                      <a:pPr marL="0" marR="0" lvl="0" indent="0" algn="ctr" rtl="0">
                        <a:spcBef>
                          <a:spcPts val="0"/>
                        </a:spcBef>
                        <a:spcAft>
                          <a:spcPts val="0"/>
                        </a:spcAft>
                        <a:buNone/>
                      </a:pPr>
                      <a:r>
                        <a:rPr lang="es-CO" sz="1500" b="1" u="none" strike="noStrike" cap="none"/>
                        <a:t>Acción afirmativa concertada</a:t>
                      </a:r>
                      <a:endParaRPr sz="1500"/>
                    </a:p>
                    <a:p>
                      <a:pPr marL="0" marR="0" lvl="0" indent="0" algn="ctr" rtl="0">
                        <a:spcBef>
                          <a:spcPts val="0"/>
                        </a:spcBef>
                        <a:spcAft>
                          <a:spcPts val="0"/>
                        </a:spcAft>
                        <a:buNone/>
                      </a:pPr>
                      <a:r>
                        <a:rPr lang="es-CO" sz="800" i="1" u="none" strike="noStrike" cap="none"/>
                        <a:t>(Descripción de las acciones no implementadas y  las que se implementan en el 2023)</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500" b="1" u="none" strike="noStrike" cap="none"/>
                        <a:t>Propuesta de cumplimiento 2023</a:t>
                      </a:r>
                      <a:endParaRPr sz="1500"/>
                    </a:p>
                    <a:p>
                      <a:pPr marL="0" marR="0" lvl="0" indent="0" algn="ctr" rtl="0">
                        <a:spcBef>
                          <a:spcPts val="0"/>
                        </a:spcBef>
                        <a:spcAft>
                          <a:spcPts val="0"/>
                        </a:spcAft>
                        <a:buNone/>
                      </a:pPr>
                      <a:r>
                        <a:rPr lang="es-CO" sz="800" i="1" u="none" strike="noStrike" cap="none"/>
                        <a:t>(Estrategia, hitos o actividades concretas para su materialización)</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500" b="1" u="none" strike="noStrike" cap="none"/>
                        <a:t>Fecha estimada de implementación</a:t>
                      </a:r>
                      <a:endParaRPr sz="800" b="1" u="none" strike="noStrike" cap="none"/>
                    </a:p>
                    <a:p>
                      <a:pPr marL="0" marR="0" lvl="0" indent="0" algn="ctr" rtl="0">
                        <a:spcBef>
                          <a:spcPts val="0"/>
                        </a:spcBef>
                        <a:spcAft>
                          <a:spcPts val="0"/>
                        </a:spcAft>
                        <a:buNone/>
                      </a:pPr>
                      <a:r>
                        <a:rPr lang="es-CO" sz="800" i="1" u="none" strike="noStrike" cap="none"/>
                        <a:t>(Se debe establecer una fecha real o tentativa para ser aprobado por el espacio</a:t>
                      </a:r>
                      <a:r>
                        <a:rPr lang="es-CO" sz="900" i="1" u="none" strike="noStrike" cap="none"/>
                        <a:t>)</a:t>
                      </a:r>
                      <a:endParaRPr sz="9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500" b="1" u="none" strike="noStrike" cap="none"/>
                        <a:t>Aprobado por el espacio y anexar soporte</a:t>
                      </a:r>
                      <a:endParaRPr sz="1500"/>
                    </a:p>
                    <a:p>
                      <a:pPr marL="0" marR="0" lvl="0" indent="0" algn="ctr" rtl="0">
                        <a:spcBef>
                          <a:spcPts val="0"/>
                        </a:spcBef>
                        <a:spcAft>
                          <a:spcPts val="0"/>
                        </a:spcAft>
                        <a:buNone/>
                      </a:pPr>
                      <a:r>
                        <a:rPr lang="es-CO" sz="800" i="1" u="none" strike="noStrike" cap="none"/>
                        <a:t>(Esto se diligenciara durante la sesión)</a:t>
                      </a:r>
                      <a:endParaRPr sz="800" i="1"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68375">
                <a:tc>
                  <a:txBody>
                    <a:bodyPr/>
                    <a:lstStyle/>
                    <a:p>
                      <a:pPr marL="0" marR="0" lvl="0" indent="0" algn="just" rtl="0">
                        <a:spcBef>
                          <a:spcPts val="0"/>
                        </a:spcBef>
                        <a:spcAft>
                          <a:spcPts val="0"/>
                        </a:spcAft>
                        <a:buNone/>
                      </a:pPr>
                      <a:r>
                        <a:rPr lang="es-CO" sz="800">
                          <a:highlight>
                            <a:srgbClr val="FFFFFF"/>
                          </a:highlight>
                          <a:latin typeface="Arial"/>
                          <a:ea typeface="Arial"/>
                          <a:cs typeface="Arial"/>
                          <a:sym typeface="Arial"/>
                        </a:rPr>
                        <a:t>Realizar cuatro (4) mesas de Arte, una (1) anual, que fomente el diálogo intercultural con la participación de los agentes, artistas y organizaciones artísticas de los 14 cabildos indígenas que hacen parte del espacio autónomo.</a:t>
                      </a: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just" rtl="0">
                        <a:lnSpc>
                          <a:spcPct val="115000"/>
                        </a:lnSpc>
                        <a:spcBef>
                          <a:spcPts val="0"/>
                        </a:spcBef>
                        <a:spcAft>
                          <a:spcPts val="0"/>
                        </a:spcAft>
                        <a:buSzPts val="1100"/>
                        <a:buNone/>
                      </a:pPr>
                      <a:r>
                        <a:rPr lang="es-CO" sz="800"/>
                        <a:t>1.         Presentación de propuesta de artistas que caracterizaràn por parte de los 14 cabildos; propuestas que presentarán por escrito en formato diseñado por el IDARTES para tal fin al correo </a:t>
                      </a:r>
                      <a:r>
                        <a:rPr lang="es-CO" sz="800" u="sng">
                          <a:solidFill>
                            <a:schemeClr val="hlink"/>
                          </a:solidFill>
                          <a:hlinkClick r:id="rId4"/>
                        </a:rPr>
                        <a:t>grupos.etnicos@idartes.gov.co</a:t>
                      </a:r>
                      <a:r>
                        <a:rPr lang="es-CO" sz="800"/>
                        <a:t>  antes de las 5:00 p.m del 19 de mayo del 2023.</a:t>
                      </a:r>
                      <a:endParaRPr sz="800"/>
                    </a:p>
                    <a:p>
                      <a:pPr marL="0" lvl="0" indent="0" algn="just" rtl="0">
                        <a:lnSpc>
                          <a:spcPct val="115000"/>
                        </a:lnSpc>
                        <a:spcBef>
                          <a:spcPts val="0"/>
                        </a:spcBef>
                        <a:spcAft>
                          <a:spcPts val="0"/>
                        </a:spcAft>
                        <a:buSzPts val="1100"/>
                        <a:buNone/>
                      </a:pPr>
                      <a:r>
                        <a:rPr lang="es-CO" sz="800"/>
                        <a:t>2.      El recurso total de ejecución del acuerdo es de $50.000.000, para una distribución del rubro en partes iguales a cada comunidad de $</a:t>
                      </a:r>
                      <a:r>
                        <a:rPr lang="es-CO" sz="800">
                          <a:solidFill>
                            <a:srgbClr val="1F1F1F"/>
                          </a:solidFill>
                          <a:highlight>
                            <a:srgbClr val="FFFFFF"/>
                          </a:highlight>
                          <a:latin typeface="Roboto"/>
                          <a:ea typeface="Roboto"/>
                          <a:cs typeface="Roboto"/>
                          <a:sym typeface="Roboto"/>
                        </a:rPr>
                        <a:t>3.571.429.</a:t>
                      </a:r>
                      <a:endParaRPr sz="800"/>
                    </a:p>
                    <a:p>
                      <a:pPr marL="0" lvl="0" indent="0" algn="just" rtl="0">
                        <a:lnSpc>
                          <a:spcPct val="115000"/>
                        </a:lnSpc>
                        <a:spcBef>
                          <a:spcPts val="0"/>
                        </a:spcBef>
                        <a:spcAft>
                          <a:spcPts val="0"/>
                        </a:spcAft>
                        <a:buSzPts val="1100"/>
                        <a:buNone/>
                      </a:pPr>
                      <a:r>
                        <a:rPr lang="es-CO" sz="800"/>
                        <a:t>3.     Revisión y retroalimentación por parte del Idartes (26 de mayo).</a:t>
                      </a:r>
                      <a:endParaRPr sz="800"/>
                    </a:p>
                    <a:p>
                      <a:pPr marL="0" lvl="0" indent="0" algn="just" rtl="0">
                        <a:lnSpc>
                          <a:spcPct val="115000"/>
                        </a:lnSpc>
                        <a:spcBef>
                          <a:spcPts val="0"/>
                        </a:spcBef>
                        <a:spcAft>
                          <a:spcPts val="0"/>
                        </a:spcAft>
                        <a:buSzPts val="1100"/>
                        <a:buNone/>
                      </a:pPr>
                      <a:r>
                        <a:rPr lang="es-CO" sz="800"/>
                        <a:t>4.     Apertura de la invitación directa </a:t>
                      </a:r>
                      <a:r>
                        <a:rPr lang="es-CO" sz="800">
                          <a:solidFill>
                            <a:srgbClr val="1F1F1F"/>
                          </a:solidFill>
                          <a:highlight>
                            <a:srgbClr val="FFFFFF"/>
                          </a:highlight>
                          <a:latin typeface="Roboto"/>
                          <a:ea typeface="Roboto"/>
                          <a:cs typeface="Roboto"/>
                          <a:sym typeface="Roboto"/>
                        </a:rPr>
                        <a:t>ID GESTIÓN DE PRÁCTICAS ARTÍSTICAS DE PUEBLOS Y CABILDOS INDÍGENAS DE BOGOTÁ ASOCIADOS CON EL ESPACIO AUTÓNOMO DECRETO 612 DEL 2015 - IDARTES  2023</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CO" sz="800">
                          <a:solidFill>
                            <a:srgbClr val="1F1F1F"/>
                          </a:solidFill>
                          <a:highlight>
                            <a:schemeClr val="lt1"/>
                          </a:highlight>
                          <a:latin typeface="Roboto"/>
                          <a:ea typeface="Roboto"/>
                          <a:cs typeface="Roboto"/>
                          <a:sym typeface="Roboto"/>
                        </a:rPr>
                        <a:t>17/11/2023</a:t>
                      </a: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18"/>
        <p:cNvGrpSpPr/>
        <p:nvPr/>
      </p:nvGrpSpPr>
      <p:grpSpPr>
        <a:xfrm>
          <a:off x="0" y="0"/>
          <a:ext cx="0" cy="0"/>
          <a:chOff x="0" y="0"/>
          <a:chExt cx="0" cy="0"/>
        </a:xfrm>
      </p:grpSpPr>
      <p:pic>
        <p:nvPicPr>
          <p:cNvPr id="119" name="Google Shape;119;p4"/>
          <p:cNvPicPr preferRelativeResize="0"/>
          <p:nvPr/>
        </p:nvPicPr>
        <p:blipFill rotWithShape="1">
          <a:blip r:embed="rId3">
            <a:alphaModFix/>
          </a:blip>
          <a:srcRect/>
          <a:stretch/>
        </p:blipFill>
        <p:spPr>
          <a:xfrm>
            <a:off x="0" y="888"/>
            <a:ext cx="9144000" cy="5148071"/>
          </a:xfrm>
          <a:prstGeom prst="rect">
            <a:avLst/>
          </a:prstGeom>
          <a:noFill/>
          <a:ln>
            <a:noFill/>
          </a:ln>
        </p:spPr>
      </p:pic>
      <p:sp>
        <p:nvSpPr>
          <p:cNvPr id="120" name="Google Shape;120;p4"/>
          <p:cNvSpPr txBox="1"/>
          <p:nvPr/>
        </p:nvSpPr>
        <p:spPr>
          <a:xfrm>
            <a:off x="1517141" y="1086497"/>
            <a:ext cx="203835" cy="57594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1</a:t>
            </a:r>
            <a:endParaRPr sz="3600">
              <a:solidFill>
                <a:schemeClr val="dk1"/>
              </a:solidFill>
              <a:latin typeface="Trebuchet MS"/>
              <a:ea typeface="Trebuchet MS"/>
              <a:cs typeface="Trebuchet MS"/>
              <a:sym typeface="Trebuchet MS"/>
            </a:endParaRPr>
          </a:p>
        </p:txBody>
      </p:sp>
      <p:sp>
        <p:nvSpPr>
          <p:cNvPr id="121" name="Google Shape;121;p4"/>
          <p:cNvSpPr txBox="1"/>
          <p:nvPr/>
        </p:nvSpPr>
        <p:spPr>
          <a:xfrm>
            <a:off x="1480566" y="2512643"/>
            <a:ext cx="260985" cy="57531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2</a:t>
            </a:r>
            <a:endParaRPr sz="3600">
              <a:solidFill>
                <a:schemeClr val="dk1"/>
              </a:solidFill>
              <a:latin typeface="Trebuchet MS"/>
              <a:ea typeface="Trebuchet MS"/>
              <a:cs typeface="Trebuchet MS"/>
              <a:sym typeface="Trebuchet MS"/>
            </a:endParaRPr>
          </a:p>
        </p:txBody>
      </p:sp>
      <p:sp>
        <p:nvSpPr>
          <p:cNvPr id="122" name="Google Shape;122;p4"/>
          <p:cNvSpPr txBox="1"/>
          <p:nvPr/>
        </p:nvSpPr>
        <p:spPr>
          <a:xfrm>
            <a:off x="1480566" y="3937825"/>
            <a:ext cx="261620" cy="575945"/>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3</a:t>
            </a:r>
            <a:endParaRPr sz="3600">
              <a:solidFill>
                <a:schemeClr val="dk1"/>
              </a:solidFill>
              <a:latin typeface="Trebuchet MS"/>
              <a:ea typeface="Trebuchet MS"/>
              <a:cs typeface="Trebuchet MS"/>
              <a:sym typeface="Trebuchet MS"/>
            </a:endParaRPr>
          </a:p>
        </p:txBody>
      </p:sp>
      <p:sp>
        <p:nvSpPr>
          <p:cNvPr id="123" name="Google Shape;123;p4"/>
          <p:cNvSpPr/>
          <p:nvPr/>
        </p:nvSpPr>
        <p:spPr>
          <a:xfrm>
            <a:off x="155447" y="119024"/>
            <a:ext cx="8193405" cy="540385"/>
          </a:xfrm>
          <a:custGeom>
            <a:avLst/>
            <a:gdLst/>
            <a:ahLst/>
            <a:cxnLst/>
            <a:rect l="l" t="t" r="r" b="b"/>
            <a:pathLst>
              <a:path w="8193405" h="540385" extrusionOk="0">
                <a:moveTo>
                  <a:pt x="8193024" y="0"/>
                </a:moveTo>
                <a:lnTo>
                  <a:pt x="0" y="0"/>
                </a:lnTo>
                <a:lnTo>
                  <a:pt x="0" y="539978"/>
                </a:lnTo>
                <a:lnTo>
                  <a:pt x="8193024" y="539978"/>
                </a:lnTo>
                <a:lnTo>
                  <a:pt x="8193024"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4"/>
          <p:cNvSpPr txBox="1"/>
          <p:nvPr/>
        </p:nvSpPr>
        <p:spPr>
          <a:xfrm>
            <a:off x="223387" y="248016"/>
            <a:ext cx="8140204" cy="29367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CO" sz="1800" b="1">
                <a:solidFill>
                  <a:srgbClr val="FFFFFF"/>
                </a:solidFill>
                <a:latin typeface="Trebuchet MS"/>
                <a:ea typeface="Trebuchet MS"/>
                <a:cs typeface="Trebuchet MS"/>
                <a:sym typeface="Trebuchet MS"/>
              </a:rPr>
              <a:t>Balance de Gestión por Sectores Implementación PIAA 2020-2024.</a:t>
            </a:r>
            <a:endParaRPr/>
          </a:p>
        </p:txBody>
      </p:sp>
      <p:sp>
        <p:nvSpPr>
          <p:cNvPr id="125" name="Google Shape;125;p4"/>
          <p:cNvSpPr/>
          <p:nvPr/>
        </p:nvSpPr>
        <p:spPr>
          <a:xfrm>
            <a:off x="0" y="0"/>
            <a:ext cx="238125" cy="5148580"/>
          </a:xfrm>
          <a:custGeom>
            <a:avLst/>
            <a:gdLst/>
            <a:ahLst/>
            <a:cxnLst/>
            <a:rect l="l" t="t" r="r" b="b"/>
            <a:pathLst>
              <a:path w="238125" h="5148580" extrusionOk="0">
                <a:moveTo>
                  <a:pt x="237743" y="0"/>
                </a:moveTo>
                <a:lnTo>
                  <a:pt x="0" y="0"/>
                </a:lnTo>
                <a:lnTo>
                  <a:pt x="0" y="5148070"/>
                </a:lnTo>
                <a:lnTo>
                  <a:pt x="211" y="5148070"/>
                </a:lnTo>
                <a:lnTo>
                  <a:pt x="237743"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4"/>
          <p:cNvSpPr/>
          <p:nvPr/>
        </p:nvSpPr>
        <p:spPr>
          <a:xfrm>
            <a:off x="8924738" y="0"/>
            <a:ext cx="219710" cy="5148580"/>
          </a:xfrm>
          <a:custGeom>
            <a:avLst/>
            <a:gdLst/>
            <a:ahLst/>
            <a:cxnLst/>
            <a:rect l="l" t="t" r="r" b="b"/>
            <a:pathLst>
              <a:path w="219709" h="5148580" extrusionOk="0">
                <a:moveTo>
                  <a:pt x="219261" y="0"/>
                </a:moveTo>
                <a:lnTo>
                  <a:pt x="0" y="5148071"/>
                </a:lnTo>
                <a:lnTo>
                  <a:pt x="219261" y="5148071"/>
                </a:lnTo>
                <a:lnTo>
                  <a:pt x="219261"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27" name="Google Shape;127;p4"/>
          <p:cNvGraphicFramePr/>
          <p:nvPr/>
        </p:nvGraphicFramePr>
        <p:xfrm>
          <a:off x="238125" y="660297"/>
          <a:ext cx="3000000" cy="3000000"/>
        </p:xfrm>
        <a:graphic>
          <a:graphicData uri="http://schemas.openxmlformats.org/drawingml/2006/table">
            <a:tbl>
              <a:tblPr firstRow="1" bandRow="1">
                <a:noFill/>
                <a:tableStyleId>{0429F6BC-506F-40A2-9D1D-6542D28E08A6}</a:tableStyleId>
              </a:tblPr>
              <a:tblGrid>
                <a:gridCol w="2027675">
                  <a:extLst>
                    <a:ext uri="{9D8B030D-6E8A-4147-A177-3AD203B41FA5}">
                      <a16:colId xmlns:a16="http://schemas.microsoft.com/office/drawing/2014/main" val="20000"/>
                    </a:ext>
                  </a:extLst>
                </a:gridCol>
                <a:gridCol w="2163075">
                  <a:extLst>
                    <a:ext uri="{9D8B030D-6E8A-4147-A177-3AD203B41FA5}">
                      <a16:colId xmlns:a16="http://schemas.microsoft.com/office/drawing/2014/main" val="20001"/>
                    </a:ext>
                  </a:extLst>
                </a:gridCol>
                <a:gridCol w="1748450">
                  <a:extLst>
                    <a:ext uri="{9D8B030D-6E8A-4147-A177-3AD203B41FA5}">
                      <a16:colId xmlns:a16="http://schemas.microsoft.com/office/drawing/2014/main" val="20002"/>
                    </a:ext>
                  </a:extLst>
                </a:gridCol>
                <a:gridCol w="2171500">
                  <a:extLst>
                    <a:ext uri="{9D8B030D-6E8A-4147-A177-3AD203B41FA5}">
                      <a16:colId xmlns:a16="http://schemas.microsoft.com/office/drawing/2014/main" val="20003"/>
                    </a:ext>
                  </a:extLst>
                </a:gridCol>
              </a:tblGrid>
              <a:tr h="988175">
                <a:tc gridSpan="4">
                  <a:txBody>
                    <a:bodyPr/>
                    <a:lstStyle/>
                    <a:p>
                      <a:pPr marL="0" marR="0" lvl="0" indent="0" algn="l" rtl="0">
                        <a:lnSpc>
                          <a:spcPct val="100000"/>
                        </a:lnSpc>
                        <a:spcBef>
                          <a:spcPts val="0"/>
                        </a:spcBef>
                        <a:spcAft>
                          <a:spcPts val="0"/>
                        </a:spcAft>
                        <a:buSzPts val="1400"/>
                        <a:buFont typeface="Calibri"/>
                        <a:buNone/>
                      </a:pPr>
                      <a:r>
                        <a:rPr lang="es-CO" sz="1400" u="none" strike="noStrike" cap="none"/>
                        <a:t>Sector cultura: Instituto Distrital de Recreación y Deporte - IDRD</a:t>
                      </a:r>
                      <a:endParaRPr/>
                    </a:p>
                    <a:p>
                      <a:pPr marL="0" marR="0" lvl="0" indent="0" algn="l" rtl="0">
                        <a:lnSpc>
                          <a:spcPct val="100000"/>
                        </a:lnSpc>
                        <a:spcBef>
                          <a:spcPts val="0"/>
                        </a:spcBef>
                        <a:spcAft>
                          <a:spcPts val="0"/>
                        </a:spcAft>
                        <a:buSzPts val="1400"/>
                        <a:buFont typeface="Calibri"/>
                        <a:buNone/>
                      </a:pPr>
                      <a:r>
                        <a:rPr lang="es-CO" sz="1400" u="none" strike="noStrike" cap="none"/>
                        <a:t>Acciones Concertadas: 4</a:t>
                      </a:r>
                      <a:endParaRPr/>
                    </a:p>
                    <a:p>
                      <a:pPr marL="0" marR="0" lvl="0" indent="0" algn="l" rtl="0">
                        <a:lnSpc>
                          <a:spcPct val="100000"/>
                        </a:lnSpc>
                        <a:spcBef>
                          <a:spcPts val="0"/>
                        </a:spcBef>
                        <a:spcAft>
                          <a:spcPts val="0"/>
                        </a:spcAft>
                        <a:buSzPts val="1400"/>
                        <a:buFont typeface="Calibri"/>
                        <a:buNone/>
                      </a:pPr>
                      <a:r>
                        <a:rPr lang="es-CO" sz="1400" u="none" strike="noStrike" cap="none"/>
                        <a:t>Acciones Implementadas: </a:t>
                      </a:r>
                      <a:r>
                        <a:rPr lang="es-CO"/>
                        <a:t>3</a:t>
                      </a:r>
                      <a:r>
                        <a:rPr lang="es-CO" sz="1400" u="none" strike="noStrike" cap="none"/>
                        <a:t>                                   </a:t>
                      </a:r>
                      <a:endParaRPr/>
                    </a:p>
                    <a:p>
                      <a:pPr marL="0" marR="0" lvl="0" indent="0" algn="l" rtl="0">
                        <a:lnSpc>
                          <a:spcPct val="100000"/>
                        </a:lnSpc>
                        <a:spcBef>
                          <a:spcPts val="0"/>
                        </a:spcBef>
                        <a:spcAft>
                          <a:spcPts val="0"/>
                        </a:spcAft>
                        <a:buSzPts val="1400"/>
                        <a:buFont typeface="Calibri"/>
                        <a:buNone/>
                      </a:pPr>
                      <a:r>
                        <a:rPr lang="es-CO" sz="1400" u="none" strike="noStrike" cap="none"/>
                        <a:t>Acciones No Implementadas: 1</a:t>
                      </a:r>
                      <a:endParaRPr sz="1400" u="none" strike="noStrike" cap="none"/>
                    </a:p>
                  </a:txBody>
                  <a:tcPr marL="91450" marR="91450" marT="45725" marB="45725"/>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2550">
                <a:tc>
                  <a:txBody>
                    <a:bodyPr/>
                    <a:lstStyle/>
                    <a:p>
                      <a:pPr marL="0" marR="0" lvl="0" indent="0" algn="ctr" rtl="0">
                        <a:spcBef>
                          <a:spcPts val="0"/>
                        </a:spcBef>
                        <a:spcAft>
                          <a:spcPts val="0"/>
                        </a:spcAft>
                        <a:buNone/>
                      </a:pPr>
                      <a:r>
                        <a:rPr lang="es-CO" sz="1400" b="1" u="none" strike="noStrike" cap="none"/>
                        <a:t>Acción afirmativa concertada</a:t>
                      </a:r>
                      <a:endParaRPr/>
                    </a:p>
                    <a:p>
                      <a:pPr marL="0" marR="0" lvl="0" indent="0" algn="ctr" rtl="0">
                        <a:spcBef>
                          <a:spcPts val="0"/>
                        </a:spcBef>
                        <a:spcAft>
                          <a:spcPts val="0"/>
                        </a:spcAft>
                        <a:buNone/>
                      </a:pPr>
                      <a:r>
                        <a:rPr lang="es-CO" sz="700" i="1" u="none" strike="noStrike" cap="none"/>
                        <a:t>(Descripción de las acciones no implementadas y  las que se implementan en el 2023)</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Propuesta de cumplimiento 2023</a:t>
                      </a:r>
                      <a:endParaRPr/>
                    </a:p>
                    <a:p>
                      <a:pPr marL="0" marR="0" lvl="0" indent="0" algn="ctr" rtl="0">
                        <a:spcBef>
                          <a:spcPts val="0"/>
                        </a:spcBef>
                        <a:spcAft>
                          <a:spcPts val="0"/>
                        </a:spcAft>
                        <a:buNone/>
                      </a:pPr>
                      <a:r>
                        <a:rPr lang="es-CO" sz="700" i="1" u="none" strike="noStrike" cap="none"/>
                        <a:t>(Estrategia, hitos o actividades concretas para su materialización)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Fecha estimada de implementación</a:t>
                      </a:r>
                      <a:endParaRPr sz="700" b="1" u="none" strike="noStrike" cap="none"/>
                    </a:p>
                    <a:p>
                      <a:pPr marL="0" marR="0" lvl="0" indent="0" algn="ctr" rtl="0">
                        <a:spcBef>
                          <a:spcPts val="0"/>
                        </a:spcBef>
                        <a:spcAft>
                          <a:spcPts val="0"/>
                        </a:spcAft>
                        <a:buNone/>
                      </a:pPr>
                      <a:r>
                        <a:rPr lang="es-CO" sz="700" i="1" u="none" strike="noStrike" cap="none"/>
                        <a:t>(Se debe establecer una fecha real o tentativa para ser aprobado por el espacio</a:t>
                      </a:r>
                      <a:r>
                        <a:rPr lang="es-CO" sz="800" i="1" u="none" strike="noStrike" cap="none"/>
                        <a:t>)</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Aprobado por el espacio y anexar soporte</a:t>
                      </a:r>
                      <a:endParaRPr/>
                    </a:p>
                    <a:p>
                      <a:pPr marL="0" marR="0" lvl="0" indent="0" algn="ctr" rtl="0">
                        <a:spcBef>
                          <a:spcPts val="0"/>
                        </a:spcBef>
                        <a:spcAft>
                          <a:spcPts val="0"/>
                        </a:spcAft>
                        <a:buNone/>
                      </a:pPr>
                      <a:r>
                        <a:rPr lang="es-CO" sz="700" i="1" u="none" strike="noStrike" cap="none"/>
                        <a:t>(Esto se diligenciara durante la sesión)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68375">
                <a:tc>
                  <a:txBody>
                    <a:bodyPr/>
                    <a:lstStyle/>
                    <a:p>
                      <a:pPr marL="0" marR="0" lvl="0" indent="0" algn="just" rtl="0">
                        <a:spcBef>
                          <a:spcPts val="0"/>
                        </a:spcBef>
                        <a:spcAft>
                          <a:spcPts val="0"/>
                        </a:spcAft>
                        <a:buNone/>
                      </a:pPr>
                      <a:r>
                        <a:rPr lang="es-CO" sz="1300"/>
                        <a:t>Realizar un (1) campeonato distrital de fútbol y microfútbol por año, por grupos etarios para los pueblos indígenas que hacen parte del espacio autónomo. La acción se desarrollará mediante concertación con las autoridades de estos pueblos.</a:t>
                      </a:r>
                      <a:endParaRPr sz="13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1300"/>
                        <a:t>A la fecha, entre el IDRD y el Pueblo Indígena Inga se encuentran realizando los  ajustes a la propuesta del torneo de fútbol para los pueblos indígenas. </a:t>
                      </a:r>
                      <a:endParaRPr sz="13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1300"/>
                        <a:t>Segundo semestre de 2023</a:t>
                      </a:r>
                      <a:endParaRPr sz="13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13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31"/>
        <p:cNvGrpSpPr/>
        <p:nvPr/>
      </p:nvGrpSpPr>
      <p:grpSpPr>
        <a:xfrm>
          <a:off x="0" y="0"/>
          <a:ext cx="0" cy="0"/>
          <a:chOff x="0" y="0"/>
          <a:chExt cx="0" cy="0"/>
        </a:xfrm>
      </p:grpSpPr>
      <p:pic>
        <p:nvPicPr>
          <p:cNvPr id="132" name="Google Shape;132;g2467a5b84e7_1_14"/>
          <p:cNvPicPr preferRelativeResize="0"/>
          <p:nvPr/>
        </p:nvPicPr>
        <p:blipFill rotWithShape="1">
          <a:blip r:embed="rId3">
            <a:alphaModFix/>
          </a:blip>
          <a:srcRect/>
          <a:stretch/>
        </p:blipFill>
        <p:spPr>
          <a:xfrm>
            <a:off x="0" y="0"/>
            <a:ext cx="9144000" cy="5148071"/>
          </a:xfrm>
          <a:prstGeom prst="rect">
            <a:avLst/>
          </a:prstGeom>
          <a:noFill/>
          <a:ln>
            <a:noFill/>
          </a:ln>
        </p:spPr>
      </p:pic>
      <p:sp>
        <p:nvSpPr>
          <p:cNvPr id="133" name="Google Shape;133;g2467a5b84e7_1_14"/>
          <p:cNvSpPr txBox="1"/>
          <p:nvPr/>
        </p:nvSpPr>
        <p:spPr>
          <a:xfrm>
            <a:off x="1517141" y="1086497"/>
            <a:ext cx="2037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1</a:t>
            </a:r>
            <a:endParaRPr sz="3600">
              <a:solidFill>
                <a:schemeClr val="dk1"/>
              </a:solidFill>
              <a:latin typeface="Trebuchet MS"/>
              <a:ea typeface="Trebuchet MS"/>
              <a:cs typeface="Trebuchet MS"/>
              <a:sym typeface="Trebuchet MS"/>
            </a:endParaRPr>
          </a:p>
        </p:txBody>
      </p:sp>
      <p:sp>
        <p:nvSpPr>
          <p:cNvPr id="134" name="Google Shape;134;g2467a5b84e7_1_14"/>
          <p:cNvSpPr txBox="1"/>
          <p:nvPr/>
        </p:nvSpPr>
        <p:spPr>
          <a:xfrm>
            <a:off x="1480566" y="2512643"/>
            <a:ext cx="261000" cy="5676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2</a:t>
            </a:r>
            <a:endParaRPr sz="3600">
              <a:solidFill>
                <a:schemeClr val="dk1"/>
              </a:solidFill>
              <a:latin typeface="Trebuchet MS"/>
              <a:ea typeface="Trebuchet MS"/>
              <a:cs typeface="Trebuchet MS"/>
              <a:sym typeface="Trebuchet MS"/>
            </a:endParaRPr>
          </a:p>
        </p:txBody>
      </p:sp>
      <p:sp>
        <p:nvSpPr>
          <p:cNvPr id="135" name="Google Shape;135;g2467a5b84e7_1_14"/>
          <p:cNvSpPr txBox="1"/>
          <p:nvPr/>
        </p:nvSpPr>
        <p:spPr>
          <a:xfrm>
            <a:off x="1480566" y="3937825"/>
            <a:ext cx="2616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3</a:t>
            </a:r>
            <a:endParaRPr sz="3600">
              <a:solidFill>
                <a:schemeClr val="dk1"/>
              </a:solidFill>
              <a:latin typeface="Trebuchet MS"/>
              <a:ea typeface="Trebuchet MS"/>
              <a:cs typeface="Trebuchet MS"/>
              <a:sym typeface="Trebuchet MS"/>
            </a:endParaRPr>
          </a:p>
        </p:txBody>
      </p:sp>
      <p:sp>
        <p:nvSpPr>
          <p:cNvPr id="136" name="Google Shape;136;g2467a5b84e7_1_14"/>
          <p:cNvSpPr/>
          <p:nvPr/>
        </p:nvSpPr>
        <p:spPr>
          <a:xfrm>
            <a:off x="155447" y="119024"/>
            <a:ext cx="8193405" cy="540385"/>
          </a:xfrm>
          <a:custGeom>
            <a:avLst/>
            <a:gdLst/>
            <a:ahLst/>
            <a:cxnLst/>
            <a:rect l="l" t="t" r="r" b="b"/>
            <a:pathLst>
              <a:path w="8193405" h="540385" extrusionOk="0">
                <a:moveTo>
                  <a:pt x="8193024" y="0"/>
                </a:moveTo>
                <a:lnTo>
                  <a:pt x="0" y="0"/>
                </a:lnTo>
                <a:lnTo>
                  <a:pt x="0" y="539978"/>
                </a:lnTo>
                <a:lnTo>
                  <a:pt x="8193024" y="539978"/>
                </a:lnTo>
                <a:lnTo>
                  <a:pt x="8193024"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g2467a5b84e7_1_14"/>
          <p:cNvSpPr txBox="1"/>
          <p:nvPr/>
        </p:nvSpPr>
        <p:spPr>
          <a:xfrm>
            <a:off x="223387" y="248016"/>
            <a:ext cx="8140200" cy="2937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CO" sz="1800" b="1">
                <a:solidFill>
                  <a:srgbClr val="FFFFFF"/>
                </a:solidFill>
                <a:latin typeface="Trebuchet MS"/>
                <a:ea typeface="Trebuchet MS"/>
                <a:cs typeface="Trebuchet MS"/>
                <a:sym typeface="Trebuchet MS"/>
              </a:rPr>
              <a:t>Balance de Gestión por Sectores Implementación PIAA 2020-2024.</a:t>
            </a:r>
            <a:endParaRPr/>
          </a:p>
        </p:txBody>
      </p:sp>
      <p:sp>
        <p:nvSpPr>
          <p:cNvPr id="138" name="Google Shape;138;g2467a5b84e7_1_14"/>
          <p:cNvSpPr/>
          <p:nvPr/>
        </p:nvSpPr>
        <p:spPr>
          <a:xfrm>
            <a:off x="0" y="0"/>
            <a:ext cx="238125" cy="5148580"/>
          </a:xfrm>
          <a:custGeom>
            <a:avLst/>
            <a:gdLst/>
            <a:ahLst/>
            <a:cxnLst/>
            <a:rect l="l" t="t" r="r" b="b"/>
            <a:pathLst>
              <a:path w="238125" h="5148580" extrusionOk="0">
                <a:moveTo>
                  <a:pt x="237743" y="0"/>
                </a:moveTo>
                <a:lnTo>
                  <a:pt x="0" y="0"/>
                </a:lnTo>
                <a:lnTo>
                  <a:pt x="0" y="5148070"/>
                </a:lnTo>
                <a:lnTo>
                  <a:pt x="211" y="5148070"/>
                </a:lnTo>
                <a:lnTo>
                  <a:pt x="237743"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g2467a5b84e7_1_14"/>
          <p:cNvSpPr/>
          <p:nvPr/>
        </p:nvSpPr>
        <p:spPr>
          <a:xfrm>
            <a:off x="8924738" y="0"/>
            <a:ext cx="219709" cy="5148580"/>
          </a:xfrm>
          <a:custGeom>
            <a:avLst/>
            <a:gdLst/>
            <a:ahLst/>
            <a:cxnLst/>
            <a:rect l="l" t="t" r="r" b="b"/>
            <a:pathLst>
              <a:path w="219709" h="5148580" extrusionOk="0">
                <a:moveTo>
                  <a:pt x="219261" y="0"/>
                </a:moveTo>
                <a:lnTo>
                  <a:pt x="0" y="5148071"/>
                </a:lnTo>
                <a:lnTo>
                  <a:pt x="219261" y="5148071"/>
                </a:lnTo>
                <a:lnTo>
                  <a:pt x="219261"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40" name="Google Shape;140;g2467a5b84e7_1_14"/>
          <p:cNvGraphicFramePr/>
          <p:nvPr/>
        </p:nvGraphicFramePr>
        <p:xfrm>
          <a:off x="238125" y="659409"/>
          <a:ext cx="3000000" cy="3000000"/>
        </p:xfrm>
        <a:graphic>
          <a:graphicData uri="http://schemas.openxmlformats.org/drawingml/2006/table">
            <a:tbl>
              <a:tblPr firstRow="1" bandRow="1">
                <a:noFill/>
                <a:tableStyleId>{0429F6BC-506F-40A2-9D1D-6542D28E08A6}</a:tableStyleId>
              </a:tblPr>
              <a:tblGrid>
                <a:gridCol w="2027675">
                  <a:extLst>
                    <a:ext uri="{9D8B030D-6E8A-4147-A177-3AD203B41FA5}">
                      <a16:colId xmlns:a16="http://schemas.microsoft.com/office/drawing/2014/main" val="20000"/>
                    </a:ext>
                  </a:extLst>
                </a:gridCol>
                <a:gridCol w="2163075">
                  <a:extLst>
                    <a:ext uri="{9D8B030D-6E8A-4147-A177-3AD203B41FA5}">
                      <a16:colId xmlns:a16="http://schemas.microsoft.com/office/drawing/2014/main" val="20001"/>
                    </a:ext>
                  </a:extLst>
                </a:gridCol>
                <a:gridCol w="1748450">
                  <a:extLst>
                    <a:ext uri="{9D8B030D-6E8A-4147-A177-3AD203B41FA5}">
                      <a16:colId xmlns:a16="http://schemas.microsoft.com/office/drawing/2014/main" val="20002"/>
                    </a:ext>
                  </a:extLst>
                </a:gridCol>
                <a:gridCol w="2171500">
                  <a:extLst>
                    <a:ext uri="{9D8B030D-6E8A-4147-A177-3AD203B41FA5}">
                      <a16:colId xmlns:a16="http://schemas.microsoft.com/office/drawing/2014/main" val="20003"/>
                    </a:ext>
                  </a:extLst>
                </a:gridCol>
              </a:tblGrid>
              <a:tr h="988175">
                <a:tc gridSpan="4">
                  <a:txBody>
                    <a:bodyPr/>
                    <a:lstStyle/>
                    <a:p>
                      <a:pPr marL="0" marR="0" lvl="0" indent="0" algn="l" rtl="0">
                        <a:lnSpc>
                          <a:spcPct val="100000"/>
                        </a:lnSpc>
                        <a:spcBef>
                          <a:spcPts val="0"/>
                        </a:spcBef>
                        <a:spcAft>
                          <a:spcPts val="0"/>
                        </a:spcAft>
                        <a:buSzPts val="1400"/>
                        <a:buFont typeface="Calibri"/>
                        <a:buNone/>
                      </a:pPr>
                      <a:r>
                        <a:rPr lang="es-CO" sz="1400" u="none" strike="noStrike" cap="none"/>
                        <a:t>Sector cultura: Instituto Distrital de Recreación y Deporte - IDRD</a:t>
                      </a:r>
                      <a:endParaRPr/>
                    </a:p>
                    <a:p>
                      <a:pPr marL="0" marR="0" lvl="0" indent="0" algn="l" rtl="0">
                        <a:lnSpc>
                          <a:spcPct val="100000"/>
                        </a:lnSpc>
                        <a:spcBef>
                          <a:spcPts val="0"/>
                        </a:spcBef>
                        <a:spcAft>
                          <a:spcPts val="0"/>
                        </a:spcAft>
                        <a:buSzPts val="1400"/>
                        <a:buFont typeface="Calibri"/>
                        <a:buNone/>
                      </a:pPr>
                      <a:r>
                        <a:rPr lang="es-CO" sz="1400" u="none" strike="noStrike" cap="none"/>
                        <a:t>Acciones Concertadas: 4</a:t>
                      </a:r>
                      <a:endParaRPr/>
                    </a:p>
                    <a:p>
                      <a:pPr marL="0" marR="0" lvl="0" indent="0" algn="l" rtl="0">
                        <a:lnSpc>
                          <a:spcPct val="100000"/>
                        </a:lnSpc>
                        <a:spcBef>
                          <a:spcPts val="0"/>
                        </a:spcBef>
                        <a:spcAft>
                          <a:spcPts val="0"/>
                        </a:spcAft>
                        <a:buSzPts val="1400"/>
                        <a:buFont typeface="Calibri"/>
                        <a:buNone/>
                      </a:pPr>
                      <a:r>
                        <a:rPr lang="es-CO" sz="1400" u="none" strike="noStrike" cap="none"/>
                        <a:t>Acciones Implementadas: </a:t>
                      </a:r>
                      <a:r>
                        <a:rPr lang="es-CO"/>
                        <a:t>3</a:t>
                      </a:r>
                      <a:r>
                        <a:rPr lang="es-CO" sz="1400" u="none" strike="noStrike" cap="none"/>
                        <a:t>                                   </a:t>
                      </a:r>
                      <a:endParaRPr/>
                    </a:p>
                    <a:p>
                      <a:pPr marL="0" marR="0" lvl="0" indent="0" algn="l" rtl="0">
                        <a:lnSpc>
                          <a:spcPct val="100000"/>
                        </a:lnSpc>
                        <a:spcBef>
                          <a:spcPts val="0"/>
                        </a:spcBef>
                        <a:spcAft>
                          <a:spcPts val="0"/>
                        </a:spcAft>
                        <a:buSzPts val="1400"/>
                        <a:buFont typeface="Calibri"/>
                        <a:buNone/>
                      </a:pPr>
                      <a:r>
                        <a:rPr lang="es-CO" sz="1400" u="none" strike="noStrike" cap="none"/>
                        <a:t>Acciones No Implementadas: 1</a:t>
                      </a:r>
                      <a:endParaRPr sz="1400" u="none" strike="noStrike" cap="none"/>
                    </a:p>
                  </a:txBody>
                  <a:tcPr marL="91450" marR="91450" marT="45725" marB="45725"/>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2550">
                <a:tc>
                  <a:txBody>
                    <a:bodyPr/>
                    <a:lstStyle/>
                    <a:p>
                      <a:pPr marL="0" marR="0" lvl="0" indent="0" algn="ctr" rtl="0">
                        <a:spcBef>
                          <a:spcPts val="0"/>
                        </a:spcBef>
                        <a:spcAft>
                          <a:spcPts val="0"/>
                        </a:spcAft>
                        <a:buNone/>
                      </a:pPr>
                      <a:r>
                        <a:rPr lang="es-CO" sz="1400" b="1" u="none" strike="noStrike" cap="none"/>
                        <a:t>Acción afirmativa concertada</a:t>
                      </a:r>
                      <a:endParaRPr/>
                    </a:p>
                    <a:p>
                      <a:pPr marL="0" marR="0" lvl="0" indent="0" algn="ctr" rtl="0">
                        <a:spcBef>
                          <a:spcPts val="0"/>
                        </a:spcBef>
                        <a:spcAft>
                          <a:spcPts val="0"/>
                        </a:spcAft>
                        <a:buNone/>
                      </a:pPr>
                      <a:r>
                        <a:rPr lang="es-CO" sz="700" i="1" u="none" strike="noStrike" cap="none"/>
                        <a:t>(Descripción de las acciones no implementadas y  las que se implementan en el 2023)</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Propuesta de cumplimiento 2023</a:t>
                      </a:r>
                      <a:endParaRPr/>
                    </a:p>
                    <a:p>
                      <a:pPr marL="0" marR="0" lvl="0" indent="0" algn="ctr" rtl="0">
                        <a:spcBef>
                          <a:spcPts val="0"/>
                        </a:spcBef>
                        <a:spcAft>
                          <a:spcPts val="0"/>
                        </a:spcAft>
                        <a:buNone/>
                      </a:pPr>
                      <a:r>
                        <a:rPr lang="es-CO" sz="700" i="1" u="none" strike="noStrike" cap="none"/>
                        <a:t>(Estrategia, hitos o actividades concretas para su materialización)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Fecha estimada de implementación</a:t>
                      </a:r>
                      <a:endParaRPr sz="700" b="1" u="none" strike="noStrike" cap="none"/>
                    </a:p>
                    <a:p>
                      <a:pPr marL="0" marR="0" lvl="0" indent="0" algn="ctr" rtl="0">
                        <a:spcBef>
                          <a:spcPts val="0"/>
                        </a:spcBef>
                        <a:spcAft>
                          <a:spcPts val="0"/>
                        </a:spcAft>
                        <a:buNone/>
                      </a:pPr>
                      <a:r>
                        <a:rPr lang="es-CO" sz="700" i="1" u="none" strike="noStrike" cap="none"/>
                        <a:t>(Se debe establecer una fecha real o tentativa para ser aprobado por el espacio</a:t>
                      </a:r>
                      <a:r>
                        <a:rPr lang="es-CO" sz="800" i="1" u="none" strike="noStrike" cap="none"/>
                        <a:t>)</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Aprobado por el espacio y anexar soporte</a:t>
                      </a:r>
                      <a:endParaRPr/>
                    </a:p>
                    <a:p>
                      <a:pPr marL="0" marR="0" lvl="0" indent="0" algn="ctr" rtl="0">
                        <a:spcBef>
                          <a:spcPts val="0"/>
                        </a:spcBef>
                        <a:spcAft>
                          <a:spcPts val="0"/>
                        </a:spcAft>
                        <a:buNone/>
                      </a:pPr>
                      <a:r>
                        <a:rPr lang="es-CO" sz="700" i="1" u="none" strike="noStrike" cap="none"/>
                        <a:t>(Esto se diligenciara durante la sesión)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68375">
                <a:tc>
                  <a:txBody>
                    <a:bodyPr/>
                    <a:lstStyle/>
                    <a:p>
                      <a:pPr marL="0" marR="0" lvl="0" indent="0" algn="just" rtl="0">
                        <a:spcBef>
                          <a:spcPts val="0"/>
                        </a:spcBef>
                        <a:spcAft>
                          <a:spcPts val="0"/>
                        </a:spcAft>
                        <a:buNone/>
                      </a:pPr>
                      <a:r>
                        <a:rPr lang="es-CO" sz="1300"/>
                        <a:t>Realizar un (1) encuentro de juegos tradicionales anual para cada pueblo indígena bajo sus usos y costumbres.</a:t>
                      </a:r>
                      <a:endParaRPr sz="13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1300"/>
                        <a:t>El IDRD recibió las propuestas de los juegos tradicionales de los siguientes pueblos indígenas: </a:t>
                      </a:r>
                      <a:endParaRPr sz="1300"/>
                    </a:p>
                    <a:p>
                      <a:pPr marL="457200" marR="0" lvl="0" indent="-311150" algn="just" rtl="0">
                        <a:spcBef>
                          <a:spcPts val="0"/>
                        </a:spcBef>
                        <a:spcAft>
                          <a:spcPts val="0"/>
                        </a:spcAft>
                        <a:buSzPts val="1300"/>
                        <a:buChar char="-"/>
                      </a:pPr>
                      <a:r>
                        <a:rPr lang="es-CO" sz="1300"/>
                        <a:t>Kichwa</a:t>
                      </a:r>
                      <a:endParaRPr sz="1300"/>
                    </a:p>
                    <a:p>
                      <a:pPr marL="457200" marR="0" lvl="0" indent="-311150" algn="just" rtl="0">
                        <a:spcBef>
                          <a:spcPts val="0"/>
                        </a:spcBef>
                        <a:spcAft>
                          <a:spcPts val="0"/>
                        </a:spcAft>
                        <a:buSzPts val="1300"/>
                        <a:buChar char="-"/>
                      </a:pPr>
                      <a:r>
                        <a:rPr lang="es-CO" sz="1300"/>
                        <a:t>Wounnan </a:t>
                      </a:r>
                      <a:endParaRPr sz="1300"/>
                    </a:p>
                    <a:p>
                      <a:pPr marL="457200" marR="0" lvl="0" indent="-311150" algn="just" rtl="0">
                        <a:spcBef>
                          <a:spcPts val="0"/>
                        </a:spcBef>
                        <a:spcAft>
                          <a:spcPts val="0"/>
                        </a:spcAft>
                        <a:buSzPts val="1300"/>
                        <a:buChar char="-"/>
                      </a:pPr>
                      <a:r>
                        <a:rPr lang="es-CO" sz="1300"/>
                        <a:t>Yanacona</a:t>
                      </a:r>
                      <a:endParaRPr sz="1300"/>
                    </a:p>
                    <a:p>
                      <a:pPr marL="457200" marR="0" lvl="0" indent="-311150" algn="just" rtl="0">
                        <a:spcBef>
                          <a:spcPts val="0"/>
                        </a:spcBef>
                        <a:spcAft>
                          <a:spcPts val="0"/>
                        </a:spcAft>
                        <a:buSzPts val="1300"/>
                        <a:buChar char="-"/>
                      </a:pPr>
                      <a:r>
                        <a:rPr lang="es-CO" sz="1300"/>
                        <a:t>Misak</a:t>
                      </a:r>
                      <a:endParaRPr sz="1300"/>
                    </a:p>
                    <a:p>
                      <a:pPr marL="457200" lvl="0" indent="-311150" algn="just" rtl="0">
                        <a:spcBef>
                          <a:spcPts val="0"/>
                        </a:spcBef>
                        <a:spcAft>
                          <a:spcPts val="0"/>
                        </a:spcAft>
                        <a:buSzPts val="1300"/>
                        <a:buChar char="-"/>
                      </a:pPr>
                      <a:r>
                        <a:rPr lang="es-CO" sz="1300"/>
                        <a:t>Nasa</a:t>
                      </a:r>
                      <a:endParaRPr sz="1300"/>
                    </a:p>
                    <a:p>
                      <a:pPr marL="457200" marR="0" lvl="0" indent="-311150" algn="just" rtl="0">
                        <a:spcBef>
                          <a:spcPts val="0"/>
                        </a:spcBef>
                        <a:spcAft>
                          <a:spcPts val="0"/>
                        </a:spcAft>
                        <a:buSzPts val="1300"/>
                        <a:buChar char="-"/>
                      </a:pPr>
                      <a:r>
                        <a:rPr lang="es-CO" sz="1300"/>
                        <a:t>Muisca de Suba</a:t>
                      </a:r>
                      <a:endParaRPr sz="1300"/>
                    </a:p>
                    <a:p>
                      <a:pPr marL="457200" marR="0" lvl="0" indent="-311150" algn="just" rtl="0">
                        <a:spcBef>
                          <a:spcPts val="0"/>
                        </a:spcBef>
                        <a:spcAft>
                          <a:spcPts val="0"/>
                        </a:spcAft>
                        <a:buSzPts val="1300"/>
                        <a:buChar char="-"/>
                      </a:pPr>
                      <a:r>
                        <a:rPr lang="es-CO" sz="1300"/>
                        <a:t>Muisca de Bosa </a:t>
                      </a:r>
                      <a:endParaRPr sz="13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1300"/>
                        <a:t>En el segundo semestre de 2023. </a:t>
                      </a:r>
                      <a:endParaRPr sz="1300"/>
                    </a:p>
                    <a:p>
                      <a:pPr marL="0" marR="0" lvl="0" indent="0" algn="just" rtl="0">
                        <a:spcBef>
                          <a:spcPts val="0"/>
                        </a:spcBef>
                        <a:spcAft>
                          <a:spcPts val="0"/>
                        </a:spcAft>
                        <a:buNone/>
                      </a:pPr>
                      <a:r>
                        <a:rPr lang="es-CO" sz="1300"/>
                        <a:t>En espera de recibir los ajustes a las  observaciones hechas por el IDRD a las siguientes propuestas: </a:t>
                      </a:r>
                      <a:endParaRPr sz="1300"/>
                    </a:p>
                    <a:p>
                      <a:pPr marL="457200" lvl="0" indent="-311150" algn="just" rtl="0">
                        <a:spcBef>
                          <a:spcPts val="0"/>
                        </a:spcBef>
                        <a:spcAft>
                          <a:spcPts val="0"/>
                        </a:spcAft>
                        <a:buClr>
                          <a:schemeClr val="dk1"/>
                        </a:buClr>
                        <a:buSzPts val="1300"/>
                        <a:buChar char="-"/>
                      </a:pPr>
                      <a:r>
                        <a:rPr lang="es-CO" sz="1300"/>
                        <a:t>Wounnan </a:t>
                      </a:r>
                      <a:endParaRPr sz="1300"/>
                    </a:p>
                    <a:p>
                      <a:pPr marL="457200" lvl="0" indent="-311150" algn="just" rtl="0">
                        <a:spcBef>
                          <a:spcPts val="0"/>
                        </a:spcBef>
                        <a:spcAft>
                          <a:spcPts val="0"/>
                        </a:spcAft>
                        <a:buClr>
                          <a:schemeClr val="dk1"/>
                        </a:buClr>
                        <a:buSzPts val="1300"/>
                        <a:buChar char="-"/>
                      </a:pPr>
                      <a:r>
                        <a:rPr lang="es-CO" sz="1300"/>
                        <a:t>Yanacona</a:t>
                      </a:r>
                      <a:endParaRPr sz="1300"/>
                    </a:p>
                    <a:p>
                      <a:pPr marL="457200" lvl="0" indent="-311150" algn="just" rtl="0">
                        <a:spcBef>
                          <a:spcPts val="0"/>
                        </a:spcBef>
                        <a:spcAft>
                          <a:spcPts val="0"/>
                        </a:spcAft>
                        <a:buClr>
                          <a:schemeClr val="dk1"/>
                        </a:buClr>
                        <a:buSzPts val="1300"/>
                        <a:buChar char="-"/>
                      </a:pPr>
                      <a:r>
                        <a:rPr lang="es-CO" sz="1300"/>
                        <a:t>Misak</a:t>
                      </a:r>
                      <a:endParaRPr sz="1300"/>
                    </a:p>
                    <a:p>
                      <a:pPr marL="457200" lvl="0" indent="-311150" algn="just" rtl="0">
                        <a:spcBef>
                          <a:spcPts val="0"/>
                        </a:spcBef>
                        <a:spcAft>
                          <a:spcPts val="0"/>
                        </a:spcAft>
                        <a:buClr>
                          <a:schemeClr val="dk1"/>
                        </a:buClr>
                        <a:buSzPts val="1300"/>
                        <a:buChar char="-"/>
                      </a:pPr>
                      <a:r>
                        <a:rPr lang="es-CO" sz="1300"/>
                        <a:t>Nasa</a:t>
                      </a:r>
                      <a:endParaRPr sz="1300"/>
                    </a:p>
                    <a:p>
                      <a:pPr marL="457200" lvl="0" indent="-311150" algn="just" rtl="0">
                        <a:spcBef>
                          <a:spcPts val="0"/>
                        </a:spcBef>
                        <a:spcAft>
                          <a:spcPts val="0"/>
                        </a:spcAft>
                        <a:buClr>
                          <a:schemeClr val="dk1"/>
                        </a:buClr>
                        <a:buSzPts val="1300"/>
                        <a:buChar char="-"/>
                      </a:pPr>
                      <a:r>
                        <a:rPr lang="es-CO" sz="1300"/>
                        <a:t>Muisca de Suba</a:t>
                      </a:r>
                      <a:endParaRPr sz="1300"/>
                    </a:p>
                    <a:p>
                      <a:pPr marL="457200" lvl="0" indent="-311150" algn="just" rtl="0">
                        <a:spcBef>
                          <a:spcPts val="0"/>
                        </a:spcBef>
                        <a:spcAft>
                          <a:spcPts val="0"/>
                        </a:spcAft>
                        <a:buClr>
                          <a:schemeClr val="dk1"/>
                        </a:buClr>
                        <a:buSzPts val="1300"/>
                        <a:buChar char="-"/>
                      </a:pPr>
                      <a:r>
                        <a:rPr lang="es-CO" sz="1300"/>
                        <a:t>Muisca de Bosa </a:t>
                      </a:r>
                      <a:endParaRPr sz="13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13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41" name="Google Shape;141;g2467a5b84e7_1_14"/>
          <p:cNvSpPr txBox="1"/>
          <p:nvPr/>
        </p:nvSpPr>
        <p:spPr>
          <a:xfrm>
            <a:off x="0" y="0"/>
            <a:ext cx="3000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a:t>Realizar un (1) encuentro de juegos tradicionales anual para cada pueblo indígena bajo sus usos y costumbres.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pic>
        <p:nvPicPr>
          <p:cNvPr id="146" name="Google Shape;146;g2467a5b84e7_1_30"/>
          <p:cNvPicPr preferRelativeResize="0"/>
          <p:nvPr/>
        </p:nvPicPr>
        <p:blipFill rotWithShape="1">
          <a:blip r:embed="rId3">
            <a:alphaModFix/>
          </a:blip>
          <a:srcRect/>
          <a:stretch/>
        </p:blipFill>
        <p:spPr>
          <a:xfrm>
            <a:off x="0" y="0"/>
            <a:ext cx="9144000" cy="5148071"/>
          </a:xfrm>
          <a:prstGeom prst="rect">
            <a:avLst/>
          </a:prstGeom>
          <a:noFill/>
          <a:ln>
            <a:noFill/>
          </a:ln>
        </p:spPr>
      </p:pic>
      <p:sp>
        <p:nvSpPr>
          <p:cNvPr id="147" name="Google Shape;147;g2467a5b84e7_1_30"/>
          <p:cNvSpPr txBox="1"/>
          <p:nvPr/>
        </p:nvSpPr>
        <p:spPr>
          <a:xfrm>
            <a:off x="1517141" y="1086497"/>
            <a:ext cx="2037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1</a:t>
            </a:r>
            <a:endParaRPr sz="3600">
              <a:solidFill>
                <a:schemeClr val="dk1"/>
              </a:solidFill>
              <a:latin typeface="Trebuchet MS"/>
              <a:ea typeface="Trebuchet MS"/>
              <a:cs typeface="Trebuchet MS"/>
              <a:sym typeface="Trebuchet MS"/>
            </a:endParaRPr>
          </a:p>
        </p:txBody>
      </p:sp>
      <p:sp>
        <p:nvSpPr>
          <p:cNvPr id="148" name="Google Shape;148;g2467a5b84e7_1_30"/>
          <p:cNvSpPr txBox="1"/>
          <p:nvPr/>
        </p:nvSpPr>
        <p:spPr>
          <a:xfrm>
            <a:off x="1480566" y="2512643"/>
            <a:ext cx="261000" cy="5676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2</a:t>
            </a:r>
            <a:endParaRPr sz="3600">
              <a:solidFill>
                <a:schemeClr val="dk1"/>
              </a:solidFill>
              <a:latin typeface="Trebuchet MS"/>
              <a:ea typeface="Trebuchet MS"/>
              <a:cs typeface="Trebuchet MS"/>
              <a:sym typeface="Trebuchet MS"/>
            </a:endParaRPr>
          </a:p>
        </p:txBody>
      </p:sp>
      <p:sp>
        <p:nvSpPr>
          <p:cNvPr id="149" name="Google Shape;149;g2467a5b84e7_1_30"/>
          <p:cNvSpPr txBox="1"/>
          <p:nvPr/>
        </p:nvSpPr>
        <p:spPr>
          <a:xfrm>
            <a:off x="1480566" y="3937825"/>
            <a:ext cx="261600" cy="5682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None/>
            </a:pPr>
            <a:r>
              <a:rPr lang="es-CO" sz="3600" b="1">
                <a:solidFill>
                  <a:srgbClr val="FFFFFF"/>
                </a:solidFill>
                <a:latin typeface="Trebuchet MS"/>
                <a:ea typeface="Trebuchet MS"/>
                <a:cs typeface="Trebuchet MS"/>
                <a:sym typeface="Trebuchet MS"/>
              </a:rPr>
              <a:t>3</a:t>
            </a:r>
            <a:endParaRPr sz="3600">
              <a:solidFill>
                <a:schemeClr val="dk1"/>
              </a:solidFill>
              <a:latin typeface="Trebuchet MS"/>
              <a:ea typeface="Trebuchet MS"/>
              <a:cs typeface="Trebuchet MS"/>
              <a:sym typeface="Trebuchet MS"/>
            </a:endParaRPr>
          </a:p>
        </p:txBody>
      </p:sp>
      <p:sp>
        <p:nvSpPr>
          <p:cNvPr id="150" name="Google Shape;150;g2467a5b84e7_1_30"/>
          <p:cNvSpPr/>
          <p:nvPr/>
        </p:nvSpPr>
        <p:spPr>
          <a:xfrm>
            <a:off x="155447" y="119024"/>
            <a:ext cx="8193405" cy="540385"/>
          </a:xfrm>
          <a:custGeom>
            <a:avLst/>
            <a:gdLst/>
            <a:ahLst/>
            <a:cxnLst/>
            <a:rect l="l" t="t" r="r" b="b"/>
            <a:pathLst>
              <a:path w="8193405" h="540385" extrusionOk="0">
                <a:moveTo>
                  <a:pt x="8193024" y="0"/>
                </a:moveTo>
                <a:lnTo>
                  <a:pt x="0" y="0"/>
                </a:lnTo>
                <a:lnTo>
                  <a:pt x="0" y="539978"/>
                </a:lnTo>
                <a:lnTo>
                  <a:pt x="8193024" y="539978"/>
                </a:lnTo>
                <a:lnTo>
                  <a:pt x="8193024"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g2467a5b84e7_1_30"/>
          <p:cNvSpPr txBox="1"/>
          <p:nvPr/>
        </p:nvSpPr>
        <p:spPr>
          <a:xfrm>
            <a:off x="223387" y="248016"/>
            <a:ext cx="8140200" cy="2937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CO" sz="1800" b="1">
                <a:solidFill>
                  <a:srgbClr val="FFFFFF"/>
                </a:solidFill>
                <a:latin typeface="Trebuchet MS"/>
                <a:ea typeface="Trebuchet MS"/>
                <a:cs typeface="Trebuchet MS"/>
                <a:sym typeface="Trebuchet MS"/>
              </a:rPr>
              <a:t>Balance de Gestión por Sectores Implementación PIAA 2020-2024.</a:t>
            </a:r>
            <a:endParaRPr/>
          </a:p>
        </p:txBody>
      </p:sp>
      <p:sp>
        <p:nvSpPr>
          <p:cNvPr id="152" name="Google Shape;152;g2467a5b84e7_1_30"/>
          <p:cNvSpPr/>
          <p:nvPr/>
        </p:nvSpPr>
        <p:spPr>
          <a:xfrm>
            <a:off x="0" y="0"/>
            <a:ext cx="238125" cy="5148580"/>
          </a:xfrm>
          <a:custGeom>
            <a:avLst/>
            <a:gdLst/>
            <a:ahLst/>
            <a:cxnLst/>
            <a:rect l="l" t="t" r="r" b="b"/>
            <a:pathLst>
              <a:path w="238125" h="5148580" extrusionOk="0">
                <a:moveTo>
                  <a:pt x="237743" y="0"/>
                </a:moveTo>
                <a:lnTo>
                  <a:pt x="0" y="0"/>
                </a:lnTo>
                <a:lnTo>
                  <a:pt x="0" y="5148070"/>
                </a:lnTo>
                <a:lnTo>
                  <a:pt x="211" y="5148070"/>
                </a:lnTo>
                <a:lnTo>
                  <a:pt x="237743"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g2467a5b84e7_1_30"/>
          <p:cNvSpPr/>
          <p:nvPr/>
        </p:nvSpPr>
        <p:spPr>
          <a:xfrm>
            <a:off x="8924738" y="0"/>
            <a:ext cx="219709" cy="5148580"/>
          </a:xfrm>
          <a:custGeom>
            <a:avLst/>
            <a:gdLst/>
            <a:ahLst/>
            <a:cxnLst/>
            <a:rect l="l" t="t" r="r" b="b"/>
            <a:pathLst>
              <a:path w="219709" h="5148580" extrusionOk="0">
                <a:moveTo>
                  <a:pt x="219261" y="0"/>
                </a:moveTo>
                <a:lnTo>
                  <a:pt x="0" y="5148071"/>
                </a:lnTo>
                <a:lnTo>
                  <a:pt x="219261" y="5148071"/>
                </a:lnTo>
                <a:lnTo>
                  <a:pt x="219261" y="0"/>
                </a:lnTo>
                <a:close/>
              </a:path>
            </a:pathLst>
          </a:custGeom>
          <a:solidFill>
            <a:srgbClr val="43434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54" name="Google Shape;154;g2467a5b84e7_1_30"/>
          <p:cNvGraphicFramePr/>
          <p:nvPr/>
        </p:nvGraphicFramePr>
        <p:xfrm>
          <a:off x="238125" y="659409"/>
          <a:ext cx="3000000" cy="3000000"/>
        </p:xfrm>
        <a:graphic>
          <a:graphicData uri="http://schemas.openxmlformats.org/drawingml/2006/table">
            <a:tbl>
              <a:tblPr firstRow="1" bandRow="1">
                <a:noFill/>
                <a:tableStyleId>{0429F6BC-506F-40A2-9D1D-6542D28E08A6}</a:tableStyleId>
              </a:tblPr>
              <a:tblGrid>
                <a:gridCol w="2027675">
                  <a:extLst>
                    <a:ext uri="{9D8B030D-6E8A-4147-A177-3AD203B41FA5}">
                      <a16:colId xmlns:a16="http://schemas.microsoft.com/office/drawing/2014/main" val="20000"/>
                    </a:ext>
                  </a:extLst>
                </a:gridCol>
                <a:gridCol w="2163075">
                  <a:extLst>
                    <a:ext uri="{9D8B030D-6E8A-4147-A177-3AD203B41FA5}">
                      <a16:colId xmlns:a16="http://schemas.microsoft.com/office/drawing/2014/main" val="20001"/>
                    </a:ext>
                  </a:extLst>
                </a:gridCol>
                <a:gridCol w="1748450">
                  <a:extLst>
                    <a:ext uri="{9D8B030D-6E8A-4147-A177-3AD203B41FA5}">
                      <a16:colId xmlns:a16="http://schemas.microsoft.com/office/drawing/2014/main" val="20002"/>
                    </a:ext>
                  </a:extLst>
                </a:gridCol>
                <a:gridCol w="2171500">
                  <a:extLst>
                    <a:ext uri="{9D8B030D-6E8A-4147-A177-3AD203B41FA5}">
                      <a16:colId xmlns:a16="http://schemas.microsoft.com/office/drawing/2014/main" val="20003"/>
                    </a:ext>
                  </a:extLst>
                </a:gridCol>
              </a:tblGrid>
              <a:tr h="988175">
                <a:tc gridSpan="4">
                  <a:txBody>
                    <a:bodyPr/>
                    <a:lstStyle/>
                    <a:p>
                      <a:pPr marL="0" marR="0" lvl="0" indent="0" algn="l" rtl="0">
                        <a:lnSpc>
                          <a:spcPct val="100000"/>
                        </a:lnSpc>
                        <a:spcBef>
                          <a:spcPts val="0"/>
                        </a:spcBef>
                        <a:spcAft>
                          <a:spcPts val="0"/>
                        </a:spcAft>
                        <a:buSzPts val="1400"/>
                        <a:buFont typeface="Calibri"/>
                        <a:buNone/>
                      </a:pPr>
                      <a:r>
                        <a:rPr lang="es-CO" sz="1400" u="none" strike="noStrike" cap="none"/>
                        <a:t>Sector cultura: Instituto Distrital de Recreación y Deporte - IDRD</a:t>
                      </a:r>
                      <a:endParaRPr/>
                    </a:p>
                    <a:p>
                      <a:pPr marL="0" marR="0" lvl="0" indent="0" algn="l" rtl="0">
                        <a:lnSpc>
                          <a:spcPct val="100000"/>
                        </a:lnSpc>
                        <a:spcBef>
                          <a:spcPts val="0"/>
                        </a:spcBef>
                        <a:spcAft>
                          <a:spcPts val="0"/>
                        </a:spcAft>
                        <a:buSzPts val="1400"/>
                        <a:buFont typeface="Calibri"/>
                        <a:buNone/>
                      </a:pPr>
                      <a:r>
                        <a:rPr lang="es-CO" sz="1400" u="none" strike="noStrike" cap="none"/>
                        <a:t>Acciones Concertadas: 4</a:t>
                      </a:r>
                      <a:endParaRPr/>
                    </a:p>
                    <a:p>
                      <a:pPr marL="0" marR="0" lvl="0" indent="0" algn="l" rtl="0">
                        <a:lnSpc>
                          <a:spcPct val="100000"/>
                        </a:lnSpc>
                        <a:spcBef>
                          <a:spcPts val="0"/>
                        </a:spcBef>
                        <a:spcAft>
                          <a:spcPts val="0"/>
                        </a:spcAft>
                        <a:buSzPts val="1400"/>
                        <a:buFont typeface="Calibri"/>
                        <a:buNone/>
                      </a:pPr>
                      <a:r>
                        <a:rPr lang="es-CO" sz="1400" u="none" strike="noStrike" cap="none"/>
                        <a:t>Acciones Implementadas: </a:t>
                      </a:r>
                      <a:r>
                        <a:rPr lang="es-CO"/>
                        <a:t>3</a:t>
                      </a:r>
                      <a:r>
                        <a:rPr lang="es-CO" sz="1400" u="none" strike="noStrike" cap="none"/>
                        <a:t>                                   </a:t>
                      </a:r>
                      <a:endParaRPr/>
                    </a:p>
                    <a:p>
                      <a:pPr marL="0" marR="0" lvl="0" indent="0" algn="l" rtl="0">
                        <a:lnSpc>
                          <a:spcPct val="100000"/>
                        </a:lnSpc>
                        <a:spcBef>
                          <a:spcPts val="0"/>
                        </a:spcBef>
                        <a:spcAft>
                          <a:spcPts val="0"/>
                        </a:spcAft>
                        <a:buSzPts val="1400"/>
                        <a:buFont typeface="Calibri"/>
                        <a:buNone/>
                      </a:pPr>
                      <a:r>
                        <a:rPr lang="es-CO" sz="1400" u="none" strike="noStrike" cap="none"/>
                        <a:t>Acciones No Implementadas: 1</a:t>
                      </a:r>
                      <a:endParaRPr sz="1400" u="none" strike="noStrike" cap="none"/>
                    </a:p>
                  </a:txBody>
                  <a:tcPr marL="91450" marR="91450" marT="45725" marB="45725"/>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2550">
                <a:tc>
                  <a:txBody>
                    <a:bodyPr/>
                    <a:lstStyle/>
                    <a:p>
                      <a:pPr marL="0" marR="0" lvl="0" indent="0" algn="ctr" rtl="0">
                        <a:spcBef>
                          <a:spcPts val="0"/>
                        </a:spcBef>
                        <a:spcAft>
                          <a:spcPts val="0"/>
                        </a:spcAft>
                        <a:buNone/>
                      </a:pPr>
                      <a:r>
                        <a:rPr lang="es-CO" sz="1400" b="1" u="none" strike="noStrike" cap="none"/>
                        <a:t>Acción afirmativa concertada</a:t>
                      </a:r>
                      <a:endParaRPr/>
                    </a:p>
                    <a:p>
                      <a:pPr marL="0" marR="0" lvl="0" indent="0" algn="ctr" rtl="0">
                        <a:spcBef>
                          <a:spcPts val="0"/>
                        </a:spcBef>
                        <a:spcAft>
                          <a:spcPts val="0"/>
                        </a:spcAft>
                        <a:buNone/>
                      </a:pPr>
                      <a:r>
                        <a:rPr lang="es-CO" sz="700" i="1" u="none" strike="noStrike" cap="none"/>
                        <a:t>(Descripción de las acciones no implementadas y  las que se implementan en el 2023)</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Propuesta de cumplimiento 2023</a:t>
                      </a:r>
                      <a:endParaRPr/>
                    </a:p>
                    <a:p>
                      <a:pPr marL="0" marR="0" lvl="0" indent="0" algn="ctr" rtl="0">
                        <a:spcBef>
                          <a:spcPts val="0"/>
                        </a:spcBef>
                        <a:spcAft>
                          <a:spcPts val="0"/>
                        </a:spcAft>
                        <a:buNone/>
                      </a:pPr>
                      <a:r>
                        <a:rPr lang="es-CO" sz="700" i="1" u="none" strike="noStrike" cap="none"/>
                        <a:t>(Estrategia, hitos o actividades concretas para su materialización)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Fecha estimada de implementación</a:t>
                      </a:r>
                      <a:endParaRPr sz="700" b="1" u="none" strike="noStrike" cap="none"/>
                    </a:p>
                    <a:p>
                      <a:pPr marL="0" marR="0" lvl="0" indent="0" algn="ctr" rtl="0">
                        <a:spcBef>
                          <a:spcPts val="0"/>
                        </a:spcBef>
                        <a:spcAft>
                          <a:spcPts val="0"/>
                        </a:spcAft>
                        <a:buNone/>
                      </a:pPr>
                      <a:r>
                        <a:rPr lang="es-CO" sz="700" i="1" u="none" strike="noStrike" cap="none"/>
                        <a:t>(Se debe establecer una fecha real o tentativa para ser aprobado por el espacio</a:t>
                      </a:r>
                      <a:r>
                        <a:rPr lang="es-CO" sz="800" i="1" u="none" strike="noStrike" cap="none"/>
                        <a:t>)</a:t>
                      </a:r>
                      <a:endParaRPr sz="800" i="1"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s-CO" sz="1400" b="1" u="none" strike="noStrike" cap="none"/>
                        <a:t>Aprobado por el espacio y anexar soporte</a:t>
                      </a:r>
                      <a:endParaRPr/>
                    </a:p>
                    <a:p>
                      <a:pPr marL="0" marR="0" lvl="0" indent="0" algn="ctr" rtl="0">
                        <a:spcBef>
                          <a:spcPts val="0"/>
                        </a:spcBef>
                        <a:spcAft>
                          <a:spcPts val="0"/>
                        </a:spcAft>
                        <a:buNone/>
                      </a:pPr>
                      <a:r>
                        <a:rPr lang="es-CO" sz="700" i="1" u="none" strike="noStrike" cap="none"/>
                        <a:t>(Esto se diligenciara durante la sesión)</a:t>
                      </a:r>
                      <a:endParaRPr sz="700" i="1"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68375">
                <a:tc>
                  <a:txBody>
                    <a:bodyPr/>
                    <a:lstStyle/>
                    <a:p>
                      <a:pPr marL="0" marR="0" lvl="0" indent="0" algn="just" rtl="0">
                        <a:spcBef>
                          <a:spcPts val="0"/>
                        </a:spcBef>
                        <a:spcAft>
                          <a:spcPts val="0"/>
                        </a:spcAft>
                        <a:buNone/>
                      </a:pPr>
                      <a:r>
                        <a:rPr lang="es-CO" sz="1300"/>
                        <a:t>Disponer de mínimo 80 cupos en procesos de formación deportiva para niños, niñas y adolescentes de los pueblos indígenas que hacen parte del espacio autónomo.</a:t>
                      </a:r>
                      <a:endParaRPr sz="13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1300"/>
                        <a:t>Se recibió un listado de seis (6) NNA del pueblo Yanacona interesados en hacer parte de los procesos deportivos. </a:t>
                      </a:r>
                      <a:endParaRPr sz="1300"/>
                    </a:p>
                    <a:p>
                      <a:pPr marL="0" marR="0" lvl="0" indent="0" algn="just" rtl="0">
                        <a:spcBef>
                          <a:spcPts val="0"/>
                        </a:spcBef>
                        <a:spcAft>
                          <a:spcPts val="0"/>
                        </a:spcAft>
                        <a:buNone/>
                      </a:pPr>
                      <a:r>
                        <a:rPr lang="es-CO" sz="1300"/>
                        <a:t>El área de deportes se encuentra en comunicación con los adultos responsables para la asignación de cupos.</a:t>
                      </a:r>
                      <a:endParaRPr sz="1300"/>
                    </a:p>
                    <a:p>
                      <a:pPr marL="0" marR="0" lvl="0" indent="0" algn="just" rtl="0">
                        <a:spcBef>
                          <a:spcPts val="0"/>
                        </a:spcBef>
                        <a:spcAft>
                          <a:spcPts val="0"/>
                        </a:spcAft>
                        <a:buNone/>
                      </a:pPr>
                      <a:r>
                        <a:rPr lang="es-CO" sz="1300"/>
                        <a:t>Se espera recibir el listado de los NNA de los demás pueblos indígenas interesados en los procesos deportivos.    </a:t>
                      </a:r>
                      <a:endParaRPr sz="13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s-CO" sz="1300"/>
                        <a:t>A partir de junio de 2023.</a:t>
                      </a:r>
                      <a:endParaRPr sz="13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endParaRPr sz="13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55" name="Google Shape;155;g2467a5b84e7_1_30"/>
          <p:cNvSpPr txBox="1"/>
          <p:nvPr/>
        </p:nvSpPr>
        <p:spPr>
          <a:xfrm>
            <a:off x="0" y="0"/>
            <a:ext cx="3000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a:t>Realizar un (1) encuentro de juegos tradicionales anual para cada pueblo indígena bajo sus usos y costumbres.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250A38F051B4649A6ECAA768F6BDBBF" ma:contentTypeVersion="15" ma:contentTypeDescription="Crear nuevo documento." ma:contentTypeScope="" ma:versionID="53f2b6bb1e6323e36902951a5974510a">
  <xsd:schema xmlns:xsd="http://www.w3.org/2001/XMLSchema" xmlns:xs="http://www.w3.org/2001/XMLSchema" xmlns:p="http://schemas.microsoft.com/office/2006/metadata/properties" xmlns:ns2="9f1d8c1a-37e6-4050-b3de-ba212d04cd74" xmlns:ns3="e650d988-71db-43b1-aaad-ae0382f4ae5f" xmlns:ns4="4d80bc94-8117-4d04-b7b5-18c598f799ce" targetNamespace="http://schemas.microsoft.com/office/2006/metadata/properties" ma:root="true" ma:fieldsID="1f949c03684669f4455f88d60233a414" ns2:_="" ns3:_="" ns4:_="">
    <xsd:import namespace="9f1d8c1a-37e6-4050-b3de-ba212d04cd74"/>
    <xsd:import namespace="e650d988-71db-43b1-aaad-ae0382f4ae5f"/>
    <xsd:import namespace="4d80bc94-8117-4d04-b7b5-18c598f799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OCR" minOccurs="0"/>
                <xsd:element ref="ns2:Estado"/>
                <xsd:element ref="ns2:TipodeDocumento"/>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1d8c1a-37e6-4050-b3de-ba212d04c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1310d8ee-99bf-4ea4-9dbe-e9e068685e8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Estado" ma:index="21" ma:displayName="Estado" ma:default="Activo" ma:format="Dropdown" ma:internalName="Estado">
      <xsd:simpleType>
        <xsd:restriction base="dms:Choice">
          <xsd:enumeration value="Activo"/>
          <xsd:enumeration value="Semi-Activo"/>
        </xsd:restriction>
      </xsd:simpleType>
    </xsd:element>
    <xsd:element name="TipodeDocumento" ma:index="22" ma:displayName="Tipo de Documento" ma:default="Definitivo" ma:format="Dropdown" ma:internalName="TipodeDocumento">
      <xsd:simpleType>
        <xsd:restriction base="dms:Choice">
          <xsd:enumeration value="Definitivo"/>
          <xsd:enumeration value="Tramite"/>
        </xsd:restriction>
      </xsd:simpleType>
    </xsd:element>
  </xsd:schema>
  <xsd:schema xmlns:xsd="http://www.w3.org/2001/XMLSchema" xmlns:xs="http://www.w3.org/2001/XMLSchema" xmlns:dms="http://schemas.microsoft.com/office/2006/documentManagement/types" xmlns:pc="http://schemas.microsoft.com/office/infopath/2007/PartnerControls" targetNamespace="e650d988-71db-43b1-aaad-ae0382f4ae5f"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80bc94-8117-4d04-b7b5-18c598f799c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b76fbe7-09e4-4d59-91e4-0954f5bfb313}" ma:internalName="TaxCatchAll" ma:showField="CatchAllData" ma:web="4d80bc94-8117-4d04-b7b5-18c598f799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1d8c1a-37e6-4050-b3de-ba212d04cd74">
      <Terms xmlns="http://schemas.microsoft.com/office/infopath/2007/PartnerControls"/>
    </lcf76f155ced4ddcb4097134ff3c332f>
    <TaxCatchAll xmlns="4d80bc94-8117-4d04-b7b5-18c598f799ce" xsi:nil="true"/>
    <Estado xmlns="9f1d8c1a-37e6-4050-b3de-ba212d04cd74">Activo</Estado>
    <TipodeDocumento xmlns="9f1d8c1a-37e6-4050-b3de-ba212d04cd74">Definitivo</TipodeDocumento>
    <SharedWithUsers xmlns="e650d988-71db-43b1-aaad-ae0382f4ae5f">
      <UserInfo>
        <DisplayName/>
        <AccountId xsi:nil="true"/>
        <AccountType/>
      </UserInfo>
    </SharedWithUsers>
    <MediaLengthInSeconds xmlns="9f1d8c1a-37e6-4050-b3de-ba212d04cd74" xsi:nil="true"/>
  </documentManagement>
</p:properties>
</file>

<file path=customXml/itemProps1.xml><?xml version="1.0" encoding="utf-8"?>
<ds:datastoreItem xmlns:ds="http://schemas.openxmlformats.org/officeDocument/2006/customXml" ds:itemID="{048D384E-5723-45B8-8EFC-EDB9F5232F97}"/>
</file>

<file path=customXml/itemProps2.xml><?xml version="1.0" encoding="utf-8"?>
<ds:datastoreItem xmlns:ds="http://schemas.openxmlformats.org/officeDocument/2006/customXml" ds:itemID="{4DE51065-6897-4E55-840B-AA1781BFDF08}"/>
</file>

<file path=customXml/itemProps3.xml><?xml version="1.0" encoding="utf-8"?>
<ds:datastoreItem xmlns:ds="http://schemas.openxmlformats.org/officeDocument/2006/customXml" ds:itemID="{9A3FBF46-46C8-40D2-A52C-C0B9085AAB85}"/>
</file>

<file path=docProps/app.xml><?xml version="1.0" encoding="utf-8"?>
<Properties xmlns="http://schemas.openxmlformats.org/officeDocument/2006/extended-properties" xmlns:vt="http://schemas.openxmlformats.org/officeDocument/2006/docPropsVTypes">
  <TotalTime>0</TotalTime>
  <Words>3789</Words>
  <Application>Microsoft Office PowerPoint</Application>
  <PresentationFormat>Personalizado</PresentationFormat>
  <Paragraphs>376</Paragraphs>
  <Slides>17</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Trebuchet MS</vt:lpstr>
      <vt:lpstr>Roboto</vt:lpstr>
      <vt:lpstr>Office Theme</vt:lpstr>
      <vt:lpstr>CONSEJO CONSULTIVO Y DE CONCERTACIÓN PARA LOS PUEBLOS INDÍGENAS EN BOGOTÁ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CONSEJO CONSULTIVO Y DE CONCERTACIÓN PARA LOS PUEBLOS INDÍGENAS EN BOGOTÁ </dc:title>
  <dc:creator>Unknown User</dc:creator>
  <cp:lastModifiedBy>Maria Carmen</cp:lastModifiedBy>
  <cp:revision>1</cp:revision>
  <dcterms:created xsi:type="dcterms:W3CDTF">2022-12-07T01:16:35Z</dcterms:created>
  <dcterms:modified xsi:type="dcterms:W3CDTF">2023-05-24T15:46:15Z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2022-12-06T00:00:00Z</vt:filetime>
  </property>
  <property fmtid="{D5CDD505-2E9C-101B-9397-08002B2CF9AE}" pid="3" name="LastSaved">
    <vt:filetime>2022-12-07T00:00:00Z</vt:filetime>
  </property>
  <property fmtid="{D5CDD505-2E9C-101B-9397-08002B2CF9AE}" pid="4" name="ContentTypeId">
    <vt:lpwstr>0x0101005250A38F051B4649A6ECAA768F6BDBBF</vt:lpwstr>
  </property>
  <property fmtid="{D5CDD505-2E9C-101B-9397-08002B2CF9AE}" pid="5" name="Order">
    <vt:r8>9628700</vt:r8>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y fmtid="{D5CDD505-2E9C-101B-9397-08002B2CF9AE}" pid="14" name="MediaServiceImageTags">
    <vt:lpwstr/>
  </property>
</Properties>
</file>