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56" r:id="rId2"/>
    <p:sldId id="311" r:id="rId3"/>
    <p:sldId id="312" r:id="rId4"/>
    <p:sldId id="313" r:id="rId5"/>
    <p:sldId id="258"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4" r:id="rId21"/>
    <p:sldId id="295" r:id="rId22"/>
    <p:sldId id="296" r:id="rId23"/>
    <p:sldId id="315" r:id="rId24"/>
    <p:sldId id="316" r:id="rId25"/>
    <p:sldId id="317" r:id="rId26"/>
    <p:sldId id="318" r:id="rId27"/>
    <p:sldId id="320" r:id="rId28"/>
    <p:sldId id="325" r:id="rId29"/>
    <p:sldId id="294" r:id="rId30"/>
  </p:sldIdLst>
  <p:sldSz cx="9144000" cy="5149850"/>
  <p:notesSz cx="9144000" cy="514985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96" autoAdjust="0"/>
    <p:restoredTop sz="94660"/>
  </p:normalViewPr>
  <p:slideViewPr>
    <p:cSldViewPr>
      <p:cViewPr varScale="1">
        <p:scale>
          <a:sx n="150" d="100"/>
          <a:sy n="150" d="100"/>
        </p:scale>
        <p:origin x="444" y="12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258763"/>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5180013" y="0"/>
            <a:ext cx="3962400" cy="258763"/>
          </a:xfrm>
          <a:prstGeom prst="rect">
            <a:avLst/>
          </a:prstGeom>
        </p:spPr>
        <p:txBody>
          <a:bodyPr vert="horz" lIns="91440" tIns="45720" rIns="91440" bIns="45720" rtlCol="0"/>
          <a:lstStyle>
            <a:lvl1pPr algn="r">
              <a:defRPr sz="1200"/>
            </a:lvl1pPr>
          </a:lstStyle>
          <a:p>
            <a:fld id="{AB4A06BA-5524-416A-9267-891078811436}" type="datetimeFigureOut">
              <a:rPr lang="es-ES" smtClean="0"/>
              <a:t>21/06/2023</a:t>
            </a:fld>
            <a:endParaRPr lang="es-ES"/>
          </a:p>
        </p:txBody>
      </p:sp>
      <p:sp>
        <p:nvSpPr>
          <p:cNvPr id="4" name="Marcador de imagen de diapositiva 3"/>
          <p:cNvSpPr>
            <a:spLocks noGrp="1" noRot="1" noChangeAspect="1"/>
          </p:cNvSpPr>
          <p:nvPr>
            <p:ph type="sldImg" idx="2"/>
          </p:nvPr>
        </p:nvSpPr>
        <p:spPr>
          <a:xfrm>
            <a:off x="3030538" y="644525"/>
            <a:ext cx="3082925" cy="17367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914400" y="2478088"/>
            <a:ext cx="7315200" cy="20288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4891088"/>
            <a:ext cx="3962400" cy="258762"/>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5180013" y="4891088"/>
            <a:ext cx="3962400" cy="258762"/>
          </a:xfrm>
          <a:prstGeom prst="rect">
            <a:avLst/>
          </a:prstGeom>
        </p:spPr>
        <p:txBody>
          <a:bodyPr vert="horz" lIns="91440" tIns="45720" rIns="91440" bIns="45720" rtlCol="0" anchor="b"/>
          <a:lstStyle>
            <a:lvl1pPr algn="r">
              <a:defRPr sz="1200"/>
            </a:lvl1pPr>
          </a:lstStyle>
          <a:p>
            <a:fld id="{0692DD53-1439-4ED3-9872-755B82FAC21A}" type="slidenum">
              <a:rPr lang="es-ES" smtClean="0"/>
              <a:t>‹Nº›</a:t>
            </a:fld>
            <a:endParaRPr lang="es-ES"/>
          </a:p>
        </p:txBody>
      </p:sp>
    </p:spTree>
    <p:extLst>
      <p:ext uri="{BB962C8B-B14F-4D97-AF65-F5344CB8AC3E}">
        <p14:creationId xmlns:p14="http://schemas.microsoft.com/office/powerpoint/2010/main" val="952159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C7555C37-B0C1-4F78-A18A-C684CA520638}" type="slidenum">
              <a:rPr lang="es-CO" smtClean="0"/>
              <a:t>14</a:t>
            </a:fld>
            <a:endParaRPr lang="es-CO"/>
          </a:p>
        </p:txBody>
      </p:sp>
    </p:spTree>
    <p:extLst>
      <p:ext uri="{BB962C8B-B14F-4D97-AF65-F5344CB8AC3E}">
        <p14:creationId xmlns:p14="http://schemas.microsoft.com/office/powerpoint/2010/main" val="2882499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6453"/>
            <a:ext cx="7772400" cy="10814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8071"/>
          </a:xfrm>
          <a:prstGeom prst="rect">
            <a:avLst/>
          </a:prstGeom>
        </p:spPr>
      </p:pic>
      <p:sp>
        <p:nvSpPr>
          <p:cNvPr id="2" name="Holder 2"/>
          <p:cNvSpPr>
            <a:spLocks noGrp="1"/>
          </p:cNvSpPr>
          <p:nvPr>
            <p:ph type="title"/>
          </p:nvPr>
        </p:nvSpPr>
        <p:spPr>
          <a:xfrm>
            <a:off x="118871" y="338658"/>
            <a:ext cx="8952230" cy="483234"/>
          </a:xfrm>
          <a:prstGeom prst="rect">
            <a:avLst/>
          </a:prstGeom>
        </p:spPr>
        <p:txBody>
          <a:bodyPr wrap="square" lIns="0" tIns="0" rIns="0" bIns="0">
            <a:spAutoFit/>
          </a:bodyPr>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483915" y="1070858"/>
            <a:ext cx="4171950" cy="25444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educacionbogota-my.sharepoint.com/:f:/r/personal/ddelgado_educacionbogota_gov_co/Documents/Soportes%20Consejo%20Consultivo%2024%20de%20mayo%20-%20DIIP/DIRECCION%20DE%20BIENESTAR%20ESTUDIANTIL/Actas_A_Afirmativa_P_Pedagogicas?csf=1&amp;web=1&amp;e=ema4LE"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educacionbogota-my.sharepoint.com/:f:/r/personal/ddelgado_educacionbogota_gov_co/Documents/Soportes%20Consejo%20Consultivo%2024%20de%20mayo%20-%20DIIP/DIRECCION%20DE%20BIENESTAR%20ESTUDIANTIL/Actas_y_Memoria_Acciones_Interculturales?csf=1&amp;web=1&amp;e=SajY05"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hyperlink" Target="https://educacionbogota-my.sharepoint.com/:b:/r/personal/ddelgado_educacionbogota_gov_co/Documents/Soportes%20Consejo%20Consultivo%2024%20de%20mayo%20-%20DIIP/DIRECCION%20DE%20BIENESTAR%20ESTUDIANTIL/Actas_y_Memoria_Acciones_Interculturales/Memorias%20evento%20Mesa%20aut.pdf?csf=1&amp;web=1&amp;e=V2y9KH"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BIENESTAR%20ESTUDIANTIL/ACTA_ACCIONES_AFIRMATIVAS_PAE29032023.pdf?csf=1&amp;web=1&amp;e=FXWjZv"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BIENESTAR%20ESTUDIANTIL/MANUAL%20PME.pdf?csf=1&amp;web=1&amp;e=1EkrqJ"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hyperlink" Target="https://educacionbogota-my.sharepoint.com/:b:/r/personal/ddelgado_educacionbogota_gov_co/Documents/Soportes%20Consejo%20Consultivo%2024%20de%20mayo%20-%20DIIP/DIRECCION%20DE%20EDUCACION%20PREESCOLAR%20Y%20BASICA/Acompanamiento_TEA_talento_humano.pdf?csf=1&amp;web=1&amp;e=A8rpwq"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ompanamiento_TEA_talento_humano.pdf?csf=1&amp;web=1&amp;e=A8rpwq"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Uh5tO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PREESCOLAR%20Y%20BASICA/ACTA_SEGUIMIENTO_PIIA_%20MESA%20AUTO%CC%81NOMA%20INDI%CC%81GENA29032023.pdf?csf=1&amp;web=1&amp;e=QxWpy7"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COBERTURA/RESOLUCION_2797_06_SEPTIEMBRE_2022.PDF?csf=1&amp;web=1&amp;e=MBqafd"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hyperlink" Target="https://educacionbogota-my.sharepoint.com/:x:/r/personal/ddelgado_educacionbogota_gov_co/Documents/Soportes%20Consejo%20Consultivo%2024%20de%20mayo%20-%20DIIP/DIRECCION%20DE%20COBERTURA/ANEXO%206A_CORTE%2031032023_PUEBLOS%20INDIGENAS%20BOGOTA.xlsx?d=w8a34d9704bdd4fd8b04b26a69ce7ed3c&amp;csf=1&amp;web=1&amp;e=WaJklQ"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SUPERIOR/Anexo%201%20Terminos_de_convocatoria_JOVENES%20A%20LA%20U%204.pdf?csf=1&amp;web=1&amp;e=zPTrxA"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educacionbogota-my.sharepoint.com/:b:/r/personal/ddelgado_educacionbogota_gov_co/Documents/Soportes%20Consejo%20Consultivo%2024%20de%20mayo%20-%20DIIP/DIRECCION%20DE%20EDUCACION%20SUPERIOR/Anexo%203%20Texto-Convocatoria-2023-1_VICTIMAS%20V3-FINAL.pdf?csf=1&amp;web=1&amp;e=MwfQtD" TargetMode="External"/><Relationship Id="rId4" Type="http://schemas.openxmlformats.org/officeDocument/2006/relationships/hyperlink" Target="https://educacionbogota-my.sharepoint.com/:b:/r/personal/ddelgado_educacionbogota_gov_co/Documents/Soportes%20Consejo%20Consultivo%2024%20de%20mayo%20-%20DIIP/DIRECCION%20DE%20EDUCACION%20SUPERIOR/Anexo%202%20TERMINOS-CONVOCATORIA-FONDO-FEST-2023-1-FINAL.pdf?csf=1&amp;web=1&amp;e=JNuahx"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SUPERIOR/Anexo%204%20ACTA_ACCIONES_AFRIMATIVAS_MESAINDIGENA_29032023.pdf?csf=1&amp;web=1&amp;e=oAcOtt"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educacionbogota-my.sharepoint.com/:b:/r/personal/ddelgado_educacionbogota_gov_co/Documents/Soportes%20Consejo%20Consultivo%2024%20de%20mayo%20-%20DIIP/DIRECCION%20DE%20EDUCACION%20SUPERIOR/Anexo%201%20Terminos_de_convocatoria_JOVENES%20A%20LA%20U%204.pdf?csf=1&amp;web=1&amp;e=zPTrxA"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educacionbogota-my.sharepoint.com/:b:/r/personal/ddelgado_educacionbogota_gov_co/Documents/Soportes%20Consejo%20Consultivo%2024%20de%20mayo%20-%20DIIP/DIRECCION%20DE%20EDUCACION%20SUPERIOR/Anexo%203%20Texto-Convocatoria-2023-1_VICTIMAS%20V3-FINAL.pdf?csf=1&amp;web=1&amp;e=MwfQtD" TargetMode="External"/><Relationship Id="rId4" Type="http://schemas.openxmlformats.org/officeDocument/2006/relationships/hyperlink" Target="https://educacionbogota-my.sharepoint.com/:b:/r/personal/ddelgado_educacionbogota_gov_co/Documents/Soportes%20Consejo%20Consultivo%2024%20de%20mayo%20-%20DIIP/DIRECCION%20DE%20EDUCACION%20SUPERIOR/Anexo%202%20TERMINOS-CONVOCATORIA-FONDO-FEST-2023-1-FINAL.pdf?csf=1&amp;web=1&amp;e=JNuahx"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educacionbogota-my.sharepoint.com/:f:/r/personal/ddelgado_educacionbogota_gov_co/Documents/Soportes%20Consejo%20Consultivo%2024%20de%20mayo%20-%20DIIP/DIRECCION%20DE%20EDUCACION%20MEDIA?csf=1&amp;web=1&amp;e=kQlQTM"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hyperlink" Target="https://educacionbogota-my.sharepoint.com/:b:/g/personal/ddelgado_educacionbogota_gov_co/EVbgp7V5a95Eso4gwLWRWj8BxeX9Hl8NSqhfYU3LdwPGmw?e=GELCmx"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educacionbogota-my.sharepoint.com/:b:/g/personal/ddelgado_educacionbogota_gov_co/EVbgp7V5a95Eso4gwLWRWj8BxeX9Hl8NSqhfYU3LdwPGmw?e=GELCmx"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educacionbogota-my.sharepoint.com/:f:/g/personal/aperezr_educacionbogota_gov_co/EmXIXukrdBZLqFWIa1gODx8BTbYCsvBX3cBrl-srw48hEQ?e=hPgju2"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educacionbogota-my.sharepoint.com/:f:/g/personal/aperezr_educacionbogota_gov_co/ErmXDx_9RYRAn0-S4OZ5fuMBz_lMpE7orAplpxVEnso14g?e=7Wbxz3" TargetMode="External"/><Relationship Id="rId4" Type="http://schemas.openxmlformats.org/officeDocument/2006/relationships/hyperlink" Target="https://educacionbogota-my.sharepoint.com/:f:/g/personal/aperezr_educacionbogota_gov_co/ElEe0tLpyGFIjckpX0-4O0wBZmk1u_edOuUH66UTv4VyaA?e=PzMhhb"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facebook.com/Educacionbogota/videos/3110908475902636"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educacionbogota-my.sharepoint.com/:b:/g/personal/ddelgado_educacionbogota_gov_co/EVbgp7V5a95Eso4gwLWRWj8BxeX9Hl8NSqhfYU3LdwPGmw?e=GELCmx" TargetMode="External"/><Relationship Id="rId4" Type="http://schemas.openxmlformats.org/officeDocument/2006/relationships/hyperlink" Target="https://educacionbogota-my.sharepoint.com/:b:/g/personal/lnromero_educacionbogota_gov_co/EePPK-De2z9Ci6lpyigpvesBZw3LGmeYXWIj2G34mq1Chg?e=xpDmeq"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ducacionbogota-my.sharepoint.com/:f:/g/personal/lnromero_educacionbogota_gov_co/EqYOchh2Bf5BqmojY0cZw9QBMs__f9ESPtAifHop1PlLiA?e=asKF02"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educacionbogota-my.sharepoint.com/:b:/g/personal/lnromero_educacionbogota_gov_co/Ed11g6dwsZhElpKNK7WNG0wB58awsacCAn2saitqM6409Q?e=5Qcw5z"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educacionbogota-my.sharepoint.com/:b:/g/personal/ddelgado_educacionbogota_gov_co/EVbgp7V5a95Eso4gwLWRWj8BxeX9Hl8NSqhfYU3LdwPGmw?e=GELCmx" TargetMode="External"/><Relationship Id="rId4" Type="http://schemas.openxmlformats.org/officeDocument/2006/relationships/hyperlink" Target="https://educacionbogota-my.sharepoint.com/:b:/g/personal/lnromero_educacionbogota_gov_co/ER4K4uUQNYJAotW8TtRKZNMByPObtYObwbPlI6dtu_mBkA?e=z2E9qq"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ducacionbogota-my.sharepoint.com/:x:/g/personal/lnromero_educacionbogota_gov_co/Ec29WVX2PaZNtJIKjRaa53oBMWNOxVSNDP2dHg0ZQy1kWw?e=bP30bn"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hyperlink" Target="https://educacionbogota-my.sharepoint.com/:x:/g/personal/lnromero_educacionbogota_gov_co/ESkVkqYa0-xMvo7oU6jaYBwBOH9JpmeGbDcGEugm9upjIg?e=SpAFeq"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986" y="-54847"/>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6" name="object 6"/>
          <p:cNvPicPr/>
          <p:nvPr/>
        </p:nvPicPr>
        <p:blipFill>
          <a:blip r:embed="rId4" cstate="print"/>
          <a:stretch>
            <a:fillRect/>
          </a:stretch>
        </p:blipFill>
        <p:spPr>
          <a:xfrm>
            <a:off x="7626095" y="4447933"/>
            <a:ext cx="1106424" cy="548640"/>
          </a:xfrm>
          <a:prstGeom prst="rect">
            <a:avLst/>
          </a:prstGeom>
        </p:spPr>
      </p:pic>
      <p:pic>
        <p:nvPicPr>
          <p:cNvPr id="7" name="object 7"/>
          <p:cNvPicPr/>
          <p:nvPr/>
        </p:nvPicPr>
        <p:blipFill>
          <a:blip r:embed="rId5" cstate="print"/>
          <a:stretch>
            <a:fillRect/>
          </a:stretch>
        </p:blipFill>
        <p:spPr>
          <a:xfrm>
            <a:off x="4709159" y="2093975"/>
            <a:ext cx="4434840" cy="1284732"/>
          </a:xfrm>
          <a:prstGeom prst="rect">
            <a:avLst/>
          </a:prstGeom>
        </p:spPr>
      </p:pic>
      <p:sp>
        <p:nvSpPr>
          <p:cNvPr id="8" name="object 8"/>
          <p:cNvSpPr txBox="1"/>
          <p:nvPr/>
        </p:nvSpPr>
        <p:spPr>
          <a:xfrm>
            <a:off x="3733800" y="2093975"/>
            <a:ext cx="5306949" cy="2242922"/>
          </a:xfrm>
          <a:prstGeom prst="rect">
            <a:avLst/>
          </a:prstGeom>
        </p:spPr>
        <p:txBody>
          <a:bodyPr vert="horz" wrap="square" lIns="0" tIns="11430" rIns="0" bIns="0" rtlCol="0">
            <a:spAutoFit/>
          </a:bodyPr>
          <a:lstStyle/>
          <a:p>
            <a:pPr marR="5080" algn="r">
              <a:lnSpc>
                <a:spcPts val="3275"/>
              </a:lnSpc>
              <a:spcBef>
                <a:spcPts val="90"/>
              </a:spcBef>
            </a:pPr>
            <a:r>
              <a:rPr lang="es-ES" sz="2750" spc="-150" dirty="0" err="1">
                <a:solidFill>
                  <a:srgbClr val="FFFFFF"/>
                </a:solidFill>
                <a:latin typeface="Trebuchet MS"/>
                <a:cs typeface="Trebuchet MS"/>
              </a:rPr>
              <a:t>S</a:t>
            </a:r>
            <a:r>
              <a:rPr lang="es-ES" sz="2750" spc="-160" dirty="0" err="1">
                <a:solidFill>
                  <a:srgbClr val="FFFFFF"/>
                </a:solidFill>
                <a:latin typeface="Trebuchet MS"/>
                <a:cs typeface="Trebuchet MS"/>
              </a:rPr>
              <a:t>u</a:t>
            </a:r>
            <a:r>
              <a:rPr lang="es-ES" sz="2750" spc="-315" dirty="0" err="1">
                <a:solidFill>
                  <a:srgbClr val="FFFFFF"/>
                </a:solidFill>
                <a:latin typeface="Trebuchet MS"/>
                <a:cs typeface="Trebuchet MS"/>
              </a:rPr>
              <a:t>b</a:t>
            </a:r>
            <a:r>
              <a:rPr lang="es-ES" sz="2750" spc="-305" dirty="0" err="1">
                <a:solidFill>
                  <a:srgbClr val="FFFFFF"/>
                </a:solidFill>
                <a:latin typeface="Trebuchet MS"/>
                <a:cs typeface="Trebuchet MS"/>
              </a:rPr>
              <a:t>d</a:t>
            </a:r>
            <a:r>
              <a:rPr sz="2750" spc="-145" dirty="0" err="1">
                <a:solidFill>
                  <a:srgbClr val="FFFFFF"/>
                </a:solidFill>
                <a:latin typeface="Trebuchet MS"/>
                <a:cs typeface="Trebuchet MS"/>
              </a:rPr>
              <a:t>i</a:t>
            </a:r>
            <a:r>
              <a:rPr sz="2750" spc="-210" dirty="0" err="1">
                <a:solidFill>
                  <a:srgbClr val="FFFFFF"/>
                </a:solidFill>
                <a:latin typeface="Trebuchet MS"/>
                <a:cs typeface="Trebuchet MS"/>
              </a:rPr>
              <a:t>r</a:t>
            </a:r>
            <a:r>
              <a:rPr sz="2750" spc="-305" dirty="0" err="1">
                <a:solidFill>
                  <a:srgbClr val="FFFFFF"/>
                </a:solidFill>
                <a:latin typeface="Trebuchet MS"/>
                <a:cs typeface="Trebuchet MS"/>
              </a:rPr>
              <a:t>e</a:t>
            </a:r>
            <a:r>
              <a:rPr sz="2750" spc="-260" dirty="0" err="1">
                <a:solidFill>
                  <a:srgbClr val="FFFFFF"/>
                </a:solidFill>
                <a:latin typeface="Trebuchet MS"/>
                <a:cs typeface="Trebuchet MS"/>
              </a:rPr>
              <a:t>c</a:t>
            </a:r>
            <a:r>
              <a:rPr sz="2750" spc="-215" dirty="0" err="1">
                <a:solidFill>
                  <a:srgbClr val="FFFFFF"/>
                </a:solidFill>
                <a:latin typeface="Trebuchet MS"/>
                <a:cs typeface="Trebuchet MS"/>
              </a:rPr>
              <a:t>ci</a:t>
            </a:r>
            <a:r>
              <a:rPr sz="2750" spc="-325" dirty="0" err="1">
                <a:solidFill>
                  <a:srgbClr val="FFFFFF"/>
                </a:solidFill>
                <a:latin typeface="Trebuchet MS"/>
                <a:cs typeface="Trebuchet MS"/>
              </a:rPr>
              <a:t>ó</a:t>
            </a:r>
            <a:r>
              <a:rPr sz="2750" spc="-300" dirty="0" err="1">
                <a:solidFill>
                  <a:srgbClr val="FFFFFF"/>
                </a:solidFill>
                <a:latin typeface="Trebuchet MS"/>
                <a:cs typeface="Trebuchet MS"/>
              </a:rPr>
              <a:t>n</a:t>
            </a:r>
            <a:r>
              <a:rPr sz="2750" spc="-450" dirty="0">
                <a:solidFill>
                  <a:srgbClr val="FFFFFF"/>
                </a:solidFill>
                <a:latin typeface="Trebuchet MS"/>
                <a:cs typeface="Trebuchet MS"/>
              </a:rPr>
              <a:t>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lang="es-ES" sz="2750" spc="-400" dirty="0">
                <a:solidFill>
                  <a:srgbClr val="FFFFFF"/>
                </a:solidFill>
                <a:latin typeface="Trebuchet MS"/>
                <a:cs typeface="Trebuchet MS"/>
              </a:rPr>
              <a:t>Indígenas ROM </a:t>
            </a:r>
          </a:p>
          <a:p>
            <a:pPr marR="5080" algn="r">
              <a:lnSpc>
                <a:spcPts val="3275"/>
              </a:lnSpc>
              <a:spcBef>
                <a:spcPts val="90"/>
              </a:spcBef>
            </a:pPr>
            <a:r>
              <a:rPr sz="2750" b="1" spc="-185" dirty="0" err="1">
                <a:solidFill>
                  <a:srgbClr val="FFFFFF"/>
                </a:solidFill>
                <a:latin typeface="Trebuchet MS"/>
                <a:cs typeface="Trebuchet MS"/>
              </a:rPr>
              <a:t>S</a:t>
            </a:r>
            <a:r>
              <a:rPr sz="2750" b="1" spc="-580" dirty="0" err="1">
                <a:solidFill>
                  <a:srgbClr val="FFFFFF"/>
                </a:solidFill>
                <a:latin typeface="Trebuchet MS"/>
                <a:cs typeface="Trebuchet MS"/>
              </a:rPr>
              <a:t>e</a:t>
            </a:r>
            <a:r>
              <a:rPr sz="2750" b="1" spc="-400" dirty="0" err="1">
                <a:solidFill>
                  <a:srgbClr val="FFFFFF"/>
                </a:solidFill>
                <a:latin typeface="Trebuchet MS"/>
                <a:cs typeface="Trebuchet MS"/>
              </a:rPr>
              <a:t>c</a:t>
            </a:r>
            <a:r>
              <a:rPr sz="2750" b="1" spc="-390" dirty="0" err="1">
                <a:solidFill>
                  <a:srgbClr val="FFFFFF"/>
                </a:solidFill>
                <a:latin typeface="Trebuchet MS"/>
                <a:cs typeface="Trebuchet MS"/>
              </a:rPr>
              <a:t>r</a:t>
            </a:r>
            <a:r>
              <a:rPr sz="2750" b="1" spc="-580" dirty="0" err="1">
                <a:solidFill>
                  <a:srgbClr val="FFFFFF"/>
                </a:solidFill>
                <a:latin typeface="Trebuchet MS"/>
                <a:cs typeface="Trebuchet MS"/>
              </a:rPr>
              <a:t>e</a:t>
            </a:r>
            <a:r>
              <a:rPr sz="2750" b="1" spc="-340" dirty="0" err="1">
                <a:solidFill>
                  <a:srgbClr val="FFFFFF"/>
                </a:solidFill>
                <a:latin typeface="Trebuchet MS"/>
                <a:cs typeface="Trebuchet MS"/>
              </a:rPr>
              <a:t>t</a:t>
            </a:r>
            <a:r>
              <a:rPr sz="2750" b="1" spc="-500" dirty="0" err="1">
                <a:solidFill>
                  <a:srgbClr val="FFFFFF"/>
                </a:solidFill>
                <a:latin typeface="Trebuchet MS"/>
                <a:cs typeface="Trebuchet MS"/>
              </a:rPr>
              <a:t>a</a:t>
            </a:r>
            <a:r>
              <a:rPr sz="2750" b="1" spc="-390" dirty="0" err="1">
                <a:solidFill>
                  <a:srgbClr val="FFFFFF"/>
                </a:solidFill>
                <a:latin typeface="Trebuchet MS"/>
                <a:cs typeface="Trebuchet MS"/>
              </a:rPr>
              <a:t>r</a:t>
            </a:r>
            <a:r>
              <a:rPr sz="2750" b="1" spc="-375" dirty="0" err="1">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0" dirty="0">
                <a:solidFill>
                  <a:srgbClr val="FFFFFF"/>
                </a:solidFill>
                <a:latin typeface="Trebuchet MS"/>
                <a:cs typeface="Trebuchet MS"/>
              </a:rPr>
              <a:t>s</a:t>
            </a:r>
            <a:r>
              <a:rPr sz="2750" b="1" spc="-370" dirty="0">
                <a:solidFill>
                  <a:srgbClr val="FFFFFF"/>
                </a:solidFill>
                <a:latin typeface="Trebuchet MS"/>
                <a:cs typeface="Trebuchet MS"/>
              </a:rPr>
              <a:t>t</a:t>
            </a:r>
            <a:r>
              <a:rPr sz="2750" b="1" spc="-390"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0"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a:p>
            <a:pPr>
              <a:lnSpc>
                <a:spcPct val="100000"/>
              </a:lnSpc>
            </a:pPr>
            <a:endParaRPr lang="es-ES" sz="4000" dirty="0">
              <a:latin typeface="Trebuchet MS"/>
              <a:cs typeface="Trebuchet MS"/>
            </a:endParaRPr>
          </a:p>
          <a:p>
            <a:pPr marL="1619885">
              <a:lnSpc>
                <a:spcPct val="100000"/>
              </a:lnSpc>
              <a:spcBef>
                <a:spcPts val="2585"/>
              </a:spcBef>
            </a:pPr>
            <a:r>
              <a:rPr lang="es-ES" sz="2750" spc="-275" dirty="0">
                <a:solidFill>
                  <a:srgbClr val="FFBE00"/>
                </a:solidFill>
                <a:latin typeface="Trebuchet MS"/>
                <a:cs typeface="Trebuchet MS"/>
              </a:rPr>
              <a:t>Mayo </a:t>
            </a:r>
            <a:r>
              <a:rPr lang="es-ES" sz="2750" spc="-310" dirty="0">
                <a:solidFill>
                  <a:srgbClr val="FFBE00"/>
                </a:solidFill>
                <a:latin typeface="Trebuchet MS"/>
                <a:cs typeface="Trebuchet MS"/>
              </a:rPr>
              <a:t>d</a:t>
            </a:r>
            <a:r>
              <a:rPr sz="2750" spc="-345" dirty="0">
                <a:solidFill>
                  <a:srgbClr val="FFBE00"/>
                </a:solidFill>
                <a:latin typeface="Trebuchet MS"/>
                <a:cs typeface="Trebuchet MS"/>
              </a:rPr>
              <a:t>e</a:t>
            </a:r>
            <a:r>
              <a:rPr sz="2750" spc="-254" dirty="0">
                <a:solidFill>
                  <a:srgbClr val="FFBE00"/>
                </a:solidFill>
                <a:latin typeface="Trebuchet MS"/>
                <a:cs typeface="Trebuchet MS"/>
              </a:rPr>
              <a:t> </a:t>
            </a:r>
            <a:r>
              <a:rPr sz="2750" spc="-150" dirty="0">
                <a:solidFill>
                  <a:srgbClr val="FFBE00"/>
                </a:solidFill>
                <a:latin typeface="Trebuchet MS"/>
                <a:cs typeface="Trebuchet MS"/>
              </a:rPr>
              <a:t>2</a:t>
            </a:r>
            <a:r>
              <a:rPr sz="2750" spc="-5" dirty="0">
                <a:solidFill>
                  <a:srgbClr val="FFBE00"/>
                </a:solidFill>
                <a:latin typeface="Trebuchet MS"/>
                <a:cs typeface="Trebuchet MS"/>
              </a:rPr>
              <a:t>0</a:t>
            </a:r>
            <a:r>
              <a:rPr sz="2750" spc="-150" dirty="0">
                <a:solidFill>
                  <a:srgbClr val="FFBE00"/>
                </a:solidFill>
                <a:latin typeface="Trebuchet MS"/>
                <a:cs typeface="Trebuchet MS"/>
              </a:rPr>
              <a:t>2</a:t>
            </a:r>
            <a:r>
              <a:rPr lang="es-ES" sz="2750" spc="-135" dirty="0">
                <a:solidFill>
                  <a:srgbClr val="FFBE00"/>
                </a:solidFill>
                <a:latin typeface="Trebuchet MS"/>
                <a:cs typeface="Trebuchet MS"/>
              </a:rPr>
              <a:t>3</a:t>
            </a:r>
            <a:endParaRPr sz="2750" dirty="0">
              <a:latin typeface="Trebuchet MS"/>
              <a:cs typeface="Trebuchet MS"/>
            </a:endParaRPr>
          </a:p>
        </p:txBody>
      </p:sp>
      <p:sp>
        <p:nvSpPr>
          <p:cNvPr id="9" name="Título 8">
            <a:extLst>
              <a:ext uri="{FF2B5EF4-FFF2-40B4-BE49-F238E27FC236}">
                <a16:creationId xmlns:a16="http://schemas.microsoft.com/office/drawing/2014/main" id="{CDBAE67F-F9AE-4F02-AB2D-348B396C0308}"/>
              </a:ext>
            </a:extLst>
          </p:cNvPr>
          <p:cNvSpPr>
            <a:spLocks noGrp="1"/>
          </p:cNvSpPr>
          <p:nvPr>
            <p:ph type="title"/>
          </p:nvPr>
        </p:nvSpPr>
        <p:spPr>
          <a:xfrm>
            <a:off x="118871" y="338658"/>
            <a:ext cx="8952230" cy="877163"/>
          </a:xfrm>
        </p:spPr>
        <p:txBody>
          <a:bodyPr/>
          <a:lstStyle/>
          <a:p>
            <a:pPr algn="ctr"/>
            <a:r>
              <a:rPr lang="es-CO" dirty="0"/>
              <a:t>CONSEJO CONSULTIVO Y DE CONCERTACIÓN PARA LOS PUEBLOS INDÍGENAS EN BOGOTÁ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018704484"/>
              </p:ext>
            </p:extLst>
          </p:nvPr>
        </p:nvGraphicFramePr>
        <p:xfrm>
          <a:off x="238125" y="482150"/>
          <a:ext cx="8110727" cy="3984257"/>
        </p:xfrm>
        <a:graphic>
          <a:graphicData uri="http://schemas.openxmlformats.org/drawingml/2006/table">
            <a:tbl>
              <a:tblPr firstRow="1" bandRow="1">
                <a:tableStyleId>{72833802-FEF1-4C79-8D5D-14CF1EAF98D9}</a:tableStyleId>
              </a:tblPr>
              <a:tblGrid>
                <a:gridCol w="1514475">
                  <a:extLst>
                    <a:ext uri="{9D8B030D-6E8A-4147-A177-3AD203B41FA5}">
                      <a16:colId xmlns:a16="http://schemas.microsoft.com/office/drawing/2014/main" val="647212120"/>
                    </a:ext>
                  </a:extLst>
                </a:gridCol>
                <a:gridCol w="3276600">
                  <a:extLst>
                    <a:ext uri="{9D8B030D-6E8A-4147-A177-3AD203B41FA5}">
                      <a16:colId xmlns:a16="http://schemas.microsoft.com/office/drawing/2014/main" val="2696220810"/>
                    </a:ext>
                  </a:extLst>
                </a:gridCol>
                <a:gridCol w="1600200">
                  <a:extLst>
                    <a:ext uri="{9D8B030D-6E8A-4147-A177-3AD203B41FA5}">
                      <a16:colId xmlns:a16="http://schemas.microsoft.com/office/drawing/2014/main" val="1764716392"/>
                    </a:ext>
                  </a:extLst>
                </a:gridCol>
                <a:gridCol w="1719452">
                  <a:extLst>
                    <a:ext uri="{9D8B030D-6E8A-4147-A177-3AD203B41FA5}">
                      <a16:colId xmlns:a16="http://schemas.microsoft.com/office/drawing/2014/main" val="2960574300"/>
                    </a:ext>
                  </a:extLst>
                </a:gridCol>
              </a:tblGrid>
              <a:tr h="89429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Bienestar Estudiantil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49870">
                <a:tc>
                  <a:txBody>
                    <a:bodyPr/>
                    <a:lstStyle/>
                    <a:p>
                      <a:pPr algn="ctr"/>
                      <a:r>
                        <a:rPr lang="es-CO" sz="1400" b="1" dirty="0"/>
                        <a:t>Acción</a:t>
                      </a:r>
                      <a:r>
                        <a:rPr lang="es-CO" sz="14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307857">
                <a:tc>
                  <a:txBody>
                    <a:bodyPr/>
                    <a:lstStyle/>
                    <a:p>
                      <a:pPr algn="l"/>
                      <a:r>
                        <a:rPr lang="es-ES" sz="700" dirty="0">
                          <a:latin typeface="+mj-lt"/>
                        </a:rPr>
                        <a:t> 10.Estructurar la estrategia pedagógica y didáctica “prácticas saludables de nuestras culturas", en las líneas de alimentación saludable y actividad física, de manera que se promueva en la comunidad educativa el reconocimiento, valoración y memoria al compartir y vivir la diversidad de tradiciones y culturas de los pueblos indígenas. La entidad garantizara los recursos necesarios para dar cumplimiento a la acción</a:t>
                      </a:r>
                      <a:endParaRPr lang="es-CO" sz="7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spcAft>
                          <a:spcPts val="600"/>
                        </a:spcAft>
                      </a:pPr>
                      <a:r>
                        <a:rPr lang="es-CO" sz="700" b="0" i="0" u="none" strike="noStrike" dirty="0">
                          <a:solidFill>
                            <a:srgbClr val="000000"/>
                          </a:solidFill>
                          <a:effectLst/>
                          <a:latin typeface="+mj-lt"/>
                        </a:rPr>
                        <a:t>1. </a:t>
                      </a:r>
                      <a:r>
                        <a:rPr lang="es-CO" sz="700" b="1" i="0" u="none" strike="noStrike" dirty="0">
                          <a:solidFill>
                            <a:srgbClr val="000000"/>
                          </a:solidFill>
                          <a:effectLst/>
                          <a:latin typeface="+mj-lt"/>
                        </a:rPr>
                        <a:t>Se consolidó el contenido de la propuesta pedagógica "Prácticas saludables de nuestras culturas”</a:t>
                      </a:r>
                      <a:r>
                        <a:rPr lang="es-CO" sz="700" b="0" i="0" u="none" strike="noStrike" dirty="0">
                          <a:solidFill>
                            <a:srgbClr val="000000"/>
                          </a:solidFill>
                          <a:effectLst/>
                          <a:latin typeface="+mj-lt"/>
                        </a:rPr>
                        <a:t>: este cual se integrará a los dos libros que contienen aportes de la sabiduría en alimentación propia y actividad física (danzas tradicionales), información proporcionada por sabedores y sabedoras a través del referente de la Mesa autónoma, </a:t>
                      </a:r>
                      <a:r>
                        <a:rPr lang="es-CO" sz="700" b="0" i="0" u="none" strike="noStrike" dirty="0" err="1">
                          <a:solidFill>
                            <a:srgbClr val="000000"/>
                          </a:solidFill>
                          <a:effectLst/>
                          <a:latin typeface="+mj-lt"/>
                        </a:rPr>
                        <a:t>Samyr</a:t>
                      </a:r>
                      <a:r>
                        <a:rPr lang="es-CO" sz="700" b="0" i="0" u="none" strike="noStrike" dirty="0">
                          <a:solidFill>
                            <a:srgbClr val="000000"/>
                          </a:solidFill>
                          <a:effectLst/>
                          <a:latin typeface="+mj-lt"/>
                        </a:rPr>
                        <a:t> Ochoa, y basados en la estructura pedagógica y didáctica planteada para dicha apuesta pedagógica.</a:t>
                      </a:r>
                    </a:p>
                    <a:p>
                      <a:pPr algn="l" rtl="0" fontAlgn="t">
                        <a:spcAft>
                          <a:spcPts val="600"/>
                        </a:spcAft>
                      </a:pPr>
                      <a:r>
                        <a:rPr lang="es-CO" sz="700" b="0" i="0" u="none" strike="noStrike" dirty="0">
                          <a:solidFill>
                            <a:srgbClr val="000000"/>
                          </a:solidFill>
                          <a:effectLst/>
                          <a:latin typeface="+mj-lt"/>
                        </a:rPr>
                        <a:t>2. </a:t>
                      </a:r>
                      <a:r>
                        <a:rPr lang="es-CO" sz="700" b="1" i="0" u="none" strike="noStrike" dirty="0">
                          <a:solidFill>
                            <a:srgbClr val="000000"/>
                          </a:solidFill>
                          <a:effectLst/>
                          <a:latin typeface="+mj-lt"/>
                        </a:rPr>
                        <a:t>Revisiones y aprobaciones de los contenidos</a:t>
                      </a:r>
                      <a:r>
                        <a:rPr lang="es-CO" sz="700" b="0" i="0" u="none" strike="noStrike" dirty="0">
                          <a:solidFill>
                            <a:srgbClr val="000000"/>
                          </a:solidFill>
                          <a:effectLst/>
                          <a:latin typeface="+mj-lt"/>
                        </a:rPr>
                        <a:t>: la gobernadora Paulina convocó a reunión para el día miércoles 26 de abril, en un espacio donde se presentaron los contenidos de alimentación y danzas. Cada uno de los gobernadores asistentes revisó, propuso ajustes o cambios para aprobar el contenido logrado con los sabedores y sabedoras de sus pueblos. Quedaron revisados y ajustados los contenidos de siete (7) pueblos: </a:t>
                      </a:r>
                      <a:r>
                        <a:rPr lang="es-CO" sz="700" b="0" i="0" u="none" strike="noStrike" dirty="0" err="1">
                          <a:solidFill>
                            <a:srgbClr val="000000"/>
                          </a:solidFill>
                          <a:effectLst/>
                          <a:latin typeface="+mj-lt"/>
                        </a:rPr>
                        <a:t>Tubú</a:t>
                      </a:r>
                      <a:r>
                        <a:rPr lang="es-CO" sz="700" b="0" i="0" u="none" strike="noStrike" dirty="0">
                          <a:solidFill>
                            <a:srgbClr val="000000"/>
                          </a:solidFill>
                          <a:effectLst/>
                          <a:latin typeface="+mj-lt"/>
                        </a:rPr>
                        <a:t>, Wounaan, </a:t>
                      </a:r>
                      <a:r>
                        <a:rPr lang="es-CO" sz="700" b="0" i="0" u="none" strike="noStrike" dirty="0" err="1">
                          <a:solidFill>
                            <a:srgbClr val="000000"/>
                          </a:solidFill>
                          <a:effectLst/>
                          <a:latin typeface="+mj-lt"/>
                        </a:rPr>
                        <a:t>Kamentsá</a:t>
                      </a:r>
                      <a:r>
                        <a:rPr lang="es-CO" sz="700" b="0" i="0" u="none" strike="noStrike" dirty="0">
                          <a:solidFill>
                            <a:srgbClr val="000000"/>
                          </a:solidFill>
                          <a:effectLst/>
                          <a:latin typeface="+mj-lt"/>
                        </a:rPr>
                        <a:t>, </a:t>
                      </a:r>
                      <a:r>
                        <a:rPr lang="es-CO" sz="700" b="0" i="0" u="none" strike="noStrike" dirty="0" err="1">
                          <a:solidFill>
                            <a:srgbClr val="000000"/>
                          </a:solidFill>
                          <a:effectLst/>
                          <a:latin typeface="+mj-lt"/>
                        </a:rPr>
                        <a:t>Eperara</a:t>
                      </a:r>
                      <a:r>
                        <a:rPr lang="es-CO" sz="700" b="0" i="0" u="none" strike="noStrike" dirty="0">
                          <a:solidFill>
                            <a:srgbClr val="000000"/>
                          </a:solidFill>
                          <a:effectLst/>
                          <a:latin typeface="+mj-lt"/>
                        </a:rPr>
                        <a:t> </a:t>
                      </a:r>
                      <a:r>
                        <a:rPr lang="es-CO" sz="700" b="0" i="0" u="none" strike="noStrike" dirty="0" err="1">
                          <a:solidFill>
                            <a:srgbClr val="000000"/>
                          </a:solidFill>
                          <a:effectLst/>
                          <a:latin typeface="+mj-lt"/>
                        </a:rPr>
                        <a:t>siapidara</a:t>
                      </a:r>
                      <a:r>
                        <a:rPr lang="es-CO" sz="700" b="0" i="0" u="none" strike="noStrike" dirty="0">
                          <a:solidFill>
                            <a:srgbClr val="000000"/>
                          </a:solidFill>
                          <a:effectLst/>
                          <a:latin typeface="+mj-lt"/>
                        </a:rPr>
                        <a:t>, Inga, </a:t>
                      </a:r>
                      <a:r>
                        <a:rPr lang="es-CO" sz="700" b="0" i="0" u="none" strike="noStrike" dirty="0" err="1">
                          <a:solidFill>
                            <a:srgbClr val="000000"/>
                          </a:solidFill>
                          <a:effectLst/>
                          <a:latin typeface="+mj-lt"/>
                        </a:rPr>
                        <a:t>Misak</a:t>
                      </a:r>
                      <a:r>
                        <a:rPr lang="es-CO" sz="700" b="0" i="0" u="none" strike="noStrike" dirty="0">
                          <a:solidFill>
                            <a:srgbClr val="000000"/>
                          </a:solidFill>
                          <a:effectLst/>
                          <a:latin typeface="+mj-lt"/>
                        </a:rPr>
                        <a:t> </a:t>
                      </a:r>
                      <a:r>
                        <a:rPr lang="es-CO" sz="700" b="0" i="0" u="none" strike="noStrike" dirty="0" err="1">
                          <a:solidFill>
                            <a:srgbClr val="000000"/>
                          </a:solidFill>
                          <a:effectLst/>
                          <a:latin typeface="+mj-lt"/>
                        </a:rPr>
                        <a:t>misak</a:t>
                      </a:r>
                      <a:r>
                        <a:rPr lang="es-CO" sz="700" b="0" i="0" u="none" strike="noStrike" dirty="0">
                          <a:solidFill>
                            <a:srgbClr val="000000"/>
                          </a:solidFill>
                          <a:effectLst/>
                          <a:latin typeface="+mj-lt"/>
                        </a:rPr>
                        <a:t> y </a:t>
                      </a:r>
                      <a:r>
                        <a:rPr lang="es-CO" sz="700" b="0" i="0" u="none" strike="noStrike" dirty="0" err="1">
                          <a:solidFill>
                            <a:srgbClr val="000000"/>
                          </a:solidFill>
                          <a:effectLst/>
                          <a:latin typeface="+mj-lt"/>
                        </a:rPr>
                        <a:t>Uitoto</a:t>
                      </a:r>
                      <a:r>
                        <a:rPr lang="es-CO" sz="700" b="0" i="0" u="none" strike="noStrike" dirty="0">
                          <a:solidFill>
                            <a:srgbClr val="000000"/>
                          </a:solidFill>
                          <a:effectLst/>
                          <a:latin typeface="+mj-lt"/>
                        </a:rPr>
                        <a:t>. Se dejaron impresos los contenidos para los gobernadores de los pueblos que no asistieron (</a:t>
                      </a:r>
                      <a:r>
                        <a:rPr lang="es-CO" sz="700" b="0" i="0" u="none" strike="noStrike" dirty="0" err="1">
                          <a:solidFill>
                            <a:srgbClr val="000000"/>
                          </a:solidFill>
                          <a:effectLst/>
                          <a:latin typeface="+mj-lt"/>
                        </a:rPr>
                        <a:t>Ambiká</a:t>
                      </a:r>
                      <a:r>
                        <a:rPr lang="es-CO" sz="700" b="0" i="0" u="none" strike="noStrike" dirty="0">
                          <a:solidFill>
                            <a:srgbClr val="000000"/>
                          </a:solidFill>
                          <a:effectLst/>
                          <a:latin typeface="+mj-lt"/>
                        </a:rPr>
                        <a:t> pijao, Muisca de Bosa y Pastos) y también se deja en revisión de la gobernadora del pueblo Yanacona; estos cuatro se encuentran pendientes de enviar ajustes y aprobación.</a:t>
                      </a:r>
                    </a:p>
                    <a:p>
                      <a:pPr algn="l" rtl="0" fontAlgn="t">
                        <a:spcAft>
                          <a:spcPts val="600"/>
                        </a:spcAft>
                      </a:pPr>
                      <a:r>
                        <a:rPr lang="es-CO" sz="700" b="0" i="0" u="none" strike="noStrike" dirty="0">
                          <a:solidFill>
                            <a:srgbClr val="000000"/>
                          </a:solidFill>
                          <a:effectLst/>
                          <a:latin typeface="+mj-lt"/>
                        </a:rPr>
                        <a:t>3. </a:t>
                      </a:r>
                      <a:r>
                        <a:rPr lang="es-CO" sz="700" b="1" i="0" u="none" strike="noStrike" dirty="0">
                          <a:solidFill>
                            <a:srgbClr val="000000"/>
                          </a:solidFill>
                          <a:effectLst/>
                          <a:latin typeface="+mj-lt"/>
                        </a:rPr>
                        <a:t>Pasos actuales</a:t>
                      </a:r>
                      <a:r>
                        <a:rPr lang="es-CO" sz="700" b="0" i="0" u="none" strike="noStrike" dirty="0">
                          <a:solidFill>
                            <a:srgbClr val="000000"/>
                          </a:solidFill>
                          <a:effectLst/>
                          <a:latin typeface="+mj-lt"/>
                        </a:rPr>
                        <a:t>: los contenidos aprobados se encuentran en diseño gráfico para incluirlos en los dos libros que forman parte de la estrategia.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CO" sz="700" dirty="0">
                          <a:latin typeface="+mj-lt"/>
                        </a:rPr>
                        <a:t>1. Se espera aprobación de los cuatro pueblos pendientes antes de terminar mayo.</a:t>
                      </a:r>
                    </a:p>
                    <a:p>
                      <a:pPr algn="l"/>
                      <a:r>
                        <a:rPr lang="es-CO" sz="700" b="0" i="0" u="none" strike="noStrike" dirty="0">
                          <a:solidFill>
                            <a:srgbClr val="000000"/>
                          </a:solidFill>
                          <a:effectLst/>
                          <a:latin typeface="+mj-lt"/>
                        </a:rPr>
                        <a:t>2. Se continuará el diseño gráfico para que sea aprobado en el mes de julio.</a:t>
                      </a:r>
                    </a:p>
                    <a:p>
                      <a:pPr algn="l"/>
                      <a:r>
                        <a:rPr lang="es-CO" sz="700" b="0" i="0" u="none" strike="noStrike" dirty="0">
                          <a:solidFill>
                            <a:srgbClr val="000000"/>
                          </a:solidFill>
                          <a:effectLst/>
                          <a:latin typeface="+mj-lt"/>
                        </a:rPr>
                        <a:t>3. Se hará publicación digital en el segundo semestre del 2023.</a:t>
                      </a:r>
                      <a:endParaRPr lang="es-CO" sz="700" b="1" i="0" u="none" strike="noStrike" dirty="0">
                        <a:solidFill>
                          <a:srgbClr val="000000"/>
                        </a:solidFill>
                        <a:effectLst/>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ES" sz="700" dirty="0">
                          <a:latin typeface="+mj-lt"/>
                          <a:hlinkClick r:id="rId3"/>
                        </a:rPr>
                        <a:t>Actas de reunión del:</a:t>
                      </a:r>
                    </a:p>
                    <a:p>
                      <a:pPr algn="l"/>
                      <a:endParaRPr lang="es-ES" sz="700" dirty="0">
                        <a:latin typeface="+mj-lt"/>
                        <a:hlinkClick r:id="rId3"/>
                      </a:endParaRPr>
                    </a:p>
                    <a:p>
                      <a:pPr algn="l"/>
                      <a:r>
                        <a:rPr lang="es-ES" sz="700" dirty="0">
                          <a:latin typeface="+mj-lt"/>
                          <a:hlinkClick r:id="rId3"/>
                        </a:rPr>
                        <a:t>10 de octubre de 2022</a:t>
                      </a:r>
                    </a:p>
                    <a:p>
                      <a:pPr algn="l"/>
                      <a:r>
                        <a:rPr lang="es-ES" sz="700" dirty="0">
                          <a:latin typeface="+mj-lt"/>
                          <a:hlinkClick r:id="rId3"/>
                        </a:rPr>
                        <a:t>26 de abril de 2023</a:t>
                      </a:r>
                    </a:p>
                    <a:p>
                      <a:pPr algn="l"/>
                      <a:r>
                        <a:rPr lang="es-ES" sz="700" dirty="0">
                          <a:latin typeface="+mj-lt"/>
                          <a:hlinkClick r:id="rId3"/>
                        </a:rPr>
                        <a:t>5 de mayo de 2023</a:t>
                      </a:r>
                    </a:p>
                    <a:p>
                      <a:pPr algn="l"/>
                      <a:r>
                        <a:rPr lang="es-ES" sz="700" dirty="0">
                          <a:latin typeface="+mj-lt"/>
                          <a:hlinkClick r:id="rId3"/>
                        </a:rPr>
                        <a:t>16 de mayo de 2023</a:t>
                      </a:r>
                      <a:endParaRPr lang="es-ES" sz="700" dirty="0">
                        <a:latin typeface="+mj-lt"/>
                      </a:endParaRPr>
                    </a:p>
                    <a:p>
                      <a:pPr algn="l"/>
                      <a:endParaRPr lang="es-CO" sz="7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
        <p:nvSpPr>
          <p:cNvPr id="4" name="object 30">
            <a:extLst>
              <a:ext uri="{FF2B5EF4-FFF2-40B4-BE49-F238E27FC236}">
                <a16:creationId xmlns:a16="http://schemas.microsoft.com/office/drawing/2014/main" id="{C75B6B49-856E-0260-555E-964D7AD94FA3}"/>
              </a:ext>
            </a:extLst>
          </p:cNvPr>
          <p:cNvSpPr/>
          <p:nvPr/>
        </p:nvSpPr>
        <p:spPr>
          <a:xfrm>
            <a:off x="238126" y="95696"/>
            <a:ext cx="8110726" cy="385946"/>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nchor="ctr"/>
          <a:lstStyle/>
          <a:p>
            <a:pPr marL="12700" algn="ctr">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996576577"/>
              </p:ext>
            </p:extLst>
          </p:nvPr>
        </p:nvGraphicFramePr>
        <p:xfrm>
          <a:off x="238125" y="659409"/>
          <a:ext cx="8110727" cy="3789208"/>
        </p:xfrm>
        <a:graphic>
          <a:graphicData uri="http://schemas.openxmlformats.org/drawingml/2006/table">
            <a:tbl>
              <a:tblPr firstRow="1" bandRow="1">
                <a:tableStyleId>{72833802-FEF1-4C79-8D5D-14CF1EAF98D9}</a:tableStyleId>
              </a:tblPr>
              <a:tblGrid>
                <a:gridCol w="1514475">
                  <a:extLst>
                    <a:ext uri="{9D8B030D-6E8A-4147-A177-3AD203B41FA5}">
                      <a16:colId xmlns:a16="http://schemas.microsoft.com/office/drawing/2014/main" val="647212120"/>
                    </a:ext>
                  </a:extLst>
                </a:gridCol>
                <a:gridCol w="3276600">
                  <a:extLst>
                    <a:ext uri="{9D8B030D-6E8A-4147-A177-3AD203B41FA5}">
                      <a16:colId xmlns:a16="http://schemas.microsoft.com/office/drawing/2014/main" val="2696220810"/>
                    </a:ext>
                  </a:extLst>
                </a:gridCol>
                <a:gridCol w="1447800">
                  <a:extLst>
                    <a:ext uri="{9D8B030D-6E8A-4147-A177-3AD203B41FA5}">
                      <a16:colId xmlns:a16="http://schemas.microsoft.com/office/drawing/2014/main" val="1764716392"/>
                    </a:ext>
                  </a:extLst>
                </a:gridCol>
                <a:gridCol w="1871852">
                  <a:extLst>
                    <a:ext uri="{9D8B030D-6E8A-4147-A177-3AD203B41FA5}">
                      <a16:colId xmlns:a16="http://schemas.microsoft.com/office/drawing/2014/main" val="2960574300"/>
                    </a:ext>
                  </a:extLst>
                </a:gridCol>
              </a:tblGrid>
              <a:tr h="917146">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Bienestar Estudiantil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1046836">
                <a:tc>
                  <a:txBody>
                    <a:bodyPr/>
                    <a:lstStyle/>
                    <a:p>
                      <a:pPr algn="ctr"/>
                      <a:r>
                        <a:rPr lang="es-CO" sz="1400" b="1" dirty="0"/>
                        <a:t>Acción</a:t>
                      </a:r>
                      <a:r>
                        <a:rPr lang="es-CO" sz="14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797492">
                <a:tc>
                  <a:txBody>
                    <a:bodyPr/>
                    <a:lstStyle/>
                    <a:p>
                      <a:pPr algn="just"/>
                      <a:r>
                        <a:rPr lang="es-ES" sz="700" dirty="0"/>
                        <a:t> 11.Desarrollar acciones interculturales de los catorce pueblos indígenas del espacio autónomo en días emblemáticos para la promoción del bienestar estudiantil en el Distrito capital. La entidad garantizará los recursos necesarios para dar cumplimiento a la acción</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0" indent="-177800" algn="l" rtl="0" fontAlgn="t">
                        <a:tabLst/>
                      </a:pPr>
                      <a:r>
                        <a:rPr lang="es-ES" sz="700" b="0" i="0" u="none" strike="noStrike" dirty="0">
                          <a:solidFill>
                            <a:srgbClr val="000000"/>
                          </a:solidFill>
                          <a:effectLst/>
                          <a:latin typeface="+mn-lt"/>
                        </a:rPr>
                        <a:t>Acción cumplida en 2022</a:t>
                      </a:r>
                    </a:p>
                    <a:p>
                      <a:pPr marL="177800" indent="-177800" algn="l" rtl="0" fontAlgn="t">
                        <a:tabLst/>
                      </a:pPr>
                      <a:r>
                        <a:rPr lang="es-ES" sz="700" b="0" i="0" u="none" strike="noStrike" dirty="0">
                          <a:solidFill>
                            <a:srgbClr val="000000"/>
                          </a:solidFill>
                          <a:effectLst/>
                          <a:latin typeface="+mn-lt"/>
                        </a:rPr>
                        <a:t>1. </a:t>
                      </a:r>
                      <a:r>
                        <a:rPr lang="es-CO" sz="700" b="0" i="0" u="none" strike="noStrike" dirty="0">
                          <a:solidFill>
                            <a:srgbClr val="000000"/>
                          </a:solidFill>
                          <a:effectLst/>
                          <a:latin typeface="+mn-lt"/>
                        </a:rPr>
                        <a:t>Se desarrolló una única conmemoración en donde se congregaron 11 pueblos de los 13. </a:t>
                      </a:r>
                    </a:p>
                    <a:p>
                      <a:pPr marL="177800" indent="-177800" algn="l" rtl="0" fontAlgn="t">
                        <a:tabLst/>
                      </a:pPr>
                      <a:r>
                        <a:rPr lang="es-CO" sz="700" b="0" i="1" u="none" strike="noStrike" dirty="0">
                          <a:solidFill>
                            <a:srgbClr val="000000"/>
                          </a:solidFill>
                          <a:effectLst/>
                          <a:latin typeface="+mn-lt"/>
                        </a:rPr>
                        <a:t>Se deja en acta firmada con la gobernadora Paulina que de los otros tres cabildos no se obtuvo respuesta (Muisca Bosa, Nasa y Quichua).</a:t>
                      </a:r>
                      <a:endParaRPr lang="es-CO" sz="700" b="0" i="0" u="none" strike="noStrike" dirty="0">
                        <a:solidFill>
                          <a:srgbClr val="000000"/>
                        </a:solidFill>
                        <a:effectLst/>
                        <a:latin typeface="+mn-lt"/>
                      </a:endParaRPr>
                    </a:p>
                    <a:p>
                      <a:pPr marL="177800" indent="-177800" algn="l" rtl="0" fontAlgn="t">
                        <a:tabLst/>
                      </a:pPr>
                      <a:r>
                        <a:rPr lang="es-CO" sz="700" b="0" i="0" u="none" strike="noStrike" dirty="0">
                          <a:solidFill>
                            <a:srgbClr val="000000"/>
                          </a:solidFill>
                          <a:effectLst/>
                          <a:latin typeface="+mn-lt"/>
                        </a:rPr>
                        <a:t>2. La acción se cumplió en su 100% al desarrollar el evento el sábado 22 de octubre del 2022 en el Centro Felicidad, parque El Tunal. Participaron 11 cabildos de los 14, cada uno con su propuesta de danza tradicional y con el compartir del alimento propio más significativo. Participaron 241 personas entre sabedores y estudiantes de las danzas y de alimentos, más acompañantes (aproximadamente entre 55 y 65), para un total de 296 asistentes de las comunidades.</a:t>
                      </a:r>
                    </a:p>
                    <a:p>
                      <a:pPr marL="177800" indent="-177800" algn="l" rtl="0" fontAlgn="t">
                        <a:tabLst/>
                      </a:pPr>
                      <a:r>
                        <a:rPr lang="es-CO" sz="700" b="0" i="0" u="none" strike="noStrike" dirty="0">
                          <a:solidFill>
                            <a:srgbClr val="000000"/>
                          </a:solidFill>
                          <a:effectLst/>
                          <a:latin typeface="+mn-lt"/>
                        </a:rPr>
                        <a:t>3. Se envió documento de memoria del evento, vía correo electrónico, el día 24 de abril.</a:t>
                      </a: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No Aplica</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hlinkClick r:id="rId3"/>
                        </a:rPr>
                        <a:t>Actas de reunión :</a:t>
                      </a:r>
                    </a:p>
                    <a:p>
                      <a:pPr algn="just"/>
                      <a:r>
                        <a:rPr lang="es-ES" sz="700" dirty="0">
                          <a:hlinkClick r:id="rId3"/>
                        </a:rPr>
                        <a:t>* 9 de noviembre de 2021</a:t>
                      </a:r>
                    </a:p>
                    <a:p>
                      <a:pPr algn="just"/>
                      <a:r>
                        <a:rPr lang="es-ES" sz="700" dirty="0">
                          <a:hlinkClick r:id="rId3"/>
                        </a:rPr>
                        <a:t>* 1 de junio de 2022</a:t>
                      </a:r>
                    </a:p>
                    <a:p>
                      <a:pPr algn="just"/>
                      <a:r>
                        <a:rPr lang="es-ES" sz="700" dirty="0">
                          <a:hlinkClick r:id="rId3"/>
                        </a:rPr>
                        <a:t>* 29 de septiembre de 2022</a:t>
                      </a:r>
                    </a:p>
                    <a:p>
                      <a:pPr algn="just"/>
                      <a:r>
                        <a:rPr lang="es-ES" sz="700" dirty="0">
                          <a:hlinkClick r:id="rId3"/>
                        </a:rPr>
                        <a:t>* 10 de octubre de 2022</a:t>
                      </a:r>
                      <a:endParaRPr lang="es-ES" sz="700" dirty="0"/>
                    </a:p>
                    <a:p>
                      <a:pPr algn="just"/>
                      <a:endParaRPr lang="es-ES" sz="700" dirty="0"/>
                    </a:p>
                    <a:p>
                      <a:pPr algn="just"/>
                      <a:r>
                        <a:rPr lang="es-ES" sz="700" dirty="0">
                          <a:hlinkClick r:id="rId4"/>
                        </a:rPr>
                        <a:t>Memoria:</a:t>
                      </a:r>
                      <a:endParaRPr lang="es-CO" sz="700" dirty="0">
                        <a:hlinkClick r:id="rId4"/>
                      </a:endParaRPr>
                    </a:p>
                    <a:p>
                      <a:pPr algn="just"/>
                      <a:r>
                        <a:rPr lang="es-CO" sz="700" dirty="0">
                          <a:hlinkClick r:id="rId4"/>
                        </a:rPr>
                        <a:t>Vivir una experiencia intercultural saludable con pueblos Indígenas</a:t>
                      </a:r>
                      <a:endParaRPr lang="es-ES"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917154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627524299"/>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Bienestar Estudiantil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700" b="0" i="0" u="none" strike="noStrike" dirty="0">
                          <a:solidFill>
                            <a:srgbClr val="000000"/>
                          </a:solidFill>
                          <a:effectLst/>
                          <a:latin typeface="+mn-lt"/>
                          <a:ea typeface="+mn-ea"/>
                          <a:cs typeface="+mn-cs"/>
                        </a:rPr>
                        <a:t> </a:t>
                      </a:r>
                      <a:r>
                        <a:rPr lang="es-CO" sz="700" b="0" i="0" u="none" strike="noStrike" dirty="0">
                          <a:solidFill>
                            <a:srgbClr val="000000"/>
                          </a:solidFill>
                          <a:effectLst/>
                          <a:latin typeface="+mn-lt"/>
                          <a:ea typeface="+mn-ea"/>
                          <a:cs typeface="+mn-cs"/>
                        </a:rPr>
                        <a:t>12.Incluir en los menús de comida caliente (SIDAE/SIAT) del Programa de Alimentación Escolar, recetas e ingredientes propios de las comunidades indígenas, que cumplan con los requerimientos nutricionales establecidos para la alimentación escolar en el marco del Programa.</a:t>
                      </a:r>
                    </a:p>
                    <a:p>
                      <a:pPr algn="just"/>
                      <a:endParaRPr lang="es-CO" sz="700" b="0" i="0" u="none" strike="noStrike"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0" i="0" u="none" strike="noStrike" dirty="0">
                          <a:solidFill>
                            <a:srgbClr val="000000"/>
                          </a:solidFill>
                          <a:effectLst/>
                          <a:latin typeface="+mn-lt"/>
                          <a:ea typeface="+mn-ea"/>
                          <a:cs typeface="+mn-cs"/>
                        </a:rPr>
                        <a:t>Acción afirmativa suspendida en su ejecución de acuerdo con reunión del 29 de marzo de 2023 entre equipo técnico de DBE y Líderes de la Mesa Autónoma</a:t>
                      </a:r>
                    </a:p>
                    <a:p>
                      <a:pPr algn="just"/>
                      <a:endParaRPr lang="es-ES" sz="700" b="0" i="0" u="none" strike="noStrike" dirty="0">
                        <a:solidFill>
                          <a:srgbClr val="000000"/>
                        </a:solidFill>
                        <a:effectLst/>
                        <a:latin typeface="+mn-lt"/>
                        <a:ea typeface="+mn-ea"/>
                        <a:cs typeface="+mn-cs"/>
                      </a:endParaRPr>
                    </a:p>
                    <a:p>
                      <a:pPr algn="just"/>
                      <a:r>
                        <a:rPr lang="es-ES" sz="700" b="0" i="0" u="none" strike="noStrike" dirty="0">
                          <a:solidFill>
                            <a:srgbClr val="000000"/>
                          </a:solidFill>
                          <a:effectLst/>
                          <a:latin typeface="+mn-lt"/>
                          <a:ea typeface="+mn-ea"/>
                          <a:cs typeface="+mn-cs"/>
                        </a:rPr>
                        <a:t>Líderes de los pueblos deciden suspender la ejecución de la acción afirmativa, revisaran esta acción para una futura proyección de la </a:t>
                      </a:r>
                      <a:r>
                        <a:rPr lang="es-ES" sz="700" b="0" i="0" u="none" strike="noStrike" err="1">
                          <a:solidFill>
                            <a:srgbClr val="000000"/>
                          </a:solidFill>
                          <a:effectLst/>
                          <a:latin typeface="+mn-lt"/>
                          <a:ea typeface="+mn-ea"/>
                          <a:cs typeface="+mn-cs"/>
                        </a:rPr>
                        <a:t>misma</a:t>
                      </a:r>
                      <a:r>
                        <a:rPr lang="es-ES" sz="700" b="0" i="0" u="none" strike="noStrike">
                          <a:solidFill>
                            <a:srgbClr val="000000"/>
                          </a:solidFill>
                          <a:effectLst/>
                          <a:latin typeface="+mn-lt"/>
                          <a:ea typeface="+mn-ea"/>
                          <a:cs typeface="+mn-cs"/>
                        </a:rPr>
                        <a:t>. </a:t>
                      </a:r>
                      <a:r>
                        <a:rPr lang="es-CO" sz="700" b="0" i="0" u="none" strike="noStrike" baseline="0" dirty="0">
                          <a:solidFill>
                            <a:schemeClr val="tx1"/>
                          </a:solidFill>
                          <a:latin typeface="+mn-lt"/>
                          <a:ea typeface="+mn-ea"/>
                          <a:cs typeface="+mn-cs"/>
                        </a:rPr>
                        <a:t>	</a:t>
                      </a:r>
                    </a:p>
                    <a:p>
                      <a:pPr algn="just"/>
                      <a:endParaRPr lang="es-CO" sz="700" b="0" i="0" u="none" strike="noStrike"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0" i="0" u="none" strike="noStrike" dirty="0">
                          <a:solidFill>
                            <a:srgbClr val="000000"/>
                          </a:solidFill>
                          <a:effectLst/>
                          <a:latin typeface="+mn-lt"/>
                          <a:ea typeface="+mn-ea"/>
                          <a:cs typeface="+mn-cs"/>
                        </a:rPr>
                        <a:t>No aplica</a:t>
                      </a:r>
                      <a:endParaRPr lang="es-CO" sz="700" b="0" i="0" u="none" strike="noStrike"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700" dirty="0">
                          <a:hlinkClick r:id="rId3"/>
                        </a:rPr>
                        <a:t>Acta del 29 de marzo de 2023 </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66116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02503301"/>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Bienestar Estudiantil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b="0" dirty="0"/>
                        <a:t> 13.</a:t>
                      </a:r>
                      <a:r>
                        <a:rPr lang="es-419" sz="700" b="0" dirty="0">
                          <a:latin typeface="+mn-lt"/>
                        </a:rPr>
                        <a:t>Realizar el análisis de los factores que componen el Índice de Asignación de Beneficios de Movilidad Escolar (IABME), con el fin de determinar la viabilidad de modificar el porcentaje asignado a la pertenencia étnica en el Manual Operativo del Programa de Movilidad Escolar (PME).</a:t>
                      </a:r>
                      <a:endParaRPr lang="es-CO" sz="7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t"/>
                      <a:r>
                        <a:rPr lang="es-CO" sz="700" b="0" i="0" u="none" strike="noStrike" dirty="0">
                          <a:solidFill>
                            <a:srgbClr val="000000"/>
                          </a:solidFill>
                          <a:effectLst/>
                          <a:latin typeface="+mn-lt"/>
                        </a:rPr>
                        <a:t>Acción cumplida en la vigencia 2021.</a:t>
                      </a:r>
                    </a:p>
                    <a:p>
                      <a:pPr algn="l" rtl="0" fontAlgn="t"/>
                      <a:r>
                        <a:rPr lang="es-ES" sz="700" b="0" i="0" u="none" strike="noStrike" dirty="0">
                          <a:solidFill>
                            <a:srgbClr val="000000"/>
                          </a:solidFill>
                          <a:effectLst/>
                          <a:latin typeface="+mn-lt"/>
                        </a:rPr>
                        <a:t>El factor étnico es un criterio de asignación directa de los beneficios de PME</a:t>
                      </a:r>
                      <a:endParaRPr lang="es-CO" sz="700" b="0" i="0" u="none" strike="noStrike" dirty="0">
                        <a:solidFill>
                          <a:srgbClr val="000000"/>
                        </a:solidFill>
                        <a:effectLst/>
                        <a:latin typeface="+mn-lt"/>
                      </a:endParaRP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No aplica</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hlinkClick r:id="rId3"/>
                        </a:rPr>
                        <a:t>Manual Operativo PME</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780997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309016837"/>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382393">
                  <a:extLst>
                    <a:ext uri="{9D8B030D-6E8A-4147-A177-3AD203B41FA5}">
                      <a16:colId xmlns:a16="http://schemas.microsoft.com/office/drawing/2014/main" val="2696220810"/>
                    </a:ext>
                  </a:extLst>
                </a:gridCol>
                <a:gridCol w="1828800">
                  <a:extLst>
                    <a:ext uri="{9D8B030D-6E8A-4147-A177-3AD203B41FA5}">
                      <a16:colId xmlns:a16="http://schemas.microsoft.com/office/drawing/2014/main" val="1764716392"/>
                    </a:ext>
                  </a:extLst>
                </a:gridCol>
                <a:gridCol w="18718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700" dirty="0"/>
                        <a:t> 14. Realizar acompañamiento a las Transiciones Efectivas y Armónicas de los niños y niñas que transitan en bloque de las CPI -SDIS a las IED, garantizando a través de los convenios de asociación la contratación del talento humano perteneciente a un pueblo indígena que se requiera para este propósito</a:t>
                      </a:r>
                      <a:endParaRPr lang="es-CO" sz="700" dirty="0"/>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-Verificación de los niños y niñas indígenas matriculados en los colegios focalizados para el tránsito en bloque con el fin de  gestionar  la contratación de los agentes educativos interculturales en las IED donde hubo tránsito en bloque. A la fecha están contratadas 4 agentes educativas interculturales: Cabildo Kichwa (Liceo Nacional Antonia Santos), Cabildo Muisca de Suba (República Dominicana), Cabildo Wounaan Nonam (Compartir Recuerdo), Cabildo Inga (Integrada La Candelaria) y está en proceso de selección 3 Agentes Educativas Interculturales: Cabildo Uitoto (Veinte de Julio), Cabildo Muisca de Bosa (La Concepción) y Cabildo Ambiká Pijao (Miguel de Cervantes Saavedra). Se contrato 1 dinamizador de procesos de inclusión indígena a través del convenio SED-Colsubsidio y está en proceso de contratación 1 dinamizador de procesos de inclusión indígena a través del convenio SED-Compensar y un apoyo a la acción afirmativa por parte de la DEPB.</a:t>
                      </a: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Según el PIAA el tiempo de ejecución de la acción finaliza el 30/05/2024.</a:t>
                      </a:r>
                    </a:p>
                    <a:p>
                      <a:pPr algn="just"/>
                      <a:endParaRPr lang="es-ES" sz="700" dirty="0"/>
                    </a:p>
                    <a:p>
                      <a:pPr algn="just"/>
                      <a:r>
                        <a:rPr lang="es-ES" sz="700" dirty="0"/>
                        <a:t>Dificultades: Falta celeridad por parte de algunos Cabildos y la Mesa Autónoma Indígena en el envío de las HV y avales para las contratación  del talento humano que se requiere en la implementación de la acción afirmativa. También hubo demora en la entrega del aval de continuidad del dinamizador de procesos de inclusión indígena (convenio SED-Colsubsidio), sin embargo hubo comunicación constante con la Coordinadora del Espacio Autónomo Indígena y las autoridades indígenas con el propósito de explicarle los perfiles que se requieren y recordar el envío de las HV y avales.</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Se anexa el soporte del talento humano indígena que hace acompañamiento en los colegio para el tránsito en bloque.</a:t>
                      </a:r>
                    </a:p>
                    <a:p>
                      <a:pPr algn="just"/>
                      <a:r>
                        <a:rPr lang="es-CO" sz="700" dirty="0"/>
                        <a:t>Sa anexa </a:t>
                      </a:r>
                      <a:r>
                        <a:rPr lang="es-CO" sz="700" b="0" i="0" dirty="0">
                          <a:solidFill>
                            <a:schemeClr val="tx1"/>
                          </a:solidFill>
                          <a:effectLst/>
                          <a:latin typeface="+mn-lt"/>
                          <a:ea typeface="+mn-ea"/>
                          <a:cs typeface="+mn-cs"/>
                        </a:rPr>
                        <a:t>acta de seguimiento que se realizó con la MAI en la cual se da cuenta del estado de implementación de las tres acciones afirmativas.</a:t>
                      </a:r>
                      <a:endParaRPr lang="es-CO" sz="700" dirty="0"/>
                    </a:p>
                    <a:p>
                      <a:pPr algn="just"/>
                      <a:endParaRPr lang="es-CO" sz="700" dirty="0"/>
                    </a:p>
                    <a:p>
                      <a:pPr algn="just"/>
                      <a:r>
                        <a:rPr lang="es-ES" sz="700" dirty="0">
                          <a:hlinkClick r:id="rId4"/>
                        </a:rPr>
                        <a:t>Acompanamiento_TEA_talento_humano.pdf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475733432"/>
              </p:ext>
            </p:extLst>
          </p:nvPr>
        </p:nvGraphicFramePr>
        <p:xfrm>
          <a:off x="238125" y="659409"/>
          <a:ext cx="8110727" cy="4223362"/>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382393">
                  <a:extLst>
                    <a:ext uri="{9D8B030D-6E8A-4147-A177-3AD203B41FA5}">
                      <a16:colId xmlns:a16="http://schemas.microsoft.com/office/drawing/2014/main" val="2696220810"/>
                    </a:ext>
                  </a:extLst>
                </a:gridCol>
                <a:gridCol w="152914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dirty="0"/>
                        <a:t> </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-Avances en la construcción del documento orientador para el rol del agente educativo intercultural en las IED, retomando los pilares de la educación propia y la transición curricular de la CPI  a las IED, con el fin de fortalecer la cultura de los Pueblos Indígenas y las trayectorias escolares.</a:t>
                      </a:r>
                    </a:p>
                    <a:p>
                      <a:pPr algn="just"/>
                      <a:endParaRPr lang="es-ES" sz="700" dirty="0"/>
                    </a:p>
                    <a:p>
                      <a:pPr algn="just"/>
                      <a:r>
                        <a:rPr lang="es-ES" sz="700" dirty="0"/>
                        <a:t>-</a:t>
                      </a:r>
                      <a:r>
                        <a:rPr lang="es-ES" sz="700" dirty="0">
                          <a:latin typeface="+mn-lt"/>
                        </a:rPr>
                        <a:t>Espacio con los Cabildos Muisca de Suba y Muisca de Bosa y las CPI </a:t>
                      </a:r>
                      <a:r>
                        <a:rPr lang="es-CO" sz="700" dirty="0">
                          <a:solidFill>
                            <a:schemeClr val="tx1"/>
                          </a:solidFill>
                          <a:effectLst/>
                          <a:latin typeface="+mn-lt"/>
                          <a:ea typeface="+mn-ea"/>
                          <a:cs typeface="+mn-cs"/>
                        </a:rPr>
                        <a:t>para  retomar los acuerdos establecidos en la vigencia 2022 y generar un plan de acción de acompañamiento a la acción afirmativa de TEA en la vigencia 2023- 2024.</a:t>
                      </a:r>
                    </a:p>
                    <a:p>
                      <a:pPr algn="just"/>
                      <a:endParaRPr lang="es-CO" sz="700" dirty="0">
                        <a:solidFill>
                          <a:schemeClr val="tx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s-CO" sz="700" dirty="0">
                          <a:solidFill>
                            <a:schemeClr val="tx1"/>
                          </a:solidFill>
                          <a:effectLst/>
                          <a:latin typeface="+mn-lt"/>
                          <a:ea typeface="+mn-ea"/>
                          <a:cs typeface="+mn-cs"/>
                        </a:rPr>
                        <a:t>-</a:t>
                      </a:r>
                      <a:r>
                        <a:rPr lang="es-ES" sz="700" b="0" i="0" dirty="0">
                          <a:solidFill>
                            <a:schemeClr val="tx1"/>
                          </a:solidFill>
                          <a:effectLst/>
                          <a:latin typeface="+mn-lt"/>
                          <a:ea typeface="+mn-ea"/>
                          <a:cs typeface="+mn-cs"/>
                        </a:rPr>
                        <a:t>Articulación con  los dinamizadores culturales de la DIIP para realizar la  festividad tradicional del </a:t>
                      </a:r>
                      <a:r>
                        <a:rPr lang="es-ES" sz="700" b="0" i="0" dirty="0" err="1">
                          <a:solidFill>
                            <a:schemeClr val="tx1"/>
                          </a:solidFill>
                          <a:effectLst/>
                          <a:latin typeface="+mn-lt"/>
                          <a:ea typeface="+mn-ea"/>
                          <a:cs typeface="+mn-cs"/>
                        </a:rPr>
                        <a:t>Pawka</a:t>
                      </a:r>
                      <a:r>
                        <a:rPr lang="es-ES" sz="700" b="0" i="0" dirty="0">
                          <a:solidFill>
                            <a:schemeClr val="tx1"/>
                          </a:solidFill>
                          <a:effectLst/>
                          <a:latin typeface="+mn-lt"/>
                          <a:ea typeface="+mn-ea"/>
                          <a:cs typeface="+mn-cs"/>
                        </a:rPr>
                        <a:t> Raymi Kichwa (fiesta de la abundancia) en el colegio Liceo Nacional Antonia Santos  y una  experiencia pedagógica sobre el reconocimiento de las lenguas propias en el colegio Veinte de Julio.</a:t>
                      </a:r>
                      <a:endParaRPr lang="es-ES" sz="700" dirty="0"/>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Se anexa el soporte del talento humano indígena que hace acompañamiento en los colegio para el tránsito en bloque.</a:t>
                      </a:r>
                    </a:p>
                    <a:p>
                      <a:pPr algn="just"/>
                      <a:r>
                        <a:rPr lang="es-CO" sz="700" dirty="0"/>
                        <a:t>Sa anexa </a:t>
                      </a:r>
                      <a:r>
                        <a:rPr lang="es-CO" sz="700" b="0" i="0" dirty="0">
                          <a:solidFill>
                            <a:schemeClr val="tx1"/>
                          </a:solidFill>
                          <a:effectLst/>
                          <a:latin typeface="+mn-lt"/>
                          <a:ea typeface="+mn-ea"/>
                          <a:cs typeface="+mn-cs"/>
                        </a:rPr>
                        <a:t>acta de seguimiento que se realizó con la MAI en la cual se da cuenta del estado de implementación de las tres acciones afirmativas.</a:t>
                      </a:r>
                    </a:p>
                    <a:p>
                      <a:pPr algn="just"/>
                      <a:r>
                        <a:rPr lang="es-ES" sz="700" dirty="0">
                          <a:hlinkClick r:id="rId3"/>
                        </a:rPr>
                        <a:t>Acompanamiento_TEA_talento_humano.pdf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4261414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dirty="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dirty="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dirty="0"/>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dirty="0"/>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dirty="0"/>
          </a:p>
        </p:txBody>
      </p:sp>
      <p:graphicFrame>
        <p:nvGraphicFramePr>
          <p:cNvPr id="34" name="Tabla 33"/>
          <p:cNvGraphicFramePr>
            <a:graphicFrameLocks noGrp="1"/>
          </p:cNvGraphicFramePr>
          <p:nvPr>
            <p:extLst>
              <p:ext uri="{D42A27DB-BD31-4B8C-83A1-F6EECF244321}">
                <p14:modId xmlns:p14="http://schemas.microsoft.com/office/powerpoint/2010/main" val="3760592467"/>
              </p:ext>
            </p:extLst>
          </p:nvPr>
        </p:nvGraphicFramePr>
        <p:xfrm>
          <a:off x="228600" y="659409"/>
          <a:ext cx="8120252" cy="4462904"/>
        </p:xfrm>
        <a:graphic>
          <a:graphicData uri="http://schemas.openxmlformats.org/drawingml/2006/table">
            <a:tbl>
              <a:tblPr firstRow="1" bandRow="1">
                <a:tableStyleId>{72833802-FEF1-4C79-8D5D-14CF1EAF98D9}</a:tableStyleId>
              </a:tblPr>
              <a:tblGrid>
                <a:gridCol w="1524000">
                  <a:extLst>
                    <a:ext uri="{9D8B030D-6E8A-4147-A177-3AD203B41FA5}">
                      <a16:colId xmlns:a16="http://schemas.microsoft.com/office/drawing/2014/main" val="647212120"/>
                    </a:ext>
                  </a:extLst>
                </a:gridCol>
                <a:gridCol w="3352800">
                  <a:extLst>
                    <a:ext uri="{9D8B030D-6E8A-4147-A177-3AD203B41FA5}">
                      <a16:colId xmlns:a16="http://schemas.microsoft.com/office/drawing/2014/main" val="2696220810"/>
                    </a:ext>
                  </a:extLst>
                </a:gridCol>
                <a:gridCol w="1524000">
                  <a:extLst>
                    <a:ext uri="{9D8B030D-6E8A-4147-A177-3AD203B41FA5}">
                      <a16:colId xmlns:a16="http://schemas.microsoft.com/office/drawing/2014/main" val="1764716392"/>
                    </a:ext>
                  </a:extLst>
                </a:gridCol>
                <a:gridCol w="17194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algn="just"/>
                      <a:r>
                        <a:rPr lang="es-ES" sz="800" spc="-40" baseline="0" dirty="0">
                          <a:solidFill>
                            <a:schemeClr val="tx1"/>
                          </a:solidFill>
                          <a:latin typeface="+mn-lt"/>
                          <a:ea typeface="+mn-ea"/>
                          <a:cs typeface="+mn-cs"/>
                        </a:rPr>
                        <a:t>15.Diseñar y ofertar de manera gradual, durante el cuatrienio, tres centros de interés interculturales: uno para la comunidad Wounaan, otro para la comunidad Eperaara Siapidara y uno más para la comunidad Muisca de Suba, con participación y articulación de los pueblos indígenas del territorio en el diseño e implementación del Centro Interés.</a:t>
                      </a:r>
                      <a:endParaRPr lang="es-CO" sz="800" spc="-4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800" spc="-40" baseline="0" dirty="0"/>
                        <a:t>Durante el primer cuatrimestre del 2023 se adelantaron las siguientes actividades de gestión, necesarias para poder dar cumplimiento con la acción afirmativa acordada:</a:t>
                      </a:r>
                    </a:p>
                    <a:p>
                      <a:pPr algn="just"/>
                      <a:r>
                        <a:rPr lang="es-ES" sz="800" b="1" spc="-40" baseline="0" dirty="0"/>
                        <a:t>Centro de interés de la comunidad Wounaan:</a:t>
                      </a:r>
                      <a:r>
                        <a:rPr lang="es-ES" sz="800" spc="-40" baseline="0" dirty="0"/>
                        <a:t>1) se adelantó reunión con actores del proceso para acordar acciones que permitieran iniciar el ejercicio de implementación del centro de interés durante el 2023; 2) se obtuvo aprobación de la IED para implementar el centro de interés en las instalaciones del colegio; 3) se solicitó a las autoridades del cabildo actualizar el censo de estudiantes que asistirán al centro de interés en el 2023; 4) se solicitó las hojas de vida y los respectivos avales de los integrantes de la comunidad que serán contratados como agentes interculturales; 5) se adelantó la contratación de cuatro agentes interculturales que implementarán la propuesta del centro de interés; 6) se adelantó reunión con integrantes del cabildo de la comunidad y con pedagogos de Compensar para acordar modificaciones a la propuesta inicial del centro de interés, se acordó implementar en el 2023 como único componente del centro de interés el relacionado con el fortalecimiento cultural e identitario con sus tres énfasis: idioma propio, cosmovisión y territorio, y práctica cultural y gobierno propio; 7) se inició el proceso de cualificación de los agentes interculturales contratados en temas de ofimática, en gestión documental y  en  aspectos de  índole pedagógica y didáctica indispensables para adelantar la propuesta; 8) se  inició  con  el  talento humano contratado  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419" sz="800" spc="-40" baseline="0" dirty="0"/>
                        <a:t>Los centros de interés Wounaan y Eperaara se están implementando con estudiantes indígenas de estas comunidades, en las IED donde estudian, desde inicios del mes de marzo de 2023.</a:t>
                      </a:r>
                    </a:p>
                    <a:p>
                      <a:pPr algn="just"/>
                      <a:endParaRPr lang="es-419" sz="800" spc="-40" baseline="0" dirty="0"/>
                    </a:p>
                    <a:p>
                      <a:pPr algn="just"/>
                      <a:r>
                        <a:rPr lang="es-419" sz="800" spc="-40" baseline="0" dirty="0"/>
                        <a:t>El centro de interés de la comunidad Muisca de Suba está en proceso de diseño y planeación, para posterior ofertamiento a IED de la localidad de Suba. Se espera iniciar la implementación con estudiantes indígenas de esta comunidad en el segundo semestre de 2023.</a:t>
                      </a:r>
                      <a:endParaRPr lang="es-CO" sz="800" spc="-4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700" b="0" i="0" dirty="0">
                          <a:solidFill>
                            <a:schemeClr val="tx1"/>
                          </a:solidFill>
                          <a:effectLst/>
                          <a:latin typeface="+mn-lt"/>
                          <a:ea typeface="+mn-ea"/>
                          <a:cs typeface="+mn-cs"/>
                        </a:rPr>
                        <a:t>Se anexa acta de seguimiento que se realizó con la MAI en la cual se da cuenta del estado de implementación de las tres acciones afirmativas.</a:t>
                      </a:r>
                      <a:endParaRPr lang="es-CO" sz="600" dirty="0"/>
                    </a:p>
                    <a:p>
                      <a:pPr algn="just"/>
                      <a:endParaRPr lang="es-CO" sz="700" dirty="0"/>
                    </a:p>
                    <a:p>
                      <a:pPr algn="just"/>
                      <a:r>
                        <a:rPr lang="es-ES" sz="800" dirty="0">
                          <a:hlinkClick r:id="rId3"/>
                        </a:rPr>
                        <a:t>ACTA_SEGUIMIENTO_PIIA_ MESA AUTÓNOMA INDÍGENA29032023.pdf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dirty="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dirty="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dirty="0"/>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dirty="0"/>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dirty="0"/>
          </a:p>
        </p:txBody>
      </p:sp>
      <p:graphicFrame>
        <p:nvGraphicFramePr>
          <p:cNvPr id="34" name="Tabla 33"/>
          <p:cNvGraphicFramePr>
            <a:graphicFrameLocks noGrp="1"/>
          </p:cNvGraphicFramePr>
          <p:nvPr>
            <p:extLst>
              <p:ext uri="{D42A27DB-BD31-4B8C-83A1-F6EECF244321}">
                <p14:modId xmlns:p14="http://schemas.microsoft.com/office/powerpoint/2010/main" val="3370717322"/>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1514475">
                  <a:extLst>
                    <a:ext uri="{9D8B030D-6E8A-4147-A177-3AD203B41FA5}">
                      <a16:colId xmlns:a16="http://schemas.microsoft.com/office/drawing/2014/main" val="647212120"/>
                    </a:ext>
                  </a:extLst>
                </a:gridCol>
                <a:gridCol w="3276600">
                  <a:extLst>
                    <a:ext uri="{9D8B030D-6E8A-4147-A177-3AD203B41FA5}">
                      <a16:colId xmlns:a16="http://schemas.microsoft.com/office/drawing/2014/main" val="2696220810"/>
                    </a:ext>
                  </a:extLst>
                </a:gridCol>
                <a:gridCol w="1600200">
                  <a:extLst>
                    <a:ext uri="{9D8B030D-6E8A-4147-A177-3AD203B41FA5}">
                      <a16:colId xmlns:a16="http://schemas.microsoft.com/office/drawing/2014/main" val="1764716392"/>
                    </a:ext>
                  </a:extLst>
                </a:gridCol>
                <a:gridCol w="17194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algn="just"/>
                      <a:endParaRPr lang="es-CO" sz="700" spc="-4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spc="-40" baseline="0" dirty="0"/>
                        <a:t>proceso de planeación trimestral del centro de interés y el diseño de recursos pedagógicos indispensable para su implementación; y 9) se inició la implementación del centro de interés y se adelantaron ocho sesiones de trabajo.</a:t>
                      </a:r>
                    </a:p>
                    <a:p>
                      <a:pPr algn="just"/>
                      <a:endParaRPr lang="es-ES" sz="700" spc="-40" baseline="0" dirty="0"/>
                    </a:p>
                    <a:p>
                      <a:pPr algn="just"/>
                      <a:r>
                        <a:rPr lang="es-ES" sz="700" spc="-40" baseline="0" dirty="0"/>
                        <a:t>Beneficiados: El centro de interés de la comunidad Wounaan beneficia a 70 NNAJ y a 4 agentes interculturales.</a:t>
                      </a:r>
                    </a:p>
                    <a:p>
                      <a:pPr algn="just"/>
                      <a:endParaRPr lang="es-ES" sz="700" spc="-40" baseline="0" dirty="0"/>
                    </a:p>
                    <a:p>
                      <a:pPr algn="just"/>
                      <a:r>
                        <a:rPr lang="es-ES" sz="700" b="1" spc="-40" baseline="0" dirty="0"/>
                        <a:t>Centro de interés de la comunidad Eperaara siapidara:</a:t>
                      </a:r>
                      <a:r>
                        <a:rPr lang="es-ES" sz="700" spc="-40" baseline="0" dirty="0"/>
                        <a:t> 1) se firmó convenio de asociación con Cafam, en el que se incluyó la implementación del centro de interés de la comunidad Eperaara; 2) se adelantó reunión con actores del proceso para acordar acciones que permitieran iniciar el ejercicio de implementación del centro de interés durante el 2023; 3) se obtuvo aprobación de la IED para implementar el centro de interés en las instalaciones del colegio; 4) se solicitó a las autoridades del cabildo actualizar el censo de estudiantes que asistirán al centro de interés en el 2023; 5) se solicitó la hoja de vida y el respectivo aval del integrante de la comunidad que será contratado como agente intercultural; 6) se adelantó la contratación de un agente intercultural que implementará la propuesta del centro de interés; 7) se inició el proceso de cualificación del agente intercultural contratado en temas de ofimática, en gestión documental y en aspectos de índole pedagógica y didáctica indispensables para adelantar la propuesta; 8)  se  inició  con el talento humano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700" b="0" i="0" dirty="0">
                          <a:solidFill>
                            <a:schemeClr val="tx1"/>
                          </a:solidFill>
                          <a:effectLst/>
                          <a:latin typeface="+mn-lt"/>
                          <a:ea typeface="+mn-ea"/>
                          <a:cs typeface="+mn-cs"/>
                        </a:rPr>
                        <a:t>Se anexa acta de seguimiento que se realizó con la MAI en la cual se da cuenta del estado de implementación de las tres acciones afirmativas.</a:t>
                      </a:r>
                      <a:endParaRPr lang="es-CO" sz="700" dirty="0"/>
                    </a:p>
                    <a:p>
                      <a:pPr algn="just"/>
                      <a:r>
                        <a:rPr lang="es-ES" sz="700" dirty="0">
                          <a:hlinkClick r:id="rId3"/>
                        </a:rPr>
                        <a:t>ACTA_SEGUIMIENTO_PIIA_ MESA AUTÓNOMA INDÍGENA29032023.pdf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1394221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dirty="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dirty="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dirty="0"/>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dirty="0"/>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dirty="0"/>
          </a:p>
        </p:txBody>
      </p:sp>
      <p:graphicFrame>
        <p:nvGraphicFramePr>
          <p:cNvPr id="34" name="Tabla 33"/>
          <p:cNvGraphicFramePr>
            <a:graphicFrameLocks noGrp="1"/>
          </p:cNvGraphicFramePr>
          <p:nvPr>
            <p:extLst>
              <p:ext uri="{D42A27DB-BD31-4B8C-83A1-F6EECF244321}">
                <p14:modId xmlns:p14="http://schemas.microsoft.com/office/powerpoint/2010/main" val="779992291"/>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1514475">
                  <a:extLst>
                    <a:ext uri="{9D8B030D-6E8A-4147-A177-3AD203B41FA5}">
                      <a16:colId xmlns:a16="http://schemas.microsoft.com/office/drawing/2014/main" val="647212120"/>
                    </a:ext>
                  </a:extLst>
                </a:gridCol>
                <a:gridCol w="2971800">
                  <a:extLst>
                    <a:ext uri="{9D8B030D-6E8A-4147-A177-3AD203B41FA5}">
                      <a16:colId xmlns:a16="http://schemas.microsoft.com/office/drawing/2014/main" val="2696220810"/>
                    </a:ext>
                  </a:extLst>
                </a:gridCol>
                <a:gridCol w="1676400">
                  <a:extLst>
                    <a:ext uri="{9D8B030D-6E8A-4147-A177-3AD203B41FA5}">
                      <a16:colId xmlns:a16="http://schemas.microsoft.com/office/drawing/2014/main" val="1764716392"/>
                    </a:ext>
                  </a:extLst>
                </a:gridCol>
                <a:gridCol w="19480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endParaRPr lang="es-CO" sz="700" spc="-4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spc="-40" baseline="0" dirty="0"/>
                        <a:t>contratado el proceso de planeación trimestral del centro de interés y el diseño de recursos pedagógicos indispensable para su implementación; y 9) se inició la implementación del centro de interés y se adelantaron siete sesiones de trabajo.</a:t>
                      </a:r>
                    </a:p>
                    <a:p>
                      <a:pPr algn="just"/>
                      <a:endParaRPr lang="es-ES" sz="700" spc="-40" baseline="0" dirty="0"/>
                    </a:p>
                    <a:p>
                      <a:pPr algn="just"/>
                      <a:r>
                        <a:rPr lang="es-ES" sz="700" spc="-40" baseline="0" dirty="0"/>
                        <a:t>Beneficiados: El centro de interés de la comunidad Éperaara siapidara beneficia a 18 NNAJ y a un agente intercultural.</a:t>
                      </a:r>
                    </a:p>
                    <a:p>
                      <a:pPr algn="just"/>
                      <a:endParaRPr lang="es-ES" sz="700" spc="-40" baseline="0" dirty="0"/>
                    </a:p>
                    <a:p>
                      <a:pPr algn="just"/>
                      <a:r>
                        <a:rPr lang="es-ES" sz="700" b="1" spc="-40" baseline="0" dirty="0"/>
                        <a:t>Centro de interés de la comunidad Muisca de Suba:</a:t>
                      </a:r>
                      <a:r>
                        <a:rPr lang="es-ES" sz="700" spc="-40" baseline="0" dirty="0"/>
                        <a:t> 1) se adelantó reunión con el cabildo del pueblo Muisca de Suba para presentar la propuesta de centros de interés de comunidades indígenas y conocer necesidades y expectativas; 2) se firmó convenio de asociación con Cafam, en la que se incluyó la implementación del centro de interés de la comunidad Muisca de Suba; y 3) se está a la espera de iniciar reuniones de trabajo con representantes de la comunidad Muisca de Suba para comenzar el diseño de la propuesta.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700" b="0" i="0" dirty="0">
                          <a:solidFill>
                            <a:schemeClr val="tx1"/>
                          </a:solidFill>
                          <a:effectLst/>
                          <a:latin typeface="+mn-lt"/>
                          <a:ea typeface="+mn-ea"/>
                          <a:cs typeface="+mn-cs"/>
                        </a:rPr>
                        <a:t>Se anexa acta de seguimiento que se realizó con la MAI en la cual se da cuenta del estado de implementación de las tres acciones afirmativas.</a:t>
                      </a:r>
                      <a:endParaRPr lang="es-CO" sz="700" dirty="0"/>
                    </a:p>
                    <a:p>
                      <a:pPr algn="just"/>
                      <a:r>
                        <a:rPr lang="es-ES" sz="700" dirty="0">
                          <a:hlinkClick r:id="rId3"/>
                        </a:rPr>
                        <a:t>ACTA_SEGUIMIENTO_PIIA_ MESA AUTÓNOMA INDÍGENA29032023.pdf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568091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481348" cy="55114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990776360"/>
              </p:ext>
            </p:extLst>
          </p:nvPr>
        </p:nvGraphicFramePr>
        <p:xfrm>
          <a:off x="188119" y="670678"/>
          <a:ext cx="8448676" cy="4062474"/>
        </p:xfrm>
        <a:graphic>
          <a:graphicData uri="http://schemas.openxmlformats.org/drawingml/2006/table">
            <a:tbl>
              <a:tblPr firstRow="1" bandRow="1">
                <a:tableStyleId>{72833802-FEF1-4C79-8D5D-14CF1EAF98D9}</a:tableStyleId>
              </a:tblPr>
              <a:tblGrid>
                <a:gridCol w="1743075">
                  <a:extLst>
                    <a:ext uri="{9D8B030D-6E8A-4147-A177-3AD203B41FA5}">
                      <a16:colId xmlns:a16="http://schemas.microsoft.com/office/drawing/2014/main" val="647212120"/>
                    </a:ext>
                  </a:extLst>
                </a:gridCol>
                <a:gridCol w="2971800">
                  <a:extLst>
                    <a:ext uri="{9D8B030D-6E8A-4147-A177-3AD203B41FA5}">
                      <a16:colId xmlns:a16="http://schemas.microsoft.com/office/drawing/2014/main" val="2696220810"/>
                    </a:ext>
                  </a:extLst>
                </a:gridCol>
                <a:gridCol w="1905000">
                  <a:extLst>
                    <a:ext uri="{9D8B030D-6E8A-4147-A177-3AD203B41FA5}">
                      <a16:colId xmlns:a16="http://schemas.microsoft.com/office/drawing/2014/main" val="1764716392"/>
                    </a:ext>
                  </a:extLst>
                </a:gridCol>
                <a:gridCol w="1828801">
                  <a:extLst>
                    <a:ext uri="{9D8B030D-6E8A-4147-A177-3AD203B41FA5}">
                      <a16:colId xmlns:a16="http://schemas.microsoft.com/office/drawing/2014/main" val="2960574300"/>
                    </a:ext>
                  </a:extLst>
                </a:gridCol>
              </a:tblGrid>
              <a:tr h="142952">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 Dirección de Educación Preescolar y </a:t>
                      </a:r>
                      <a:r>
                        <a:rPr lang="es-CO" sz="1400" u="none" strike="noStrike" cap="none" dirty="0" err="1"/>
                        <a:t>Basica</a:t>
                      </a:r>
                      <a:endParaRPr lang="es-CO" sz="1400"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700" spc="-50" baseline="0" dirty="0"/>
                        <a:t>16. Caracterizar los niños y niñas indígenas que egresan de las CPI y que transitan a las IED de la ciudad de Bogotá, con la participación de un profesional indígena avalado por las autoridades del espacio autónomo. La entidad garantizara los recursos necesarios para dar cumplimiento a la acción.</a:t>
                      </a:r>
                      <a:endParaRPr lang="es-CO" sz="700" spc="-50" baseline="0" dirty="0"/>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a:spcBef>
                          <a:spcPts val="0"/>
                        </a:spcBef>
                        <a:spcAft>
                          <a:spcPts val="0"/>
                        </a:spcAft>
                        <a:buNone/>
                      </a:pPr>
                      <a:r>
                        <a:rPr lang="es-ES" sz="700" b="0" i="0" u="none" strike="noStrike" spc="-50" noProof="0" dirty="0">
                          <a:latin typeface="+mn-lt"/>
                        </a:rPr>
                        <a:t>Se realiza la contratación  una </a:t>
                      </a:r>
                      <a:r>
                        <a:rPr lang="es-CO" sz="700" b="0" i="0" u="none" strike="noStrike" spc="-50" noProof="0" dirty="0">
                          <a:latin typeface="+mn-lt"/>
                        </a:rPr>
                        <a:t>profesional indígena avalada por las autoridades indígenas. </a:t>
                      </a:r>
                    </a:p>
                    <a:p>
                      <a:pPr marL="0" marR="0" lvl="0" indent="0" algn="just">
                        <a:spcBef>
                          <a:spcPts val="0"/>
                        </a:spcBef>
                        <a:spcAft>
                          <a:spcPts val="0"/>
                        </a:spcAft>
                        <a:buNone/>
                      </a:pPr>
                      <a:endParaRPr lang="es-CO" sz="700" b="0" i="0" u="none" strike="noStrike" spc="-50" noProof="0" dirty="0">
                        <a:latin typeface="+mn-lt"/>
                      </a:endParaRPr>
                    </a:p>
                    <a:p>
                      <a:pPr marL="0" marR="0" lvl="0" indent="0" algn="just">
                        <a:spcBef>
                          <a:spcPts val="0"/>
                        </a:spcBef>
                        <a:spcAft>
                          <a:spcPts val="0"/>
                        </a:spcAft>
                        <a:buNone/>
                      </a:pPr>
                      <a:r>
                        <a:rPr lang="es-CO" sz="700" b="0" i="0" u="none" strike="noStrike" spc="-50" noProof="0" dirty="0">
                          <a:latin typeface="+mn-lt"/>
                        </a:rPr>
                        <a:t>A cierre del año 2022, se realiza documento de caracterización, teniendo en cuenta que no hubo participación de 3 casas de pensamiento intercultural en el año 2022, se propone para el primer semestre del  año 2023 poder recolectar la información de las 3 CPI que no participaron en Octubre del 2022, así como ampliar las entrevistas  a docentes de apoyo y agentes educativos en las 5 IED con transito de niños y niñas indígenas. Y con esta información poder ampliar el análisis del documento de caracterización.</a:t>
                      </a:r>
                    </a:p>
                    <a:p>
                      <a:pPr marL="0" marR="0" lvl="0" indent="0" algn="just">
                        <a:spcBef>
                          <a:spcPts val="0"/>
                        </a:spcBef>
                        <a:spcAft>
                          <a:spcPts val="0"/>
                        </a:spcAft>
                        <a:buNone/>
                      </a:pPr>
                      <a:endParaRPr lang="es-CO" sz="700" b="0" i="0" u="none" strike="noStrike" spc="-50" noProof="0" dirty="0">
                        <a:latin typeface="+mn-lt"/>
                      </a:endParaRPr>
                    </a:p>
                    <a:p>
                      <a:pPr marL="0" marR="0" lvl="0" indent="0" algn="just">
                        <a:spcBef>
                          <a:spcPts val="0"/>
                        </a:spcBef>
                        <a:spcAft>
                          <a:spcPts val="0"/>
                        </a:spcAft>
                        <a:buNone/>
                      </a:pPr>
                      <a:r>
                        <a:rPr lang="es-CO" sz="700" b="0" i="0" u="none" strike="noStrike" spc="-50" noProof="0" dirty="0">
                          <a:latin typeface="+mn-lt"/>
                        </a:rPr>
                        <a:t>El día 29 de marzo de 2023, se realiza presentación a las autoridades de la MAI, de la necesidad de ampliar la recolección de información con las 3 CPI pendientes Kichwua, Muisca de Suba y Nasa; para lo cual se propone poder agendar con cada CPI y gobernador/a  un espacio para poder realizar la recolección de la información (pero hasta la fecha no se ha podido agendar el espacio con ninguna de las 3 CPI)</a:t>
                      </a:r>
                    </a:p>
                    <a:p>
                      <a:pPr marL="0" marR="0" lvl="0" indent="0" algn="l">
                        <a:spcBef>
                          <a:spcPts val="0"/>
                        </a:spcBef>
                        <a:spcAft>
                          <a:spcPts val="0"/>
                        </a:spcAft>
                        <a:buNone/>
                      </a:pPr>
                      <a:endParaRPr lang="es-CO" sz="700" b="0" i="0" u="none" strike="noStrike" spc="-50" noProof="0" dirty="0">
                        <a:latin typeface="+mn-lt"/>
                      </a:endParaRPr>
                    </a:p>
                    <a:p>
                      <a:pPr marL="0" marR="0" lvl="0" indent="0" algn="l">
                        <a:spcBef>
                          <a:spcPts val="0"/>
                        </a:spcBef>
                        <a:spcAft>
                          <a:spcPts val="0"/>
                        </a:spcAft>
                        <a:buNone/>
                      </a:pPr>
                      <a:r>
                        <a:rPr lang="es-CO" sz="700" b="0" i="0" u="none" strike="noStrike" spc="-50" noProof="0" dirty="0">
                          <a:latin typeface="+mn-lt"/>
                        </a:rPr>
                        <a:t>Para el segundo semestre 2023 se propone ajustar el documento de caracterización con la información recolectada de las #CPI y nuevas entrevistas, para posteriormente poder socializar el documento con las CPI, IED y Autoridades MAI, para realizar ajustes pertinentes y tener el documento final .</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MX" sz="700" dirty="0"/>
                        <a:t>Recolección de Información con las 3 CPI pendientes (</a:t>
                      </a:r>
                      <a:r>
                        <a:rPr lang="es-CO" sz="700" b="0" i="0" u="none" strike="noStrike" spc="-50" noProof="0" dirty="0">
                          <a:latin typeface="+mn-lt"/>
                        </a:rPr>
                        <a:t>Kichwua, Muisca de Suba y Nasa). Fecha máxima 30 de Junio 2023.</a:t>
                      </a:r>
                    </a:p>
                    <a:p>
                      <a:pPr algn="just"/>
                      <a:endParaRPr lang="es-CO" sz="700" b="0" i="0" u="none" strike="noStrike" spc="-50" noProof="0" dirty="0">
                        <a:latin typeface="+mn-lt"/>
                      </a:endParaRPr>
                    </a:p>
                    <a:p>
                      <a:pPr algn="just"/>
                      <a:r>
                        <a:rPr lang="es-CO" sz="700" b="0" i="0" u="none" strike="noStrike" spc="-50" noProof="0" dirty="0">
                          <a:latin typeface="+mn-lt"/>
                        </a:rPr>
                        <a:t>Recolección de Información con 5 IED, para complementar. Fecha máxima segunda semana de Julio 2023.</a:t>
                      </a:r>
                    </a:p>
                    <a:p>
                      <a:pPr algn="just"/>
                      <a:endParaRPr lang="es-CO" sz="700" b="0" i="0" u="none" strike="noStrike" spc="-50" noProof="0" dirty="0">
                        <a:latin typeface="+mn-lt"/>
                      </a:endParaRPr>
                    </a:p>
                    <a:p>
                      <a:pPr algn="just"/>
                      <a:r>
                        <a:rPr lang="es-CO" sz="700" b="0" i="0" u="none" strike="noStrike" spc="-50" noProof="0" dirty="0">
                          <a:latin typeface="+mn-lt"/>
                        </a:rPr>
                        <a:t>Complemento del análisis del documento de caracterización  con la información recolectada. Fecha máxima segunda semana de Septiembre 2023.</a:t>
                      </a:r>
                    </a:p>
                    <a:p>
                      <a:pPr algn="just"/>
                      <a:endParaRPr lang="es-CO" sz="700" b="0" i="0" u="none" strike="noStrike" spc="-50" noProof="0" dirty="0">
                        <a:latin typeface="+mn-lt"/>
                      </a:endParaRPr>
                    </a:p>
                    <a:p>
                      <a:pPr algn="just"/>
                      <a:r>
                        <a:rPr lang="es-CO" sz="700" b="0" i="0" u="none" strike="noStrike" spc="-50" noProof="0" dirty="0">
                          <a:latin typeface="+mn-lt"/>
                        </a:rPr>
                        <a:t>Socialización con CPI, IED y Autoridades MAI. Fecha máxima segunda semana de noviembre 2023.</a:t>
                      </a:r>
                    </a:p>
                    <a:p>
                      <a:pPr algn="just"/>
                      <a:endParaRPr lang="es-CO" sz="700" b="0" i="0" u="none" strike="noStrike" spc="-50" noProof="0" dirty="0">
                        <a:latin typeface="+mn-lt"/>
                      </a:endParaRPr>
                    </a:p>
                    <a:p>
                      <a:pPr algn="just"/>
                      <a:r>
                        <a:rPr lang="es-CO" sz="700" b="0" i="0" u="none" strike="noStrike" spc="-50" noProof="0" dirty="0">
                          <a:latin typeface="+mn-lt"/>
                        </a:rPr>
                        <a:t>Se entrega documento final de caracterización con ajustes y observaciones posteriores a la socialización. </a:t>
                      </a:r>
                    </a:p>
                    <a:p>
                      <a:pPr algn="just"/>
                      <a:r>
                        <a:rPr lang="es-CO" sz="700" b="0" i="0" u="none" strike="noStrike" spc="-50" noProof="0" dirty="0">
                          <a:latin typeface="+mn-lt"/>
                        </a:rPr>
                        <a:t>Posteriormente, como producto de la reunión de seguimiento  que se realizó se van a integrar 3 pueblos que no participaron en la primea caracterización</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solidFill>
                            <a:schemeClr val="tx1"/>
                          </a:solidFill>
                          <a:effectLst/>
                          <a:latin typeface="+mn-lt"/>
                          <a:ea typeface="+mn-ea"/>
                          <a:cs typeface="+mn-cs"/>
                        </a:rPr>
                        <a:t>Se anexa acta de seguimiento que se realizó con la MAI en la cual se da cuenta del estado de implementación de las tres acciones afirmativas.</a:t>
                      </a:r>
                    </a:p>
                    <a:p>
                      <a:pPr algn="just"/>
                      <a:endParaRPr lang="es-CO" sz="700" b="0" i="0" dirty="0">
                        <a:solidFill>
                          <a:schemeClr val="tx1"/>
                        </a:solidFill>
                        <a:effectLst/>
                        <a:latin typeface="+mn-lt"/>
                        <a:ea typeface="+mn-ea"/>
                        <a:cs typeface="+mn-cs"/>
                      </a:endParaRPr>
                    </a:p>
                    <a:p>
                      <a:pPr algn="just"/>
                      <a:r>
                        <a:rPr lang="es-ES" sz="700" dirty="0">
                          <a:hlinkClick r:id="rId3"/>
                        </a:rPr>
                        <a:t>ACTA_SEGUIMIENTO_PIIA_ MESA AUTÓNOMA INDÍGENA29032023.pdf</a:t>
                      </a:r>
                      <a:r>
                        <a:rPr lang="es-ES" sz="700" dirty="0"/>
                        <a:t> </a:t>
                      </a:r>
                    </a:p>
                    <a:p>
                      <a:pPr algn="just"/>
                      <a:endParaRPr lang="es-CO" sz="700" b="0" i="0" dirty="0">
                        <a:solidFill>
                          <a:schemeClr val="tx1"/>
                        </a:solidFill>
                        <a:effectLst/>
                        <a:latin typeface="+mn-lt"/>
                        <a:ea typeface="+mn-ea"/>
                        <a:cs typeface="+mn-cs"/>
                      </a:endParaRPr>
                    </a:p>
                    <a:p>
                      <a:pPr algn="just"/>
                      <a:r>
                        <a:rPr lang="es-CO" sz="700" b="0" i="0" dirty="0">
                          <a:solidFill>
                            <a:schemeClr val="tx1"/>
                          </a:solidFill>
                          <a:effectLst/>
                          <a:latin typeface="+mn-lt"/>
                          <a:ea typeface="+mn-ea"/>
                          <a:cs typeface="+mn-cs"/>
                        </a:rPr>
                        <a:t>Se anexa del documento de caracterización de niños y niñas de pueblos indígenas que egresan de las casa de pensamiento intercultural a las IED</a:t>
                      </a:r>
                    </a:p>
                    <a:p>
                      <a:pPr algn="just"/>
                      <a:r>
                        <a:rPr lang="es-ES" sz="700" dirty="0">
                          <a:hlinkClick r:id="rId4"/>
                        </a:rPr>
                        <a:t>ACTA_SEGUIMIENTO_PIIA_ MESA AUTÓNOMA INDÍGENA29032023.pdf</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dirty="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dirty="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dirty="0"/>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dirty="0"/>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dirty="0"/>
          </a:p>
        </p:txBody>
      </p:sp>
      <p:graphicFrame>
        <p:nvGraphicFramePr>
          <p:cNvPr id="34" name="Tabla 33"/>
          <p:cNvGraphicFramePr>
            <a:graphicFrameLocks noGrp="1"/>
          </p:cNvGraphicFramePr>
          <p:nvPr>
            <p:extLst>
              <p:ext uri="{D42A27DB-BD31-4B8C-83A1-F6EECF244321}">
                <p14:modId xmlns:p14="http://schemas.microsoft.com/office/powerpoint/2010/main" val="1000714685"/>
              </p:ext>
            </p:extLst>
          </p:nvPr>
        </p:nvGraphicFramePr>
        <p:xfrm>
          <a:off x="609600" y="2047135"/>
          <a:ext cx="8110727" cy="988184"/>
        </p:xfrm>
        <a:graphic>
          <a:graphicData uri="http://schemas.openxmlformats.org/drawingml/2006/table">
            <a:tbl>
              <a:tblPr firstRow="1" bandRow="1">
                <a:tableStyleId>{72833802-FEF1-4C79-8D5D-14CF1EAF98D9}</a:tableStyleId>
              </a:tblPr>
              <a:tblGrid>
                <a:gridCol w="8110727">
                  <a:extLst>
                    <a:ext uri="{9D8B030D-6E8A-4147-A177-3AD203B41FA5}">
                      <a16:colId xmlns:a16="http://schemas.microsoft.com/office/drawing/2014/main" val="647212120"/>
                    </a:ext>
                  </a:extLst>
                </a:gridCol>
              </a:tblGrid>
              <a:tr h="9881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Secretaría de Educación del Distrito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25</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2</a:t>
                      </a:r>
                      <a:endParaRPr lang="es-CO" sz="1400" dirty="0"/>
                    </a:p>
                  </a:txBody>
                  <a:tcPr/>
                </a:tc>
                <a:extLst>
                  <a:ext uri="{0D108BD9-81ED-4DB2-BD59-A6C34878D82A}">
                    <a16:rowId xmlns:a16="http://schemas.microsoft.com/office/drawing/2014/main" val="2809109312"/>
                  </a:ext>
                </a:extLst>
              </a:tr>
            </a:tbl>
          </a:graphicData>
        </a:graphic>
      </p:graphicFrame>
    </p:spTree>
    <p:extLst>
      <p:ext uri="{BB962C8B-B14F-4D97-AF65-F5344CB8AC3E}">
        <p14:creationId xmlns:p14="http://schemas.microsoft.com/office/powerpoint/2010/main" val="3259137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751088675"/>
              </p:ext>
            </p:extLst>
          </p:nvPr>
        </p:nvGraphicFramePr>
        <p:xfrm>
          <a:off x="301201" y="1509280"/>
          <a:ext cx="8493660" cy="3567908"/>
        </p:xfrm>
        <a:graphic>
          <a:graphicData uri="http://schemas.openxmlformats.org/drawingml/2006/table">
            <a:tbl>
              <a:tblPr firstRow="1" bandRow="1">
                <a:tableStyleId>{72833802-FEF1-4C79-8D5D-14CF1EAF98D9}</a:tableStyleId>
              </a:tblPr>
              <a:tblGrid>
                <a:gridCol w="1635660">
                  <a:extLst>
                    <a:ext uri="{9D8B030D-6E8A-4147-A177-3AD203B41FA5}">
                      <a16:colId xmlns:a16="http://schemas.microsoft.com/office/drawing/2014/main" val="647212120"/>
                    </a:ext>
                  </a:extLst>
                </a:gridCol>
                <a:gridCol w="4114800">
                  <a:extLst>
                    <a:ext uri="{9D8B030D-6E8A-4147-A177-3AD203B41FA5}">
                      <a16:colId xmlns:a16="http://schemas.microsoft.com/office/drawing/2014/main" val="2696220810"/>
                    </a:ext>
                  </a:extLst>
                </a:gridCol>
                <a:gridCol w="1447800">
                  <a:extLst>
                    <a:ext uri="{9D8B030D-6E8A-4147-A177-3AD203B41FA5}">
                      <a16:colId xmlns:a16="http://schemas.microsoft.com/office/drawing/2014/main" val="1764716392"/>
                    </a:ext>
                  </a:extLst>
                </a:gridCol>
                <a:gridCol w="1295400">
                  <a:extLst>
                    <a:ext uri="{9D8B030D-6E8A-4147-A177-3AD203B41FA5}">
                      <a16:colId xmlns:a16="http://schemas.microsoft.com/office/drawing/2014/main" val="2960574300"/>
                    </a:ext>
                  </a:extLst>
                </a:gridCol>
              </a:tblGrid>
              <a:tr h="867908">
                <a:tc>
                  <a:txBody>
                    <a:bodyPr/>
                    <a:lstStyle/>
                    <a:p>
                      <a:pPr algn="ctr"/>
                      <a:r>
                        <a:rPr lang="es-CO" sz="1200" b="1" dirty="0">
                          <a:solidFill>
                            <a:schemeClr val="tx1"/>
                          </a:solidFill>
                        </a:rPr>
                        <a:t>Acción</a:t>
                      </a:r>
                      <a:r>
                        <a:rPr lang="es-CO" sz="1200" b="1" baseline="0" dirty="0">
                          <a:solidFill>
                            <a:schemeClr val="tx1"/>
                          </a:solidFill>
                        </a:rPr>
                        <a:t> afirmativa concertada</a:t>
                      </a:r>
                    </a:p>
                    <a:p>
                      <a:pPr algn="ctr"/>
                      <a:r>
                        <a:rPr lang="es-CO" sz="600" i="1" baseline="0" dirty="0">
                          <a:solidFill>
                            <a:schemeClr val="tx1"/>
                          </a:solidFill>
                        </a:rPr>
                        <a:t>(Descripción de las acciones no implementadas y  las que se implementan en el 2023)</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Propuesta de</a:t>
                      </a:r>
                      <a:r>
                        <a:rPr lang="es-CO" sz="1200" b="1" baseline="0" dirty="0">
                          <a:solidFill>
                            <a:schemeClr val="tx1"/>
                          </a:solidFill>
                        </a:rPr>
                        <a:t> cumplimiento 2023</a:t>
                      </a:r>
                    </a:p>
                    <a:p>
                      <a:pPr algn="ctr"/>
                      <a:r>
                        <a:rPr lang="es-CO" sz="600" i="1" baseline="0" dirty="0">
                          <a:solidFill>
                            <a:schemeClr val="tx1"/>
                          </a:solidFill>
                        </a:rPr>
                        <a:t>(Estrategia, hitos o actividades concretas para su materialización)</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Fecha estimada de implementación</a:t>
                      </a:r>
                      <a:endParaRPr lang="es-CO" sz="600" b="1" dirty="0">
                        <a:solidFill>
                          <a:schemeClr val="tx1"/>
                        </a:solidFill>
                      </a:endParaRPr>
                    </a:p>
                    <a:p>
                      <a:pPr algn="ctr"/>
                      <a:r>
                        <a:rPr lang="es-CO" sz="600" i="1" dirty="0">
                          <a:solidFill>
                            <a:schemeClr val="tx1"/>
                          </a:solidFill>
                        </a:rPr>
                        <a:t>(Se debe establecer una fecha real o</a:t>
                      </a:r>
                      <a:r>
                        <a:rPr lang="es-CO" sz="600" i="1" baseline="0" dirty="0">
                          <a:solidFill>
                            <a:schemeClr val="tx1"/>
                          </a:solidFill>
                        </a:rPr>
                        <a:t> tentativa para ser aprobado por el espacio</a:t>
                      </a:r>
                      <a:r>
                        <a:rPr lang="es-CO" sz="700" i="1" baseline="0" dirty="0">
                          <a:solidFill>
                            <a:schemeClr val="tx1"/>
                          </a:solidFill>
                        </a:rPr>
                        <a:t>)</a:t>
                      </a:r>
                      <a:endParaRPr lang="es-CO" sz="7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Aprobado por</a:t>
                      </a:r>
                      <a:r>
                        <a:rPr lang="es-CO" sz="1200" b="1" baseline="0" dirty="0">
                          <a:solidFill>
                            <a:schemeClr val="tx1"/>
                          </a:solidFill>
                        </a:rPr>
                        <a:t> el espacio y anexar soporte</a:t>
                      </a:r>
                    </a:p>
                    <a:p>
                      <a:pPr algn="ctr"/>
                      <a:r>
                        <a:rPr lang="es-CO" sz="600" i="1" baseline="0" dirty="0">
                          <a:solidFill>
                            <a:schemeClr val="tx1"/>
                          </a:solidFill>
                        </a:rPr>
                        <a:t>(Esto se diligenciara durante la sesión)</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0973291"/>
                  </a:ext>
                </a:extLst>
              </a:tr>
              <a:tr h="270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700" dirty="0"/>
                        <a:t>17. Implementar el Modelo Educativo Flexible con enfoque diferencial, garantizando la vinculación de dinamizadores culturales indígenas, previo acuerdo con las comunidades de los 14 pueblos del espacio autónomo.</a:t>
                      </a: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solidFill>
                            <a:schemeClr val="tx1"/>
                          </a:solidFill>
                          <a:latin typeface="+mn-lt"/>
                        </a:rPr>
                        <a:t>Corporación Infancia y Desarrollo CID - Convenio 4137793 de 2022- </a:t>
                      </a:r>
                      <a:r>
                        <a:rPr lang="es-ES" sz="700" b="0" dirty="0">
                          <a:solidFill>
                            <a:schemeClr val="tx1"/>
                          </a:solidFill>
                          <a:latin typeface="+mn-lt"/>
                        </a:rPr>
                        <a:t>. A la fecha se registran  6 punto de atención de Cabildos indígenas con un total de 124 estudiantes indígenas matriculados:</a:t>
                      </a:r>
                    </a:p>
                    <a:p>
                      <a:pPr marL="0" marR="0" lvl="0" indent="0" algn="just" defTabSz="914400" eaLnBrk="1" fontAlgn="auto" latinLnBrk="0" hangingPunct="1">
                        <a:lnSpc>
                          <a:spcPct val="100000"/>
                        </a:lnSpc>
                        <a:spcBef>
                          <a:spcPts val="0"/>
                        </a:spcBef>
                        <a:spcAft>
                          <a:spcPts val="0"/>
                        </a:spcAft>
                        <a:buClrTx/>
                        <a:buSzTx/>
                        <a:buFontTx/>
                        <a:buNone/>
                        <a:tabLst/>
                        <a:defRPr/>
                      </a:pPr>
                      <a:endParaRPr lang="es-ES" sz="700" b="0" dirty="0">
                        <a:solidFill>
                          <a:schemeClr val="tx1"/>
                        </a:solidFill>
                        <a:latin typeface="+mn-lt"/>
                      </a:endParaRPr>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marL="0" marR="0" lvl="0" indent="0" algn="ctr" defTabSz="914400" eaLnBrk="1" fontAlgn="auto" latinLnBrk="0" hangingPunct="1">
                        <a:lnSpc>
                          <a:spcPct val="100000"/>
                        </a:lnSpc>
                        <a:spcBef>
                          <a:spcPts val="0"/>
                        </a:spcBef>
                        <a:spcAft>
                          <a:spcPts val="0"/>
                        </a:spcAft>
                        <a:buClrTx/>
                        <a:buSzTx/>
                        <a:buFontTx/>
                        <a:buNone/>
                        <a:tabLst/>
                        <a:defRPr/>
                      </a:pPr>
                      <a:r>
                        <a:rPr lang="es-CO" sz="700" b="0" dirty="0">
                          <a:solidFill>
                            <a:schemeClr val="tx1"/>
                          </a:solidFill>
                          <a:latin typeface="+mn-lt"/>
                        </a:rPr>
                        <a:t>El convenio está proyectado hasta diciembre de 2023. </a:t>
                      </a: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700" dirty="0"/>
                        <a:t>Vigente</a:t>
                      </a:r>
                    </a:p>
                    <a:p>
                      <a:pPr algn="ctr"/>
                      <a:endParaRPr lang="es-ES"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ES" sz="700" dirty="0">
                          <a:hlinkClick r:id="rId3"/>
                        </a:rPr>
                        <a:t>ACTA_SEGUIMIENTO_PIIA_ MESA AUTÓNOMA INDÍGENA29032023.pdf</a:t>
                      </a:r>
                      <a:r>
                        <a:rPr lang="es-ES" sz="700" dirty="0"/>
                        <a:t> </a:t>
                      </a:r>
                    </a:p>
                    <a:p>
                      <a:pPr marL="0" indent="0" algn="just">
                        <a:buFont typeface="Arial" panose="020B0604020202020204" pitchFamily="34" charset="0"/>
                        <a:buNone/>
                      </a:pPr>
                      <a:endParaRPr lang="es-CO" sz="7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pic>
        <p:nvPicPr>
          <p:cNvPr id="12" name="Imagen 11">
            <a:extLst>
              <a:ext uri="{FF2B5EF4-FFF2-40B4-BE49-F238E27FC236}">
                <a16:creationId xmlns:a16="http://schemas.microsoft.com/office/drawing/2014/main" id="{A6B953B9-52AA-4112-8B7B-D79A77F28F6B}"/>
              </a:ext>
            </a:extLst>
          </p:cNvPr>
          <p:cNvPicPr>
            <a:picLocks noChangeAspect="1"/>
          </p:cNvPicPr>
          <p:nvPr/>
        </p:nvPicPr>
        <p:blipFill rotWithShape="1">
          <a:blip r:embed="rId4"/>
          <a:srcRect l="8455" t="50000" r="17227" b="10835"/>
          <a:stretch/>
        </p:blipFill>
        <p:spPr>
          <a:xfrm>
            <a:off x="1981200" y="2808706"/>
            <a:ext cx="3976540" cy="1129119"/>
          </a:xfrm>
          <a:prstGeom prst="rect">
            <a:avLst/>
          </a:prstGeom>
        </p:spPr>
      </p:pic>
      <p:graphicFrame>
        <p:nvGraphicFramePr>
          <p:cNvPr id="13" name="Tabla 12">
            <a:extLst>
              <a:ext uri="{FF2B5EF4-FFF2-40B4-BE49-F238E27FC236}">
                <a16:creationId xmlns:a16="http://schemas.microsoft.com/office/drawing/2014/main" id="{137C0007-8EB1-481D-8938-9C2B897CDDB5}"/>
              </a:ext>
            </a:extLst>
          </p:cNvPr>
          <p:cNvGraphicFramePr>
            <a:graphicFrameLocks noGrp="1"/>
          </p:cNvGraphicFramePr>
          <p:nvPr>
            <p:extLst>
              <p:ext uri="{D42A27DB-BD31-4B8C-83A1-F6EECF244321}">
                <p14:modId xmlns:p14="http://schemas.microsoft.com/office/powerpoint/2010/main" val="997887535"/>
              </p:ext>
            </p:extLst>
          </p:nvPr>
        </p:nvGraphicFramePr>
        <p:xfrm>
          <a:off x="301201" y="671660"/>
          <a:ext cx="8493660" cy="837621"/>
        </p:xfrm>
        <a:graphic>
          <a:graphicData uri="http://schemas.openxmlformats.org/drawingml/2006/table">
            <a:tbl>
              <a:tblPr firstRow="1" bandRow="1">
                <a:tableStyleId>{72833802-FEF1-4C79-8D5D-14CF1EAF98D9}</a:tableStyleId>
              </a:tblPr>
              <a:tblGrid>
                <a:gridCol w="8493660">
                  <a:extLst>
                    <a:ext uri="{9D8B030D-6E8A-4147-A177-3AD203B41FA5}">
                      <a16:colId xmlns:a16="http://schemas.microsoft.com/office/drawing/2014/main" val="647212120"/>
                    </a:ext>
                  </a:extLst>
                </a:gridCol>
              </a:tblGrid>
              <a:tr h="8376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Dirección de Cobertura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extLst>
                  <a:ext uri="{0D108BD9-81ED-4DB2-BD59-A6C34878D82A}">
                    <a16:rowId xmlns:a16="http://schemas.microsoft.com/office/drawing/2014/main" val="280910931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703768518"/>
              </p:ext>
            </p:extLst>
          </p:nvPr>
        </p:nvGraphicFramePr>
        <p:xfrm>
          <a:off x="302470" y="1433661"/>
          <a:ext cx="8621819" cy="3527032"/>
        </p:xfrm>
        <a:graphic>
          <a:graphicData uri="http://schemas.openxmlformats.org/drawingml/2006/table">
            <a:tbl>
              <a:tblPr firstRow="1" bandRow="1">
                <a:tableStyleId>{72833802-FEF1-4C79-8D5D-14CF1EAF98D9}</a:tableStyleId>
              </a:tblPr>
              <a:tblGrid>
                <a:gridCol w="1660340">
                  <a:extLst>
                    <a:ext uri="{9D8B030D-6E8A-4147-A177-3AD203B41FA5}">
                      <a16:colId xmlns:a16="http://schemas.microsoft.com/office/drawing/2014/main" val="647212120"/>
                    </a:ext>
                  </a:extLst>
                </a:gridCol>
                <a:gridCol w="4640986">
                  <a:extLst>
                    <a:ext uri="{9D8B030D-6E8A-4147-A177-3AD203B41FA5}">
                      <a16:colId xmlns:a16="http://schemas.microsoft.com/office/drawing/2014/main" val="2696220810"/>
                    </a:ext>
                  </a:extLst>
                </a:gridCol>
                <a:gridCol w="1237596">
                  <a:extLst>
                    <a:ext uri="{9D8B030D-6E8A-4147-A177-3AD203B41FA5}">
                      <a16:colId xmlns:a16="http://schemas.microsoft.com/office/drawing/2014/main" val="1764716392"/>
                    </a:ext>
                  </a:extLst>
                </a:gridCol>
                <a:gridCol w="1082897">
                  <a:extLst>
                    <a:ext uri="{9D8B030D-6E8A-4147-A177-3AD203B41FA5}">
                      <a16:colId xmlns:a16="http://schemas.microsoft.com/office/drawing/2014/main" val="2960574300"/>
                    </a:ext>
                  </a:extLst>
                </a:gridCol>
              </a:tblGrid>
              <a:tr h="987538">
                <a:tc>
                  <a:txBody>
                    <a:bodyPr/>
                    <a:lstStyle/>
                    <a:p>
                      <a:pPr algn="ctr"/>
                      <a:r>
                        <a:rPr lang="es-CO" sz="1200" b="1" dirty="0">
                          <a:solidFill>
                            <a:schemeClr val="tx1"/>
                          </a:solidFill>
                        </a:rPr>
                        <a:t>Acción</a:t>
                      </a:r>
                      <a:r>
                        <a:rPr lang="es-CO" sz="1200" b="1" baseline="0" dirty="0">
                          <a:solidFill>
                            <a:schemeClr val="tx1"/>
                          </a:solidFill>
                        </a:rPr>
                        <a:t> afirmativa concertada</a:t>
                      </a:r>
                    </a:p>
                    <a:p>
                      <a:pPr algn="ctr"/>
                      <a:r>
                        <a:rPr lang="es-CO" sz="600" i="1" baseline="0" dirty="0">
                          <a:solidFill>
                            <a:schemeClr val="tx1"/>
                          </a:solidFill>
                        </a:rPr>
                        <a:t>(Descripción de las acciones no implementadas y  las que se implementan en el 2023)</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Propuesta de</a:t>
                      </a:r>
                      <a:r>
                        <a:rPr lang="es-CO" sz="1200" b="1" baseline="0" dirty="0">
                          <a:solidFill>
                            <a:schemeClr val="tx1"/>
                          </a:solidFill>
                        </a:rPr>
                        <a:t> cumplimiento 2023</a:t>
                      </a:r>
                    </a:p>
                    <a:p>
                      <a:pPr algn="ctr"/>
                      <a:r>
                        <a:rPr lang="es-CO" sz="600" i="1" baseline="0" dirty="0">
                          <a:solidFill>
                            <a:schemeClr val="tx1"/>
                          </a:solidFill>
                        </a:rPr>
                        <a:t>(Estrategia, hitos o actividades concretas para su materialización)</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Fecha estimada de implementación</a:t>
                      </a:r>
                      <a:endParaRPr lang="es-CO" sz="600" b="1" dirty="0">
                        <a:solidFill>
                          <a:schemeClr val="tx1"/>
                        </a:solidFill>
                      </a:endParaRPr>
                    </a:p>
                    <a:p>
                      <a:pPr algn="ctr"/>
                      <a:r>
                        <a:rPr lang="es-CO" sz="600" i="1" dirty="0">
                          <a:solidFill>
                            <a:schemeClr val="tx1"/>
                          </a:solidFill>
                        </a:rPr>
                        <a:t>(Se debe establecer una fecha real o</a:t>
                      </a:r>
                      <a:r>
                        <a:rPr lang="es-CO" sz="600" i="1" baseline="0" dirty="0">
                          <a:solidFill>
                            <a:schemeClr val="tx1"/>
                          </a:solidFill>
                        </a:rPr>
                        <a:t> tentativa para ser aprobado por el espacio</a:t>
                      </a:r>
                      <a:r>
                        <a:rPr lang="es-CO" sz="700" i="1" baseline="0" dirty="0">
                          <a:solidFill>
                            <a:schemeClr val="tx1"/>
                          </a:solidFill>
                        </a:rPr>
                        <a:t>)</a:t>
                      </a:r>
                      <a:endParaRPr lang="es-CO" sz="7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200" b="1" dirty="0">
                          <a:solidFill>
                            <a:schemeClr val="tx1"/>
                          </a:solidFill>
                        </a:rPr>
                        <a:t>Aprobado por</a:t>
                      </a:r>
                      <a:r>
                        <a:rPr lang="es-CO" sz="1200" b="1" baseline="0" dirty="0">
                          <a:solidFill>
                            <a:schemeClr val="tx1"/>
                          </a:solidFill>
                        </a:rPr>
                        <a:t> el espacio y anexar soporte</a:t>
                      </a:r>
                    </a:p>
                    <a:p>
                      <a:pPr algn="ctr"/>
                      <a:r>
                        <a:rPr lang="es-CO" sz="600" i="1" baseline="0" dirty="0">
                          <a:solidFill>
                            <a:schemeClr val="tx1"/>
                          </a:solidFill>
                        </a:rPr>
                        <a:t>(Esto se diligenciara durante la sesión)</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0973291"/>
                  </a:ext>
                </a:extLst>
              </a:tr>
              <a:tr h="25211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700" dirty="0">
                          <a:solidFill>
                            <a:schemeClr val="tx1"/>
                          </a:solidFill>
                        </a:rPr>
                        <a:t>18. Identificar a la población indígena desescolarizada mediante la estrategia de Búsqueda Activa y todos sus componentes, vinculando un gestor indígena que permita fortalecer y concertar el ejercicio con las comunidades indígenas del espacio autónomo.</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700" b="1" dirty="0">
                          <a:solidFill>
                            <a:schemeClr val="tx1"/>
                          </a:solidFill>
                          <a:latin typeface="+mn-lt"/>
                        </a:rPr>
                        <a:t>Convenio 4300430 de 2022 entre la SED y la UT - Educación Inclusiva-</a:t>
                      </a:r>
                    </a:p>
                    <a:p>
                      <a:pPr algn="ctr"/>
                      <a:endParaRPr lang="es-ES" sz="700" dirty="0">
                        <a:solidFill>
                          <a:schemeClr val="tx1"/>
                        </a:solidFill>
                        <a:latin typeface="+mn-lt"/>
                      </a:endParaRPr>
                    </a:p>
                    <a:p>
                      <a:pPr algn="l"/>
                      <a:r>
                        <a:rPr lang="es-ES" sz="700" u="sng" dirty="0">
                          <a:solidFill>
                            <a:schemeClr val="tx1"/>
                          </a:solidFill>
                          <a:latin typeface="+mn-lt"/>
                        </a:rPr>
                        <a:t>20 de enero de 2023: </a:t>
                      </a:r>
                      <a:r>
                        <a:rPr lang="es-ES" sz="700" dirty="0">
                          <a:solidFill>
                            <a:schemeClr val="tx1"/>
                          </a:solidFill>
                          <a:latin typeface="+mn-lt"/>
                        </a:rPr>
                        <a:t>Se realizó la contratación de la referente indígena YARUK CHICANGANA,  quien se encuentra adelantando gestiones con las comunidades indígenas para avanzar la focalización de la población desescolarizada.</a:t>
                      </a:r>
                    </a:p>
                    <a:p>
                      <a:pPr algn="l"/>
                      <a:endParaRPr lang="es-ES" sz="700" dirty="0">
                        <a:solidFill>
                          <a:schemeClr val="tx1"/>
                        </a:solidFill>
                        <a:latin typeface="+mn-lt"/>
                      </a:endParaRPr>
                    </a:p>
                    <a:p>
                      <a:pPr algn="l"/>
                      <a:r>
                        <a:rPr lang="es-ES" sz="700" dirty="0">
                          <a:solidFill>
                            <a:schemeClr val="tx1"/>
                          </a:solidFill>
                          <a:latin typeface="+mn-lt"/>
                        </a:rPr>
                        <a:t>La estrategia con recorridos y focalización de territorios inició el 15 de marzo, no obstante a través de la referente y del equipo de la Dirección de Cobertura se atienden de manera permanentes los casos con prioridad que registran más de 100 solicitudes de  cupo a la fecha. </a:t>
                      </a:r>
                    </a:p>
                    <a:p>
                      <a:pPr algn="l"/>
                      <a:endParaRPr lang="es-ES" sz="700" dirty="0">
                        <a:solidFill>
                          <a:schemeClr val="tx1"/>
                        </a:solidFill>
                        <a:latin typeface="+mn-lt"/>
                      </a:endParaRPr>
                    </a:p>
                    <a:p>
                      <a:pPr algn="l"/>
                      <a:r>
                        <a:rPr lang="es-ES" sz="700" dirty="0">
                          <a:solidFill>
                            <a:schemeClr val="tx1"/>
                          </a:solidFill>
                          <a:latin typeface="+mn-lt"/>
                        </a:rPr>
                        <a:t>A la fecha, la referente ha realizado reuniones con todos los gobiernos y autoridades indígenas (Pendiente Cabildo Muisca Bosa) con el fin de socializar la estrategia así como la ruta de acceso al Sistema Educativo, entre otros. </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700" dirty="0"/>
                        <a:t>Vigente</a:t>
                      </a:r>
                    </a:p>
                    <a:p>
                      <a:pPr algn="ctr"/>
                      <a:endParaRPr lang="es-ES"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hlinkClick r:id="rId3"/>
                        </a:rPr>
                        <a:t>ACTA_SEGUIMIENTO_PIIA_ MESA AUTÓNOMA INDÍGENA29032023.pdf</a:t>
                      </a:r>
                      <a:r>
                        <a:rPr lang="es-ES" sz="700" dirty="0"/>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graphicFrame>
        <p:nvGraphicFramePr>
          <p:cNvPr id="12" name="Tabla 11">
            <a:extLst>
              <a:ext uri="{FF2B5EF4-FFF2-40B4-BE49-F238E27FC236}">
                <a16:creationId xmlns:a16="http://schemas.microsoft.com/office/drawing/2014/main" id="{0E768766-D69A-4472-B89E-195951692003}"/>
              </a:ext>
            </a:extLst>
          </p:cNvPr>
          <p:cNvGraphicFramePr>
            <a:graphicFrameLocks noGrp="1"/>
          </p:cNvGraphicFramePr>
          <p:nvPr>
            <p:extLst>
              <p:ext uri="{D42A27DB-BD31-4B8C-83A1-F6EECF244321}">
                <p14:modId xmlns:p14="http://schemas.microsoft.com/office/powerpoint/2010/main" val="244094153"/>
              </p:ext>
            </p:extLst>
          </p:nvPr>
        </p:nvGraphicFramePr>
        <p:xfrm>
          <a:off x="301201" y="671661"/>
          <a:ext cx="8623088" cy="762000"/>
        </p:xfrm>
        <a:graphic>
          <a:graphicData uri="http://schemas.openxmlformats.org/drawingml/2006/table">
            <a:tbl>
              <a:tblPr firstRow="1" bandRow="1">
                <a:tableStyleId>{72833802-FEF1-4C79-8D5D-14CF1EAF98D9}</a:tableStyleId>
              </a:tblPr>
              <a:tblGrid>
                <a:gridCol w="8623088">
                  <a:extLst>
                    <a:ext uri="{9D8B030D-6E8A-4147-A177-3AD203B41FA5}">
                      <a16:colId xmlns:a16="http://schemas.microsoft.com/office/drawing/2014/main" val="647212120"/>
                    </a:ext>
                  </a:extLst>
                </a:gridCol>
              </a:tblGrid>
              <a:tr h="7198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Dirección de Cobertura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extLst>
                  <a:ext uri="{0D108BD9-81ED-4DB2-BD59-A6C34878D82A}">
                    <a16:rowId xmlns:a16="http://schemas.microsoft.com/office/drawing/2014/main" val="2809109312"/>
                  </a:ext>
                </a:extLst>
              </a:tr>
            </a:tbl>
          </a:graphicData>
        </a:graphic>
      </p:graphicFrame>
    </p:spTree>
    <p:extLst>
      <p:ext uri="{BB962C8B-B14F-4D97-AF65-F5344CB8AC3E}">
        <p14:creationId xmlns:p14="http://schemas.microsoft.com/office/powerpoint/2010/main" val="3848123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784040847"/>
              </p:ext>
            </p:extLst>
          </p:nvPr>
        </p:nvGraphicFramePr>
        <p:xfrm>
          <a:off x="294015" y="1508646"/>
          <a:ext cx="8623087" cy="3224333"/>
        </p:xfrm>
        <a:graphic>
          <a:graphicData uri="http://schemas.openxmlformats.org/drawingml/2006/table">
            <a:tbl>
              <a:tblPr firstRow="1" bandRow="1">
                <a:tableStyleId>{72833802-FEF1-4C79-8D5D-14CF1EAF98D9}</a:tableStyleId>
              </a:tblPr>
              <a:tblGrid>
                <a:gridCol w="1660584">
                  <a:extLst>
                    <a:ext uri="{9D8B030D-6E8A-4147-A177-3AD203B41FA5}">
                      <a16:colId xmlns:a16="http://schemas.microsoft.com/office/drawing/2014/main" val="647212120"/>
                    </a:ext>
                  </a:extLst>
                </a:gridCol>
                <a:gridCol w="3677015">
                  <a:extLst>
                    <a:ext uri="{9D8B030D-6E8A-4147-A177-3AD203B41FA5}">
                      <a16:colId xmlns:a16="http://schemas.microsoft.com/office/drawing/2014/main" val="2696220810"/>
                    </a:ext>
                  </a:extLst>
                </a:gridCol>
                <a:gridCol w="1676400">
                  <a:extLst>
                    <a:ext uri="{9D8B030D-6E8A-4147-A177-3AD203B41FA5}">
                      <a16:colId xmlns:a16="http://schemas.microsoft.com/office/drawing/2014/main" val="1764716392"/>
                    </a:ext>
                  </a:extLst>
                </a:gridCol>
                <a:gridCol w="1609088">
                  <a:extLst>
                    <a:ext uri="{9D8B030D-6E8A-4147-A177-3AD203B41FA5}">
                      <a16:colId xmlns:a16="http://schemas.microsoft.com/office/drawing/2014/main" val="2960574300"/>
                    </a:ext>
                  </a:extLst>
                </a:gridCol>
              </a:tblGrid>
              <a:tr h="731102">
                <a:tc>
                  <a:txBody>
                    <a:bodyPr/>
                    <a:lstStyle/>
                    <a:p>
                      <a:pPr algn="ctr"/>
                      <a:r>
                        <a:rPr lang="es-CO" sz="1100" b="1" dirty="0">
                          <a:solidFill>
                            <a:schemeClr val="tx1"/>
                          </a:solidFill>
                        </a:rPr>
                        <a:t>Acción</a:t>
                      </a:r>
                      <a:r>
                        <a:rPr lang="es-CO" sz="1100" b="1" baseline="0" dirty="0">
                          <a:solidFill>
                            <a:schemeClr val="tx1"/>
                          </a:solidFill>
                        </a:rPr>
                        <a:t> afirmativa concertada</a:t>
                      </a:r>
                    </a:p>
                    <a:p>
                      <a:pPr algn="ctr"/>
                      <a:r>
                        <a:rPr lang="es-CO" sz="500" i="1" baseline="0" dirty="0">
                          <a:solidFill>
                            <a:schemeClr val="tx1"/>
                          </a:solidFill>
                        </a:rPr>
                        <a:t>(Descripción de las acciones no implementadas y  las que se implementan en el 2023)</a:t>
                      </a:r>
                      <a:endParaRPr lang="es-CO" sz="5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100" b="1" dirty="0">
                          <a:solidFill>
                            <a:schemeClr val="tx1"/>
                          </a:solidFill>
                        </a:rPr>
                        <a:t>Propuesta de</a:t>
                      </a:r>
                      <a:r>
                        <a:rPr lang="es-CO" sz="1100" b="1" baseline="0" dirty="0">
                          <a:solidFill>
                            <a:schemeClr val="tx1"/>
                          </a:solidFill>
                        </a:rPr>
                        <a:t> cumplimiento 2023</a:t>
                      </a:r>
                    </a:p>
                    <a:p>
                      <a:pPr algn="ctr"/>
                      <a:r>
                        <a:rPr lang="es-CO" sz="500" i="1" baseline="0" dirty="0">
                          <a:solidFill>
                            <a:schemeClr val="tx1"/>
                          </a:solidFill>
                        </a:rPr>
                        <a:t>(Estrategia, hitos o actividades concretas para su materialización)</a:t>
                      </a:r>
                      <a:endParaRPr lang="es-CO" sz="5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100" b="1" dirty="0">
                          <a:solidFill>
                            <a:schemeClr val="tx1"/>
                          </a:solidFill>
                        </a:rPr>
                        <a:t>Fecha estimada de implementación</a:t>
                      </a:r>
                      <a:endParaRPr lang="es-CO" sz="500" b="1" dirty="0">
                        <a:solidFill>
                          <a:schemeClr val="tx1"/>
                        </a:solidFill>
                      </a:endParaRPr>
                    </a:p>
                    <a:p>
                      <a:pPr algn="ctr"/>
                      <a:r>
                        <a:rPr lang="es-CO" sz="500" i="1" dirty="0">
                          <a:solidFill>
                            <a:schemeClr val="tx1"/>
                          </a:solidFill>
                        </a:rPr>
                        <a:t>(Se debe establecer una fecha real o</a:t>
                      </a:r>
                      <a:r>
                        <a:rPr lang="es-CO" sz="500" i="1" baseline="0" dirty="0">
                          <a:solidFill>
                            <a:schemeClr val="tx1"/>
                          </a:solidFill>
                        </a:rPr>
                        <a:t> tentativa para ser aprobado por el espacio</a:t>
                      </a:r>
                      <a:r>
                        <a:rPr lang="es-CO" sz="600" i="1" baseline="0" dirty="0">
                          <a:solidFill>
                            <a:schemeClr val="tx1"/>
                          </a:solidFill>
                        </a:rPr>
                        <a:t>)</a:t>
                      </a:r>
                      <a:endParaRPr lang="es-CO" sz="600" i="1"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ctr"/>
                      <a:r>
                        <a:rPr lang="es-CO" sz="1050" b="1" dirty="0">
                          <a:solidFill>
                            <a:schemeClr val="tx1"/>
                          </a:solidFill>
                        </a:rPr>
                        <a:t>Aprobado por</a:t>
                      </a:r>
                      <a:r>
                        <a:rPr lang="es-CO" sz="1050" b="1" baseline="0" dirty="0">
                          <a:solidFill>
                            <a:schemeClr val="tx1"/>
                          </a:solidFill>
                        </a:rPr>
                        <a:t> el espacio y anexar soporte</a:t>
                      </a:r>
                    </a:p>
                    <a:p>
                      <a:pPr algn="ctr"/>
                      <a:r>
                        <a:rPr lang="es-CO" sz="500" i="1" baseline="0" dirty="0">
                          <a:solidFill>
                            <a:schemeClr val="tx1"/>
                          </a:solidFill>
                        </a:rPr>
                        <a:t>(Esto se diligenciara durante la sesión)</a:t>
                      </a:r>
                      <a:endParaRPr lang="es-CO" sz="500" i="1" dirty="0">
                        <a:solidFill>
                          <a:schemeClr val="tx1"/>
                        </a:solidFill>
                      </a:endParaRP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0973291"/>
                  </a:ext>
                </a:extLst>
              </a:tr>
              <a:tr h="24932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700" dirty="0">
                          <a:solidFill>
                            <a:schemeClr val="tx1"/>
                          </a:solidFill>
                        </a:rPr>
                        <a:t>19. Garantizar la priorización de asignación de cupos para las niñas, niños y adolescentes indígenas en el marco del proceso de matricula anual según el cronograma y lineamientos establecidos en la Resolución de Matricula.</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 sz="700" b="1" i="0" baseline="0"/>
                        <a:t>Resolución 2797 de 2022 por medio de la cual se establece el proceso de gestión de la Cobertura 2022-2023</a:t>
                      </a:r>
                      <a:r>
                        <a:rPr lang="es-ES" sz="700" i="0" baseline="0"/>
                        <a:t>, Articulo 24, numeral 2.3, la priorización de la población perteneciente a Grupos Étnicos para la asignación de cupos en el Sistema Educativo Oficial.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ES" sz="700" i="0" baseline="0"/>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 sz="700" i="0" baseline="0"/>
                        <a:t>Ruta de atención virtual o telefónica permanente para las solicitudes de cupos y trazados a estudiantes indígenas, cuya gestión se viene realizando conforme a la oferta disponible en las Instituciones Educativas Distritales.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ES" sz="700" i="0" baseline="0"/>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 sz="700" i="0" baseline="0"/>
                        <a:t>A corte 30 de abril de 2023 Se registran un total de 3.986 estudiantes indígenas de los cuales, 2.790 pertenecen a Pueblos Indígenas de la Mesa Autónoma en el Sistema Educativo Oficial.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ES" sz="700" i="0" baseline="0"/>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 sz="700" i="0" baseline="0"/>
                        <a:t>Se sugiere realizar cruce de información con cruces actualizados, ultima vez del ejercicio fue en 2019 -2020. </a:t>
                      </a:r>
                      <a:endParaRPr lang="es-ES" sz="700" i="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700" dirty="0"/>
                        <a:t>Vigente</a:t>
                      </a:r>
                    </a:p>
                    <a:p>
                      <a:pPr algn="ctr"/>
                      <a:endParaRPr lang="es-ES"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0" i="0" baseline="0" dirty="0"/>
                        <a:t>Resolución 2797 de 2022. </a:t>
                      </a:r>
                    </a:p>
                    <a:p>
                      <a:pPr algn="just"/>
                      <a:endParaRPr lang="es-ES" sz="700" b="0" i="0" baseline="0" dirty="0"/>
                    </a:p>
                    <a:p>
                      <a:pPr algn="just"/>
                      <a:r>
                        <a:rPr lang="es-ES" sz="800" dirty="0">
                          <a:hlinkClick r:id="rId3"/>
                        </a:rPr>
                        <a:t>RESOLUCION_2797_06_SEPTIEMBRE_2022.PDF</a:t>
                      </a:r>
                      <a:r>
                        <a:rPr lang="es-ES" sz="800" dirty="0"/>
                        <a:t>  </a:t>
                      </a:r>
                    </a:p>
                    <a:p>
                      <a:pPr algn="just"/>
                      <a:endParaRPr lang="es-ES" sz="700" b="0" i="0" baseline="0" dirty="0"/>
                    </a:p>
                    <a:p>
                      <a:pPr algn="just"/>
                      <a:r>
                        <a:rPr lang="es-ES" sz="700" b="0" i="0" baseline="0" dirty="0"/>
                        <a:t>Anexo 6ª Matricula estudiantes étnicos. Sistema Integrado de Matriculas SIMAT. </a:t>
                      </a:r>
                    </a:p>
                    <a:p>
                      <a:pPr algn="just"/>
                      <a:endParaRPr lang="es-ES" sz="700" b="0" i="0" baseline="0" dirty="0"/>
                    </a:p>
                    <a:p>
                      <a:pPr algn="just"/>
                      <a:r>
                        <a:rPr lang="es-ES" sz="800" dirty="0">
                          <a:hlinkClick r:id="rId4"/>
                        </a:rPr>
                        <a:t>ANEXO 6A_CORTE 31032023_PUEBLOS INDIGENAS BOGOTA.xlsx</a:t>
                      </a:r>
                      <a:endParaRPr lang="es-CO" sz="7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graphicFrame>
        <p:nvGraphicFramePr>
          <p:cNvPr id="12" name="Tabla 11">
            <a:extLst>
              <a:ext uri="{FF2B5EF4-FFF2-40B4-BE49-F238E27FC236}">
                <a16:creationId xmlns:a16="http://schemas.microsoft.com/office/drawing/2014/main" id="{D951AB2F-5BE4-423A-9368-69187D8333DB}"/>
              </a:ext>
            </a:extLst>
          </p:cNvPr>
          <p:cNvGraphicFramePr>
            <a:graphicFrameLocks noGrp="1"/>
          </p:cNvGraphicFramePr>
          <p:nvPr>
            <p:extLst>
              <p:ext uri="{D42A27DB-BD31-4B8C-83A1-F6EECF244321}">
                <p14:modId xmlns:p14="http://schemas.microsoft.com/office/powerpoint/2010/main" val="317604861"/>
              </p:ext>
            </p:extLst>
          </p:nvPr>
        </p:nvGraphicFramePr>
        <p:xfrm>
          <a:off x="301200" y="671660"/>
          <a:ext cx="8623087" cy="837621"/>
        </p:xfrm>
        <a:graphic>
          <a:graphicData uri="http://schemas.openxmlformats.org/drawingml/2006/table">
            <a:tbl>
              <a:tblPr firstRow="1" bandRow="1">
                <a:tableStyleId>{72833802-FEF1-4C79-8D5D-14CF1EAF98D9}</a:tableStyleId>
              </a:tblPr>
              <a:tblGrid>
                <a:gridCol w="8623087">
                  <a:extLst>
                    <a:ext uri="{9D8B030D-6E8A-4147-A177-3AD203B41FA5}">
                      <a16:colId xmlns:a16="http://schemas.microsoft.com/office/drawing/2014/main" val="647212120"/>
                    </a:ext>
                  </a:extLst>
                </a:gridCol>
              </a:tblGrid>
              <a:tr h="8376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Dirección de Cobertura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extLst>
                  <a:ext uri="{0D108BD9-81ED-4DB2-BD59-A6C34878D82A}">
                    <a16:rowId xmlns:a16="http://schemas.microsoft.com/office/drawing/2014/main" val="2809109312"/>
                  </a:ext>
                </a:extLst>
              </a:tr>
            </a:tbl>
          </a:graphicData>
        </a:graphic>
      </p:graphicFrame>
    </p:spTree>
    <p:extLst>
      <p:ext uri="{BB962C8B-B14F-4D97-AF65-F5344CB8AC3E}">
        <p14:creationId xmlns:p14="http://schemas.microsoft.com/office/powerpoint/2010/main" val="276487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286839382"/>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Relaciones con los Sectores de Educación Superior y Educación para el Trabajo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700" b="0" i="0" dirty="0">
                          <a:effectLst/>
                        </a:rPr>
                        <a:t> </a:t>
                      </a:r>
                      <a:r>
                        <a:rPr lang="es-CO" sz="700" b="0" i="0" baseline="0" dirty="0">
                          <a:effectLst/>
                        </a:rPr>
                        <a:t>20. Diseñar e implementar unas estrategias de acción para promover la permanencia y reducir el nivel de abandono de los jóvenes de las comunidades indígenas que hacen parte del espacio autónomo, desarrollando estrategias en conjunto con las autoridades indígenas, para el Acceso a la Educación Superior en las IES aliada.</a:t>
                      </a:r>
                    </a:p>
                    <a:p>
                      <a:pPr algn="just"/>
                      <a:endParaRPr lang="es-CO" sz="700"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effectLst/>
                          <a:latin typeface="+mn-lt"/>
                        </a:rPr>
                        <a:t>Plan de seguimiento y bienestar diseñado por las IES, que permita garantizar la permanencia de los beneficiarios, en el marco del programa Jóvenes a la U.</a:t>
                      </a:r>
                    </a:p>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effectLst/>
                          <a:latin typeface="+mn-lt"/>
                        </a:rPr>
                        <a:t>Adicionalmente un apoyo económico de sostenimiento semestral.</a:t>
                      </a:r>
                      <a:endParaRPr lang="es-CO" sz="700" b="0" i="0" baseline="0" dirty="0">
                        <a:effectLst/>
                        <a:latin typeface="+mn-lt"/>
                      </a:endParaRPr>
                    </a:p>
                    <a:p>
                      <a:pPr algn="just"/>
                      <a:endParaRPr lang="es-CO" sz="700"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effectLst/>
                        </a:rPr>
                        <a:t>Se cumplió con esta acción con lo estipulado en los términos de la convocatoria de los Fondos de Acceso a Educación Superior FEST-2023-1 y Victimas 2023-1 y del Programa de Jóvenes a la U 4 convocatoria. (anexos a la presentación)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effectLst/>
                        </a:rPr>
                        <a:t>Anexo 1, 2 y 3</a:t>
                      </a:r>
                    </a:p>
                    <a:p>
                      <a:pPr algn="just"/>
                      <a:r>
                        <a:rPr lang="es-ES" sz="800" dirty="0">
                          <a:hlinkClick r:id="rId3"/>
                        </a:rPr>
                        <a:t>Anexo 1 </a:t>
                      </a:r>
                      <a:r>
                        <a:rPr lang="es-ES" sz="800" dirty="0" err="1">
                          <a:hlinkClick r:id="rId3"/>
                        </a:rPr>
                        <a:t>Terminos_de_convocatoria_JOVENES</a:t>
                      </a:r>
                      <a:r>
                        <a:rPr lang="es-ES" sz="800" dirty="0">
                          <a:hlinkClick r:id="rId3"/>
                        </a:rPr>
                        <a:t> A LA U 4.pdf</a:t>
                      </a:r>
                      <a:endParaRPr lang="es-ES" sz="800" dirty="0"/>
                    </a:p>
                    <a:p>
                      <a:pPr algn="just"/>
                      <a:endParaRPr lang="es-ES" sz="800" b="0" i="0" dirty="0">
                        <a:effectLst/>
                      </a:endParaRPr>
                    </a:p>
                    <a:p>
                      <a:pPr algn="just"/>
                      <a:r>
                        <a:rPr lang="es-ES" sz="800" dirty="0">
                          <a:hlinkClick r:id="rId4"/>
                        </a:rPr>
                        <a:t>Anexo 2 TERMINOS-CONVOCATORIA-FONDO-FEST-2023-1-FINAL.pdf</a:t>
                      </a:r>
                      <a:endParaRPr lang="es-ES" sz="800" dirty="0"/>
                    </a:p>
                    <a:p>
                      <a:pPr algn="just"/>
                      <a:endParaRPr lang="es-ES" sz="800" b="0" i="0" dirty="0">
                        <a:effectLst/>
                      </a:endParaRPr>
                    </a:p>
                    <a:p>
                      <a:pPr algn="just"/>
                      <a:r>
                        <a:rPr lang="pt-BR" sz="800" dirty="0">
                          <a:hlinkClick r:id="rId5"/>
                        </a:rPr>
                        <a:t>Anexo 3 Texto-Convocatoria-2023-1_VICTIMAS V3-FINAL.pdf</a:t>
                      </a:r>
                      <a:endParaRPr lang="es-CO" sz="700"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026190390"/>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2124310">
                  <a:extLst>
                    <a:ext uri="{9D8B030D-6E8A-4147-A177-3AD203B41FA5}">
                      <a16:colId xmlns:a16="http://schemas.microsoft.com/office/drawing/2014/main" val="1764716392"/>
                    </a:ext>
                  </a:extLst>
                </a:gridCol>
                <a:gridCol w="17956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Relaciones con los Sectores de Educación Superior y Educación para el Trabajo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b="0" i="0" dirty="0"/>
                        <a:t> </a:t>
                      </a:r>
                      <a:r>
                        <a:rPr lang="es-CO" sz="700" b="0" i="0" baseline="0" dirty="0"/>
                        <a:t>21. Garantizar un proceso anual de divulgación y socialización de la oferta, para el acceso a la educación superior y educación </a:t>
                      </a:r>
                      <a:r>
                        <a:rPr lang="es-CO" sz="700" b="0" i="0" baseline="0" dirty="0" err="1"/>
                        <a:t>postmedia</a:t>
                      </a:r>
                      <a:r>
                        <a:rPr lang="es-CO" sz="700" b="0" i="0" baseline="0" dirty="0"/>
                        <a:t> para la comunidad Indígena, previa concertación con las autoridades indígenas de los cabildos que hacen parte del espacio autónomo.</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Socialización de los lineamientos de las próximas convocatorias de las estrategias de acceso a la educación superior.</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t>Dentro de los compromisos establecidos en la mesa del 29 de marzo, se indicó realizar las socializaciones en el mes de mayo (5 convocatoria del programa jóvenes a la U inscripciones del 02 al 17 de mayo 2023, en donde se adelantarán socializaciones con las comunidades y se realizará el Festival Jóvenes a la U (03 de mayo).</a:t>
                      </a:r>
                    </a:p>
                    <a:p>
                      <a:pPr algn="just"/>
                      <a:r>
                        <a:rPr lang="es-CO" sz="700" b="0" i="0" dirty="0"/>
                        <a:t>Adicionalmente, frente a las demás estrategias, Fondos FEST y Victimas, mencionar los requisitos y operatividad (apertura de inscripciones en junio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t>Anexo 4</a:t>
                      </a:r>
                    </a:p>
                    <a:p>
                      <a:pPr algn="just"/>
                      <a:endParaRPr lang="es-CO" sz="700" b="0" i="0" dirty="0"/>
                    </a:p>
                    <a:p>
                      <a:pPr algn="just"/>
                      <a:r>
                        <a:rPr lang="es-ES" sz="800" dirty="0">
                          <a:hlinkClick r:id="rId3"/>
                        </a:rPr>
                        <a:t>Anexo 4 ACTA_ACCIONES_AFRIMATIVAS_MESAINDIGENA_29032023.pdf</a:t>
                      </a:r>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070303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566174096"/>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Relaciones con los Sectores de Educación Superior y Educación para el Trabajo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b="0" i="0" dirty="0"/>
                        <a:t> </a:t>
                      </a:r>
                      <a:r>
                        <a:rPr lang="es-CO" sz="700" b="0" i="0" baseline="0" dirty="0"/>
                        <a:t>22. Garantizar el 15% de calificación diferencial en el documento de los términos de las convocatorias de Acceso a Educación Superior y Educación </a:t>
                      </a:r>
                      <a:r>
                        <a:rPr lang="es-CO" sz="700" b="0" i="0" baseline="0" dirty="0" err="1"/>
                        <a:t>Postmedia</a:t>
                      </a:r>
                      <a:r>
                        <a:rPr lang="es-CO" sz="700" b="0" i="0" baseline="0" dirty="0"/>
                        <a:t> para la comunidad indígena, sobre el total de la asignación incluyendo enfoque de género para mujeres,  previo cumplimiento de requisitos.</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Fondo Educación Superior para Todos 2023-1: 30 Puntos</a:t>
                      </a:r>
                    </a:p>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Fondo de Víctimas del Conflicto Armado en Colombia 2023-1: 7 Puntos.  </a:t>
                      </a:r>
                    </a:p>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Jóvenes a la U: 21 Puntos (4 convocatoria)</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419" sz="700" b="0" i="0" baseline="0" dirty="0">
                        <a:latin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Puntajes diferenciales otorgados para permitir mayor acceso a los grupos étnicos.</a:t>
                      </a:r>
                    </a:p>
                    <a:p>
                      <a:pPr marL="0" marR="0" lvl="0" indent="0" algn="just" defTabSz="914400" rtl="0" eaLnBrk="1" fontAlgn="auto" latinLnBrk="0" hangingPunct="1">
                        <a:lnSpc>
                          <a:spcPct val="100000"/>
                        </a:lnSpc>
                        <a:spcBef>
                          <a:spcPts val="0"/>
                        </a:spcBef>
                        <a:spcAft>
                          <a:spcPts val="0"/>
                        </a:spcAft>
                        <a:buClrTx/>
                        <a:buSzTx/>
                        <a:buFontTx/>
                        <a:buNone/>
                        <a:tabLst/>
                        <a:defRPr/>
                      </a:pPr>
                      <a:r>
                        <a:rPr lang="es-419" sz="700" b="0" i="0" baseline="0" dirty="0">
                          <a:latin typeface="+mn-lt"/>
                        </a:rPr>
                        <a:t>Es importante tener claro la totalidad de requisitos que se exigen en los términos de cada una de las estrategias</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700" b="0" i="0" dirty="0"/>
                        <a:t>Se cumplió con esta acción con lo estipulado en los términos de la convocatoria de los Fondos de Acceso a Educación Superior FEST-2023-1 y Victimas 2023-1 y del Programa de Jóvenes a la U 4 convocatoria. (anexos a la presentación)</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700" b="0" i="0" dirty="0"/>
                        <a:t>Anexo 1, 2 y 3</a:t>
                      </a:r>
                    </a:p>
                    <a:p>
                      <a:pPr algn="just"/>
                      <a:endParaRPr lang="es-CO" sz="700" b="0" i="0" dirty="0"/>
                    </a:p>
                    <a:p>
                      <a:pPr algn="just"/>
                      <a:r>
                        <a:rPr lang="es-ES" sz="700" dirty="0">
                          <a:hlinkClick r:id="rId3"/>
                        </a:rPr>
                        <a:t>Anexo 1 </a:t>
                      </a:r>
                      <a:r>
                        <a:rPr lang="es-ES" sz="700" dirty="0" err="1">
                          <a:hlinkClick r:id="rId3"/>
                        </a:rPr>
                        <a:t>Terminos_de_convocatoria_JOVENES</a:t>
                      </a:r>
                      <a:r>
                        <a:rPr lang="es-ES" sz="700" dirty="0">
                          <a:hlinkClick r:id="rId3"/>
                        </a:rPr>
                        <a:t> A LA U 4.pdf</a:t>
                      </a:r>
                      <a:endParaRPr lang="es-ES" sz="700" dirty="0"/>
                    </a:p>
                    <a:p>
                      <a:pPr algn="just"/>
                      <a:endParaRPr lang="es-ES" sz="700" b="0" i="0" dirty="0">
                        <a:effectLst/>
                      </a:endParaRPr>
                    </a:p>
                    <a:p>
                      <a:pPr algn="just"/>
                      <a:r>
                        <a:rPr lang="es-ES" sz="700" dirty="0">
                          <a:hlinkClick r:id="rId4"/>
                        </a:rPr>
                        <a:t>Anexo 2 TERMINOS-CONVOCATORIA-FONDO-FEST-2023-1-FINAL.pdf</a:t>
                      </a:r>
                      <a:endParaRPr lang="es-ES" sz="700" dirty="0"/>
                    </a:p>
                    <a:p>
                      <a:pPr algn="just"/>
                      <a:endParaRPr lang="es-ES" sz="700" b="0" i="0" dirty="0">
                        <a:effectLst/>
                      </a:endParaRPr>
                    </a:p>
                    <a:p>
                      <a:pPr algn="just"/>
                      <a:r>
                        <a:rPr lang="pt-BR" sz="700" dirty="0">
                          <a:hlinkClick r:id="rId5"/>
                        </a:rPr>
                        <a:t>Anexo 3 Texto-Convocatoria-2023-1_VICTIMAS V3-FINAL.pdf</a:t>
                      </a:r>
                      <a:endParaRPr lang="es-CO" sz="600" b="0" i="0" dirty="0">
                        <a:effectLst/>
                      </a:endParaRP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42619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373012728"/>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Relaciones con los Sectores de Educación Superior y Educación para el Trabajo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1</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700" b="0" i="0" baseline="0" dirty="0"/>
                        <a:t>23. Elaborar e implementar un estudio de identificación de perfiles de formación y cualificación profesional para la población indígena orientado al acceso pertinente en educación superior y educación </a:t>
                      </a:r>
                      <a:r>
                        <a:rPr lang="es-CO" sz="700" b="0" i="0" baseline="0" dirty="0" err="1"/>
                        <a:t>postmedia</a:t>
                      </a:r>
                      <a:r>
                        <a:rPr lang="es-CO" sz="700" b="0" i="0" baseline="0" dirty="0"/>
                        <a:t>.</a:t>
                      </a:r>
                      <a:endParaRPr lang="es-MX" sz="700" b="0" i="0" baseline="0" dirty="0"/>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700" b="0" i="0" baseline="0" dirty="0">
                          <a:latin typeface="+mn-lt"/>
                        </a:rPr>
                        <a:t>Se encuentra</a:t>
                      </a:r>
                      <a:r>
                        <a:rPr lang="es-419" sz="700" b="0" i="0" baseline="0" dirty="0">
                          <a:latin typeface="+mn-lt"/>
                        </a:rPr>
                        <a:t> en proceso de validación de ajustes finales y firmas entre la SED y ATENEA</a:t>
                      </a:r>
                    </a:p>
                    <a:p>
                      <a:pPr algn="just"/>
                      <a:endParaRPr lang="es-CO" sz="700" b="0"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t>Se estima entregar el estudio en el segundo trimestre de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0" i="0" dirty="0"/>
                        <a:t>Sin anexo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153060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23385" y="119024"/>
            <a:ext cx="8682489"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336408287"/>
              </p:ext>
            </p:extLst>
          </p:nvPr>
        </p:nvGraphicFramePr>
        <p:xfrm>
          <a:off x="238125" y="659409"/>
          <a:ext cx="8671874" cy="4101442"/>
        </p:xfrm>
        <a:graphic>
          <a:graphicData uri="http://schemas.openxmlformats.org/drawingml/2006/table">
            <a:tbl>
              <a:tblPr firstRow="1" bandRow="1">
                <a:tableStyleId>{72833802-FEF1-4C79-8D5D-14CF1EAF98D9}</a:tableStyleId>
              </a:tblPr>
              <a:tblGrid>
                <a:gridCol w="2809875">
                  <a:extLst>
                    <a:ext uri="{9D8B030D-6E8A-4147-A177-3AD203B41FA5}">
                      <a16:colId xmlns:a16="http://schemas.microsoft.com/office/drawing/2014/main" val="647212120"/>
                    </a:ext>
                  </a:extLst>
                </a:gridCol>
                <a:gridCol w="2720034">
                  <a:extLst>
                    <a:ext uri="{9D8B030D-6E8A-4147-A177-3AD203B41FA5}">
                      <a16:colId xmlns:a16="http://schemas.microsoft.com/office/drawing/2014/main" val="2696220810"/>
                    </a:ext>
                  </a:extLst>
                </a:gridCol>
                <a:gridCol w="1629439">
                  <a:extLst>
                    <a:ext uri="{9D8B030D-6E8A-4147-A177-3AD203B41FA5}">
                      <a16:colId xmlns:a16="http://schemas.microsoft.com/office/drawing/2014/main" val="1764716392"/>
                    </a:ext>
                  </a:extLst>
                </a:gridCol>
                <a:gridCol w="151252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Educación Media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1</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1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800" b="0" dirty="0"/>
                        <a:t>24. Garantizar e implementar talleres de orientación socio ocupacional dirigidos exclusivamente a los y las jóvenes indígenas de grado decimo y once que hacen parte del espacio autónomo, concertado entre la secretaria de educación distrital y sus autoridades tradicionales.</a:t>
                      </a:r>
                      <a:endParaRPr lang="es-CO" sz="800" b="0" dirty="0"/>
                    </a:p>
                    <a:p>
                      <a:pPr algn="just"/>
                      <a:r>
                        <a:rPr lang="es-ES" sz="800" dirty="0"/>
                        <a:t> </a:t>
                      </a:r>
                    </a:p>
                    <a:p>
                      <a:pPr algn="just"/>
                      <a:endParaRPr lang="es-ES" sz="800" dirty="0"/>
                    </a:p>
                    <a:p>
                      <a:pPr algn="just"/>
                      <a:r>
                        <a:rPr lang="es-ES" sz="800" dirty="0"/>
                        <a:t>. </a:t>
                      </a:r>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800" dirty="0"/>
                        <a:t>Año a año se han implementado seis talleres de orientación socio ocupacional con diferentes cabildos de la Mesa Autónoma. Este año se implementarán los seis talleres, a la fecha se ha avanzado en el ajuste de los talleres de orientación socio ocupacional a la luz de la experiencia de años anteriores y se están haciendo las gestiones con cada cabildo para acordar los espacios de realización de los talleres. Esto ha permitido dar un mayor enfoque diferencial a la propuesta, mejorar la metodología y actualizar la información proporcionada con nuevas herramientas de la Dirección de Educación Media como son: Los Catálogos Ocupacionales Mi Brújula</a:t>
                      </a:r>
                      <a:endParaRPr lang="es-CO" sz="800" dirty="0">
                        <a:solidFill>
                          <a:schemeClr val="tx1"/>
                        </a:solidFill>
                        <a:latin typeface="+mn-lt"/>
                        <a:ea typeface="+mn-ea"/>
                        <a:cs typeface="+mn-cs"/>
                      </a:endParaRPr>
                    </a:p>
                    <a:p>
                      <a:pPr algn="just"/>
                      <a:endParaRPr lang="es-CO" sz="8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800" dirty="0"/>
                        <a:t>Taller 1, 2, 3: Antes del 30 de agosto </a:t>
                      </a:r>
                    </a:p>
                    <a:p>
                      <a:pPr algn="just"/>
                      <a:r>
                        <a:rPr lang="es-CO" sz="800" dirty="0"/>
                        <a:t>Taller 4, 5 y 6: Meses de septiembre, octubre y noviembre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800" dirty="0">
                          <a:hlinkClick r:id="rId3"/>
                        </a:rPr>
                        <a:t>Evidencias Mesa Autónoma </a:t>
                      </a:r>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663154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907994338"/>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Dotaciones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1</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1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700" dirty="0"/>
                        <a:t> </a:t>
                      </a:r>
                      <a:r>
                        <a:rPr lang="es-MX" sz="1200" dirty="0"/>
                        <a:t>Beneficiar al 100% de los escolares de la población indígena, que cumplan con los criterios de elegibilidad para la entrega de dispositivos tecnológicos para acceso a la conectividad</a:t>
                      </a:r>
                      <a:endParaRPr lang="es-CO" sz="1200" dirty="0"/>
                    </a:p>
                    <a:p>
                      <a:pPr algn="just"/>
                      <a:endParaRPr lang="es-CO"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200" dirty="0"/>
                        <a:t>La acción  ya fue cumplida en la vigencia 2021, entregando dispositivos tecnológicos a 422 estudiantes focalizados para contribuir al cierre de </a:t>
                      </a:r>
                      <a:r>
                        <a:rPr lang="es-CO" sz="1200"/>
                        <a:t>brechas digitales.</a:t>
                      </a:r>
                      <a:endParaRPr lang="es-CO"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800" b="1" dirty="0"/>
                        <a:t>NO aplica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800" b="1" dirty="0"/>
                        <a:t>NO aplica </a:t>
                      </a:r>
                    </a:p>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4" name="object 4"/>
          <p:cNvPicPr/>
          <p:nvPr/>
        </p:nvPicPr>
        <p:blipFill>
          <a:blip r:embed="rId4" cstate="print"/>
          <a:stretch>
            <a:fillRect/>
          </a:stretch>
        </p:blipFill>
        <p:spPr>
          <a:xfrm>
            <a:off x="4828032" y="1417319"/>
            <a:ext cx="2482595" cy="1101852"/>
          </a:xfrm>
          <a:prstGeom prst="rect">
            <a:avLst/>
          </a:prstGeom>
        </p:spPr>
      </p:pic>
      <p:sp>
        <p:nvSpPr>
          <p:cNvPr id="5" name="object 5"/>
          <p:cNvSpPr txBox="1">
            <a:spLocks noGrp="1"/>
          </p:cNvSpPr>
          <p:nvPr>
            <p:ph type="title"/>
          </p:nvPr>
        </p:nvSpPr>
        <p:spPr>
          <a:xfrm>
            <a:off x="5171059" y="1592846"/>
            <a:ext cx="1706245" cy="575945"/>
          </a:xfrm>
          <a:prstGeom prst="rect">
            <a:avLst/>
          </a:prstGeom>
        </p:spPr>
        <p:txBody>
          <a:bodyPr vert="horz" wrap="square" lIns="0" tIns="13970" rIns="0" bIns="0" rtlCol="0">
            <a:spAutoFit/>
          </a:bodyPr>
          <a:lstStyle/>
          <a:p>
            <a:pPr marL="12700">
              <a:lnSpc>
                <a:spcPct val="100000"/>
              </a:lnSpc>
              <a:spcBef>
                <a:spcPts val="110"/>
              </a:spcBef>
            </a:pPr>
            <a:r>
              <a:rPr sz="3600" spc="-185" dirty="0"/>
              <a:t>GR</a:t>
            </a:r>
            <a:r>
              <a:rPr sz="3600" spc="-270" dirty="0"/>
              <a:t>A</a:t>
            </a:r>
            <a:r>
              <a:rPr sz="3600" spc="-190" dirty="0"/>
              <a:t>C</a:t>
            </a:r>
            <a:r>
              <a:rPr sz="3600" spc="-65" dirty="0"/>
              <a:t>I</a:t>
            </a:r>
            <a:r>
              <a:rPr sz="3600" spc="-130" dirty="0"/>
              <a:t>A</a:t>
            </a:r>
            <a:r>
              <a:rPr sz="3600" spc="15" dirty="0"/>
              <a:t>S</a:t>
            </a:r>
            <a:endParaRPr sz="3600"/>
          </a:p>
        </p:txBody>
      </p:sp>
      <p:pic>
        <p:nvPicPr>
          <p:cNvPr id="6" name="object 6"/>
          <p:cNvPicPr/>
          <p:nvPr/>
        </p:nvPicPr>
        <p:blipFill>
          <a:blip r:embed="rId5" cstate="print"/>
          <a:stretch>
            <a:fillRect/>
          </a:stretch>
        </p:blipFill>
        <p:spPr>
          <a:xfrm>
            <a:off x="7626095" y="4447933"/>
            <a:ext cx="1106424" cy="548640"/>
          </a:xfrm>
          <a:prstGeom prst="rect">
            <a:avLst/>
          </a:prstGeom>
        </p:spPr>
      </p:pic>
      <p:pic>
        <p:nvPicPr>
          <p:cNvPr id="7" name="object 7"/>
          <p:cNvPicPr/>
          <p:nvPr/>
        </p:nvPicPr>
        <p:blipFill>
          <a:blip r:embed="rId6" cstate="print"/>
          <a:stretch>
            <a:fillRect/>
          </a:stretch>
        </p:blipFill>
        <p:spPr>
          <a:xfrm>
            <a:off x="4160520" y="2596895"/>
            <a:ext cx="4732020" cy="1293876"/>
          </a:xfrm>
          <a:prstGeom prst="rect">
            <a:avLst/>
          </a:prstGeom>
        </p:spPr>
      </p:pic>
      <p:sp>
        <p:nvSpPr>
          <p:cNvPr id="8" name="object 8"/>
          <p:cNvSpPr txBox="1"/>
          <p:nvPr/>
        </p:nvSpPr>
        <p:spPr>
          <a:xfrm>
            <a:off x="4437888" y="2743783"/>
            <a:ext cx="4053840" cy="855980"/>
          </a:xfrm>
          <a:prstGeom prst="rect">
            <a:avLst/>
          </a:prstGeom>
        </p:spPr>
        <p:txBody>
          <a:bodyPr vert="horz" wrap="square" lIns="0" tIns="11430" rIns="0" bIns="0" rtlCol="0">
            <a:spAutoFit/>
          </a:bodyPr>
          <a:lstStyle/>
          <a:p>
            <a:pPr marR="5080" algn="r">
              <a:lnSpc>
                <a:spcPts val="3275"/>
              </a:lnSpc>
              <a:spcBef>
                <a:spcPts val="90"/>
              </a:spcBef>
            </a:pPr>
            <a:r>
              <a:rPr lang="es-ES" sz="2750" spc="-310" dirty="0">
                <a:solidFill>
                  <a:srgbClr val="FFFFFF"/>
                </a:solidFill>
                <a:latin typeface="Trebuchet MS"/>
                <a:cs typeface="Trebuchet MS"/>
              </a:rPr>
              <a:t>Dirección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sz="2750" spc="-395" dirty="0">
                <a:solidFill>
                  <a:srgbClr val="FFFFFF"/>
                </a:solidFill>
                <a:latin typeface="Trebuchet MS"/>
                <a:cs typeface="Trebuchet MS"/>
              </a:rPr>
              <a:t>É</a:t>
            </a:r>
            <a:r>
              <a:rPr sz="2750" spc="-235" dirty="0">
                <a:solidFill>
                  <a:srgbClr val="FFFFFF"/>
                </a:solidFill>
                <a:latin typeface="Trebuchet MS"/>
                <a:cs typeface="Trebuchet MS"/>
              </a:rPr>
              <a:t>t</a:t>
            </a:r>
            <a:r>
              <a:rPr sz="2750" spc="-285" dirty="0">
                <a:solidFill>
                  <a:srgbClr val="FFFFFF"/>
                </a:solidFill>
                <a:latin typeface="Trebuchet MS"/>
                <a:cs typeface="Trebuchet MS"/>
              </a:rPr>
              <a:t>n</a:t>
            </a:r>
            <a:r>
              <a:rPr sz="2750" spc="-145" dirty="0">
                <a:solidFill>
                  <a:srgbClr val="FFFFFF"/>
                </a:solidFill>
                <a:latin typeface="Trebuchet MS"/>
                <a:cs typeface="Trebuchet MS"/>
              </a:rPr>
              <a:t>i</a:t>
            </a:r>
            <a:r>
              <a:rPr sz="2750" spc="-215" dirty="0">
                <a:solidFill>
                  <a:srgbClr val="FFFFFF"/>
                </a:solidFill>
                <a:latin typeface="Trebuchet MS"/>
                <a:cs typeface="Trebuchet MS"/>
              </a:rPr>
              <a:t>c</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endParaRPr sz="2750" dirty="0">
              <a:latin typeface="Trebuchet MS"/>
              <a:cs typeface="Trebuchet MS"/>
            </a:endParaRPr>
          </a:p>
          <a:p>
            <a:pPr marR="15240" algn="r">
              <a:lnSpc>
                <a:spcPts val="3275"/>
              </a:lnSpc>
            </a:pPr>
            <a:r>
              <a:rPr sz="2750" b="1" spc="-190" dirty="0">
                <a:solidFill>
                  <a:srgbClr val="FFFFFF"/>
                </a:solidFill>
                <a:latin typeface="Trebuchet MS"/>
                <a:cs typeface="Trebuchet MS"/>
              </a:rPr>
              <a:t>S</a:t>
            </a:r>
            <a:r>
              <a:rPr sz="2750" b="1" spc="-580" dirty="0">
                <a:solidFill>
                  <a:srgbClr val="FFFFFF"/>
                </a:solidFill>
                <a:latin typeface="Trebuchet MS"/>
                <a:cs typeface="Trebuchet MS"/>
              </a:rPr>
              <a:t>e</a:t>
            </a:r>
            <a:r>
              <a:rPr sz="2750" b="1" spc="-405" dirty="0">
                <a:solidFill>
                  <a:srgbClr val="FFFFFF"/>
                </a:solidFill>
                <a:latin typeface="Trebuchet MS"/>
                <a:cs typeface="Trebuchet MS"/>
              </a:rPr>
              <a:t>c</a:t>
            </a:r>
            <a:r>
              <a:rPr sz="2750" b="1" spc="-390" dirty="0">
                <a:solidFill>
                  <a:srgbClr val="FFFFFF"/>
                </a:solidFill>
                <a:latin typeface="Trebuchet MS"/>
                <a:cs typeface="Trebuchet MS"/>
              </a:rPr>
              <a:t>r</a:t>
            </a:r>
            <a:r>
              <a:rPr sz="2750" b="1" spc="-580" dirty="0">
                <a:solidFill>
                  <a:srgbClr val="FFFFFF"/>
                </a:solidFill>
                <a:latin typeface="Trebuchet MS"/>
                <a:cs typeface="Trebuchet MS"/>
              </a:rPr>
              <a:t>e</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90" dirty="0">
                <a:solidFill>
                  <a:srgbClr val="FFFFFF"/>
                </a:solidFill>
                <a:latin typeface="Trebuchet MS"/>
                <a:cs typeface="Trebuchet MS"/>
              </a:rPr>
              <a:t>r</a:t>
            </a:r>
            <a:r>
              <a:rPr sz="2750" b="1" spc="-375" dirty="0">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5" dirty="0">
                <a:solidFill>
                  <a:srgbClr val="FFFFFF"/>
                </a:solidFill>
                <a:latin typeface="Trebuchet MS"/>
                <a:cs typeface="Trebuchet MS"/>
              </a:rPr>
              <a:t>s</a:t>
            </a:r>
            <a:r>
              <a:rPr sz="2750" b="1" spc="-370" dirty="0">
                <a:solidFill>
                  <a:srgbClr val="FFFFFF"/>
                </a:solidFill>
                <a:latin typeface="Trebuchet MS"/>
                <a:cs typeface="Trebuchet MS"/>
              </a:rPr>
              <a:t>t</a:t>
            </a:r>
            <a:r>
              <a:rPr sz="2750" b="1" spc="-395"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5"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342051529"/>
              </p:ext>
            </p:extLst>
          </p:nvPr>
        </p:nvGraphicFramePr>
        <p:xfrm>
          <a:off x="238125" y="659409"/>
          <a:ext cx="8110727" cy="41057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Inclusión e Integración de Poblaciones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indent="0" algn="just">
                        <a:buFont typeface="Arial" panose="020B0604020202020204" pitchFamily="34" charset="0"/>
                        <a:buNone/>
                      </a:pPr>
                      <a:r>
                        <a:rPr lang="es-ES" sz="700" b="1" dirty="0"/>
                        <a:t>Realizar acompañamiento </a:t>
                      </a:r>
                      <a:r>
                        <a:rPr lang="es-ES" sz="700" dirty="0"/>
                        <a:t>pedagógico a las IED que cuentan con estudiantes indígenas para fortalecer los procesos de educación intercultural y bilingüe en el sistema educativo distrital, contando con la contratación de dinamizadores culturales y de dos (2) profesionales indígenas de los catorce pueblos del espacio autónomo indígena. La entidad garantizara los recursos necesarios para dar cumplimiento a la acción.</a:t>
                      </a:r>
                    </a:p>
                    <a:p>
                      <a:pPr marL="171450" indent="-171450" algn="just">
                        <a:buFont typeface="Arial" panose="020B0604020202020204" pitchFamily="34" charset="0"/>
                        <a:buChar char="•"/>
                      </a:pPr>
                      <a:endParaRPr lang="es-ES" sz="700" dirty="0"/>
                    </a:p>
                    <a:p>
                      <a:pPr marL="171450" indent="-171450" algn="just">
                        <a:buFont typeface="Arial" panose="020B0604020202020204" pitchFamily="34" charset="0"/>
                        <a:buChar char="•"/>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r>
                        <a:rPr lang="es-ES" sz="700" b="1" dirty="0"/>
                        <a:t>Garantizar y promover </a:t>
                      </a:r>
                      <a:r>
                        <a:rPr lang="es-ES" sz="700" dirty="0"/>
                        <a:t>el diálogo de saberes entre las autoridades indígenas de la ciudad, las Direcciones Locales de Educación, directivos docentes y comunidades educativas para el fortalecimiento de los procesos de educación intercultural, de los catorce pueblos del espacio autónomo. La entidad garantizara los recursos necesarios para dar cumplimiento a la acción.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-Se realizó la contratación</a:t>
                      </a:r>
                      <a:r>
                        <a:rPr lang="es-ES" sz="700" dirty="0"/>
                        <a:t> del equipo de </a:t>
                      </a:r>
                      <a:r>
                        <a:rPr lang="es-ES" sz="700" b="1" dirty="0"/>
                        <a:t>dinamizadores y dinamizadoras </a:t>
                      </a:r>
                      <a:r>
                        <a:rPr lang="es-ES" sz="700" dirty="0"/>
                        <a:t>culturales de los catorce pueblos indígenas y de </a:t>
                      </a:r>
                      <a:r>
                        <a:rPr lang="es-ES" sz="700" b="1" dirty="0"/>
                        <a:t>los profesionales </a:t>
                      </a:r>
                      <a:r>
                        <a:rPr lang="es-ES" sz="700" dirty="0"/>
                        <a:t>indígenas de manera concertada con las autoridades de la Mesa Autónoma de Bogotá para todo el periodo escolar 2023. Este acompañamiento se realiza implementando actividades pedagógicas de fortalecimiento cultural y visibilización de las lenguas indígenas que hacen presencia en el sistema educativo distrital. </a:t>
                      </a:r>
                    </a:p>
                    <a:p>
                      <a:pPr algn="just"/>
                      <a:endParaRPr lang="es-ES" sz="700" dirty="0"/>
                    </a:p>
                    <a:p>
                      <a:pPr algn="just"/>
                      <a:endParaRPr lang="es-ES" sz="700" dirty="0"/>
                    </a:p>
                    <a:p>
                      <a:pPr algn="just"/>
                      <a:r>
                        <a:rPr lang="es-ES" sz="700" b="1" dirty="0"/>
                        <a:t>-Se realizará la concertación</a:t>
                      </a:r>
                      <a:r>
                        <a:rPr lang="es-ES" sz="700" dirty="0"/>
                        <a:t> del espacio entre los directores locales, autoridades y DIIP teniendo presente el </a:t>
                      </a:r>
                      <a:r>
                        <a:rPr lang="es-ES" sz="700" b="1" dirty="0"/>
                        <a:t>calendario escolar. </a:t>
                      </a:r>
                      <a:r>
                        <a:rPr lang="es-ES" sz="700" dirty="0"/>
                        <a:t>En reunión del 29 de marzo, las autoridades de la mesa autónoma </a:t>
                      </a:r>
                      <a:r>
                        <a:rPr lang="es-ES" sz="700" b="1" dirty="0"/>
                        <a:t>propusieron realizar las reuniones directamente en las DILE donde se focalizan las y los estudiantes indígenas </a:t>
                      </a:r>
                      <a:r>
                        <a:rPr lang="es-ES" sz="700" dirty="0"/>
                        <a:t>y así hacer más efectivo el impacto de la acción afirmativa.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16 Dinamizadores culturales contratados con corte a 30 de abril de 2023.</a:t>
                      </a:r>
                    </a:p>
                    <a:p>
                      <a:pPr algn="just"/>
                      <a:r>
                        <a:rPr lang="es-ES" sz="700" dirty="0"/>
                        <a:t>Dos profesionales pedagogos indígenas contratados hasta diciembre de 2023. </a:t>
                      </a:r>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r>
                        <a:rPr lang="es-CO" sz="700" dirty="0"/>
                        <a:t>- Por concertar.</a:t>
                      </a: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700" dirty="0"/>
                    </a:p>
                    <a:p>
                      <a:pPr algn="just"/>
                      <a:r>
                        <a:rPr lang="es-CO" sz="700" dirty="0"/>
                        <a:t>Acta de seguimiento de las acciones afirmativas-29 de marzo del 2023. Casa de Pensamiento indígena. </a:t>
                      </a:r>
                    </a:p>
                    <a:p>
                      <a:pPr algn="just"/>
                      <a:endParaRPr lang="es-CO" sz="700" b="0" dirty="0"/>
                    </a:p>
                    <a:p>
                      <a:pPr algn="just"/>
                      <a:r>
                        <a:rPr lang="es-CO" sz="700" b="0" dirty="0">
                          <a:hlinkClick r:id="rId3"/>
                        </a:rPr>
                        <a:t>Acta de Seguimiento PIIA - 29 de marzo de 2023.</a:t>
                      </a:r>
                      <a:endParaRPr lang="it-IT" sz="700" b="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b="0" dirty="0"/>
                    </a:p>
                    <a:p>
                      <a:pPr algn="just"/>
                      <a:r>
                        <a:rPr lang="es-CO" sz="700" b="0" dirty="0">
                          <a:hlinkClick r:id="rId3"/>
                        </a:rPr>
                        <a:t>Acta de Seguimiento PIIA - 29 de marzo de 2023.</a:t>
                      </a:r>
                      <a:endParaRPr lang="it-IT" sz="700" b="0" dirty="0"/>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75983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295996147"/>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Inclusión e Integración de Poblaciones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indent="0" algn="just">
                        <a:buFont typeface="Arial" panose="020B0604020202020204" pitchFamily="34" charset="0"/>
                        <a:buNone/>
                      </a:pPr>
                      <a:r>
                        <a:rPr lang="es-ES" sz="700" b="1" dirty="0"/>
                        <a:t>Diseñar una propuesta </a:t>
                      </a:r>
                      <a:r>
                        <a:rPr lang="es-ES" sz="700" dirty="0"/>
                        <a:t>de educación indígena propia, intercultural y bilingüe en Bogotá, con participación de los catorce pueblos indígenas del espacio autónomo en la ciudad.</a:t>
                      </a:r>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endParaRPr lang="es-ES" sz="700" dirty="0"/>
                    </a:p>
                    <a:p>
                      <a:pPr marL="0" indent="0" algn="just">
                        <a:buFont typeface="Arial" panose="020B0604020202020204" pitchFamily="34" charset="0"/>
                        <a:buNone/>
                      </a:pPr>
                      <a:r>
                        <a:rPr lang="es-ES" sz="700" b="1" dirty="0"/>
                        <a:t>Realizar tres eventos </a:t>
                      </a:r>
                      <a:r>
                        <a:rPr lang="es-ES" sz="700" dirty="0"/>
                        <a:t>sobre educación propia e intercultural con estudiantes indígenas del espacio autónomo del sistema educativo distrital para el fortalecimiento y la pervivencia de su identidad cultural en la ciudad.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a:t>
                      </a:r>
                      <a:r>
                        <a:rPr lang="es-ES" sz="700" b="0" dirty="0"/>
                        <a:t>En marzo se dio por terminado </a:t>
                      </a:r>
                      <a:r>
                        <a:rPr lang="es-ES" sz="700" dirty="0"/>
                        <a:t>a conformidad de las partes el CONTRATO INTERADMINISTRATIVO CO1.PCCNTR.4180211 DEL 03 DE NOVIEMBRE DE 2022 suscrito entre la SED y el cabildo Ambika Pijao, designado por el espacio autónomo, uno de los productos principales es el documentos autodiagnóstico PEC.</a:t>
                      </a:r>
                    </a:p>
                    <a:p>
                      <a:pPr algn="just"/>
                      <a:endParaRPr lang="es-ES" sz="700" dirty="0"/>
                    </a:p>
                    <a:p>
                      <a:pPr algn="just"/>
                      <a:r>
                        <a:rPr lang="es-ES" sz="700" dirty="0"/>
                        <a:t>Se encuentra en aprobación la propuesta a ejecutar en el segundo semestre del 2023, la cual será ejecutada por cabildo Muisca de Suba, avalado por el espacio autónomo. </a:t>
                      </a:r>
                    </a:p>
                    <a:p>
                      <a:pPr algn="just"/>
                      <a:r>
                        <a:rPr lang="es-ES" sz="700" dirty="0"/>
                        <a:t> </a:t>
                      </a:r>
                    </a:p>
                    <a:p>
                      <a:pPr algn="just"/>
                      <a:endParaRPr lang="es-ES" sz="700" dirty="0"/>
                    </a:p>
                    <a:p>
                      <a:pPr algn="just"/>
                      <a:r>
                        <a:rPr lang="es-ES" sz="700" b="1" dirty="0"/>
                        <a:t>-</a:t>
                      </a:r>
                      <a:r>
                        <a:rPr lang="es-ES" sz="700" b="0" dirty="0"/>
                        <a:t>Se encuentra en proceso el diseño </a:t>
                      </a:r>
                      <a:r>
                        <a:rPr lang="es-ES" sz="700" dirty="0"/>
                        <a:t>de la  propuesta, para la revisión y aprobación por parte de las autoridades de la Mesa Autónoma Indígena para este año. En reunión del 29 de marzo se acordó realizar el evento en el segundo trimestre del año.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a:t>
                      </a:r>
                      <a:r>
                        <a:rPr lang="es-ES" sz="700" b="0" dirty="0"/>
                        <a:t>Ultima fase para ejecutar con esta administración  y con proyección en la ejecución para tercer trimestre de 2023.</a:t>
                      </a:r>
                    </a:p>
                    <a:p>
                      <a:pPr algn="just"/>
                      <a:r>
                        <a:rPr lang="es-ES" sz="700" dirty="0"/>
                        <a:t>-Presupuesto ejecutar por $300.000.000</a:t>
                      </a:r>
                    </a:p>
                    <a:p>
                      <a:pPr algn="just"/>
                      <a:r>
                        <a:rPr lang="es-ES" sz="700" dirty="0"/>
                        <a:t>-Cabildo Ejecutar Muisca de Suba en consenso con la MA.</a:t>
                      </a:r>
                    </a:p>
                    <a:p>
                      <a:pPr algn="just"/>
                      <a:endParaRPr lang="es-ES" sz="700" dirty="0"/>
                    </a:p>
                    <a:p>
                      <a:pPr algn="just"/>
                      <a:endParaRPr lang="es-ES" sz="700" dirty="0"/>
                    </a:p>
                    <a:p>
                      <a:pPr algn="just"/>
                      <a:endParaRPr lang="es-ES" sz="700" dirty="0"/>
                    </a:p>
                    <a:p>
                      <a:pPr algn="just"/>
                      <a:endParaRPr lang="es-ES" sz="700" dirty="0"/>
                    </a:p>
                    <a:p>
                      <a:pPr algn="just"/>
                      <a:endParaRPr lang="es-ES" sz="700" dirty="0"/>
                    </a:p>
                    <a:p>
                      <a:pPr algn="just"/>
                      <a:endParaRPr lang="es-ES" sz="700" dirty="0"/>
                    </a:p>
                    <a:p>
                      <a:pPr algn="just"/>
                      <a:endParaRPr lang="es-ES" sz="700" dirty="0"/>
                    </a:p>
                    <a:p>
                      <a:pPr algn="just"/>
                      <a:endParaRPr lang="es-ES" sz="700" dirty="0"/>
                    </a:p>
                    <a:p>
                      <a:pPr algn="just"/>
                      <a:r>
                        <a:rPr lang="es-CO" sz="700" dirty="0"/>
                        <a:t>-Proyectado a ejecutar en el tercer trimestre (agosto-septiembre, salida pedagógica) con estudiantes indígenas.</a:t>
                      </a:r>
                      <a:endParaRPr lang="es-ES"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700" dirty="0"/>
                        <a:t>-Propuesta de educación presentada por la mesa autónoma en revisión y ajuste por la SED - DIIP</a:t>
                      </a:r>
                    </a:p>
                    <a:p>
                      <a:pPr algn="just"/>
                      <a:r>
                        <a:rPr lang="it-IT" sz="700" dirty="0"/>
                        <a:t>-Seguimiento PIAA MA SED 31 Marzo 2023.</a:t>
                      </a:r>
                    </a:p>
                    <a:p>
                      <a:pPr algn="just"/>
                      <a:endParaRPr lang="it-IT" sz="700" dirty="0"/>
                    </a:p>
                    <a:p>
                      <a:pPr algn="just"/>
                      <a:endParaRPr lang="it-IT" sz="700" dirty="0"/>
                    </a:p>
                    <a:p>
                      <a:pPr algn="just"/>
                      <a:endParaRPr lang="it-IT" sz="700" dirty="0"/>
                    </a:p>
                    <a:p>
                      <a:pPr algn="just"/>
                      <a:r>
                        <a:rPr lang="it-IT" sz="700" dirty="0"/>
                        <a:t>-Acta del 29 de marzo de 2023. </a:t>
                      </a:r>
                    </a:p>
                    <a:p>
                      <a:pPr algn="just"/>
                      <a:endParaRPr lang="es-CO" sz="700" b="0" dirty="0"/>
                    </a:p>
                    <a:p>
                      <a:pPr algn="just"/>
                      <a:r>
                        <a:rPr lang="es-CO" sz="700" b="0" dirty="0">
                          <a:hlinkClick r:id="rId3"/>
                        </a:rPr>
                        <a:t>Acta de Seguimiento PIIA - 29 de marzo de 2023.</a:t>
                      </a:r>
                      <a:endParaRPr lang="it-IT" sz="700" b="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endParaRPr lang="es-CO" sz="700" dirty="0"/>
                    </a:p>
                    <a:p>
                      <a:pPr algn="just"/>
                      <a:r>
                        <a:rPr lang="es-CO" sz="700" b="0" dirty="0">
                          <a:hlinkClick r:id="rId3"/>
                        </a:rPr>
                        <a:t>Acta de Seguimiento PIIA - 29 de marzo de 2023.</a:t>
                      </a:r>
                      <a:endParaRPr lang="it-IT" sz="700" b="0" dirty="0"/>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82016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678865094"/>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a:t>
                      </a:r>
                      <a:r>
                        <a:rPr lang="es-CO" sz="1400" b="1" u="none" strike="noStrike" cap="none" dirty="0"/>
                        <a:t> </a:t>
                      </a:r>
                      <a:r>
                        <a:rPr lang="es-ES" sz="1400" b="1" i="0" dirty="0">
                          <a:solidFill>
                            <a:schemeClr val="bg1"/>
                          </a:solidFill>
                          <a:effectLst/>
                          <a:latin typeface="+mn-lt"/>
                          <a:ea typeface="+mn-ea"/>
                          <a:cs typeface="+mn-cs"/>
                        </a:rPr>
                        <a:t>Dirección de Ciencias, Tecnologías y Medios Educativos -SED</a:t>
                      </a:r>
                      <a:endParaRPr lang="es-CO" sz="1400" b="1" u="none" strike="noStrike" cap="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1</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1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dirty="0"/>
                        <a:t>5. Realizar 6 espacios de capacitación sobre apropiación y uso de las TIC (</a:t>
                      </a:r>
                      <a:r>
                        <a:rPr lang="es-ES" sz="700" b="1" dirty="0"/>
                        <a:t>2 espacios por año</a:t>
                      </a:r>
                      <a:r>
                        <a:rPr lang="es-ES" sz="700" dirty="0"/>
                        <a:t>) dirigidos a autoridades indígenas, dinamizadores, líderes y lideresas, estudiantes indígenas, madres y padres de familia de los catorce pueblos del espacio autónomo. La entidad garantizara los recursos necesarios para dar cumplimiento a la acción.</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a:r>
                        <a:rPr lang="es-CO" sz="700" b="1" dirty="0">
                          <a:solidFill>
                            <a:schemeClr val="tx1"/>
                          </a:solidFill>
                          <a:latin typeface="+mn-lt"/>
                          <a:ea typeface="+mn-ea"/>
                          <a:cs typeface="+mn-cs"/>
                        </a:rPr>
                        <a:t>2021: </a:t>
                      </a:r>
                      <a:r>
                        <a:rPr lang="es-CO" sz="700" dirty="0">
                          <a:solidFill>
                            <a:schemeClr val="tx1"/>
                          </a:solidFill>
                          <a:latin typeface="+mn-lt"/>
                          <a:ea typeface="+mn-ea"/>
                          <a:cs typeface="+mn-cs"/>
                        </a:rPr>
                        <a:t>Se realizan dos talleres en la temática “creación de páginas web” los días 06 y 13 de noviembre de 2021 teniendo en cuenta las garantías acordadas por las comunidades indígenas.</a:t>
                      </a:r>
                    </a:p>
                    <a:p>
                      <a:pPr marL="0" algn="just"/>
                      <a:endParaRPr lang="es-CO" sz="700" dirty="0">
                        <a:solidFill>
                          <a:schemeClr val="tx1"/>
                        </a:solidFill>
                        <a:latin typeface="+mn-lt"/>
                        <a:ea typeface="+mn-ea"/>
                        <a:cs typeface="+mn-cs"/>
                      </a:endParaRPr>
                    </a:p>
                    <a:p>
                      <a:pPr marL="0" marR="0" indent="0" algn="just" defTabSz="914400" eaLnBrk="1" fontAlgn="auto" latinLnBrk="0" hangingPunct="1">
                        <a:lnSpc>
                          <a:spcPct val="100000"/>
                        </a:lnSpc>
                        <a:spcBef>
                          <a:spcPts val="0"/>
                        </a:spcBef>
                        <a:spcAft>
                          <a:spcPts val="0"/>
                        </a:spcAft>
                        <a:buClrTx/>
                        <a:buSzTx/>
                        <a:buFontTx/>
                        <a:buNone/>
                        <a:tabLst/>
                        <a:defRPr/>
                      </a:pPr>
                      <a:r>
                        <a:rPr lang="es-CO" sz="700" b="1" dirty="0">
                          <a:solidFill>
                            <a:schemeClr val="tx1"/>
                          </a:solidFill>
                          <a:latin typeface="+mn-lt"/>
                          <a:ea typeface="+mn-ea"/>
                          <a:cs typeface="+mn-cs"/>
                        </a:rPr>
                        <a:t>2022: </a:t>
                      </a:r>
                      <a:r>
                        <a:rPr lang="es-CO" sz="700" dirty="0">
                          <a:solidFill>
                            <a:schemeClr val="tx1"/>
                          </a:solidFill>
                          <a:latin typeface="+mn-lt"/>
                          <a:ea typeface="+mn-ea"/>
                          <a:cs typeface="+mn-cs"/>
                        </a:rPr>
                        <a:t>Se realizan dos talleres en la temática “Ofimática Básica Word y Excel” los días 18 y 25 de julio de 2022 teniendo en cuenta las garantías acordadas por las comunidades indígenas.</a:t>
                      </a:r>
                      <a:endParaRPr lang="en-US" sz="700" dirty="0">
                        <a:solidFill>
                          <a:schemeClr val="tx1"/>
                        </a:solidFill>
                        <a:latin typeface="+mn-lt"/>
                        <a:ea typeface="+mn-ea"/>
                        <a:cs typeface="+mn-cs"/>
                      </a:endParaRPr>
                    </a:p>
                    <a:p>
                      <a:pPr algn="just"/>
                      <a:endParaRPr lang="es-CO" sz="700" dirty="0">
                        <a:solidFill>
                          <a:schemeClr val="tx1"/>
                        </a:solidFill>
                        <a:latin typeface="+mn-lt"/>
                        <a:ea typeface="+mn-ea"/>
                        <a:cs typeface="+mn-cs"/>
                      </a:endParaRPr>
                    </a:p>
                    <a:p>
                      <a:pPr algn="just"/>
                      <a:r>
                        <a:rPr lang="es-CO" sz="700" b="1" dirty="0">
                          <a:solidFill>
                            <a:schemeClr val="tx1"/>
                          </a:solidFill>
                          <a:latin typeface="+mn-lt"/>
                          <a:ea typeface="+mn-ea"/>
                          <a:cs typeface="+mn-cs"/>
                        </a:rPr>
                        <a:t>2023</a:t>
                      </a:r>
                      <a:r>
                        <a:rPr lang="es-CO" sz="700" dirty="0">
                          <a:solidFill>
                            <a:schemeClr val="tx1"/>
                          </a:solidFill>
                          <a:latin typeface="+mn-lt"/>
                          <a:ea typeface="+mn-ea"/>
                          <a:cs typeface="+mn-cs"/>
                        </a:rPr>
                        <a:t>: A partir dela primera reunión de trabajo el 20 de abril con la mesa indígena se acordó el interés por 3 temáticas (Marketing digital, ofimática básica y ofimática intermedia) en la segunda reunión el 25 de mayo se presentaran las propuestas pedagógicas por la SED , para comenzar la convocatoria e implementación.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Para el cumplimiento</a:t>
                      </a:r>
                      <a:r>
                        <a:rPr lang="es-CO" sz="700" baseline="0" dirty="0"/>
                        <a:t> de la acción afirmativa en 2023 y la implementación de los dos talleres se contempla el siguiente plan de trabajo:</a:t>
                      </a:r>
                    </a:p>
                    <a:p>
                      <a:pPr algn="just"/>
                      <a:endParaRPr lang="es-CO" sz="700" baseline="0" dirty="0"/>
                    </a:p>
                    <a:p>
                      <a:pPr algn="just"/>
                      <a:r>
                        <a:rPr lang="es-CO" sz="700" baseline="0" dirty="0"/>
                        <a:t>20 de abril: primer encuentro, balance 2021 y 2022 y elaboración de plan de trabajo 2023 en acuerdo con la mesa autónoma indígena</a:t>
                      </a:r>
                    </a:p>
                    <a:p>
                      <a:pPr algn="just"/>
                      <a:endParaRPr lang="es-CO" sz="700" baseline="0" dirty="0"/>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25 de mayo: Presentación</a:t>
                      </a:r>
                      <a:r>
                        <a:rPr lang="es-ES" sz="700" dirty="0"/>
                        <a:t> de propuesta pedagógica</a:t>
                      </a:r>
                      <a:r>
                        <a:rPr lang="es-ES" sz="700" baseline="0" dirty="0"/>
                        <a:t> </a:t>
                      </a:r>
                      <a:r>
                        <a:rPr lang="es-ES" sz="700" dirty="0"/>
                        <a:t>a las  comunidades.</a:t>
                      </a:r>
                    </a:p>
                    <a:p>
                      <a:pPr marL="0" marR="0" lvl="0" indent="0" algn="just" defTabSz="914400" eaLnBrk="1" fontAlgn="auto" latinLnBrk="0" hangingPunct="1">
                        <a:lnSpc>
                          <a:spcPct val="100000"/>
                        </a:lnSpc>
                        <a:spcBef>
                          <a:spcPts val="0"/>
                        </a:spcBef>
                        <a:spcAft>
                          <a:spcPts val="0"/>
                        </a:spcAft>
                        <a:buClrTx/>
                        <a:buSzTx/>
                        <a:buFontTx/>
                        <a:buNone/>
                        <a:tabLst/>
                        <a:defRPr/>
                      </a:pPr>
                      <a:endParaRPr lang="es-ES" sz="700" dirty="0"/>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Junio: </a:t>
                      </a:r>
                      <a:r>
                        <a:rPr lang="es-ES" sz="700" dirty="0"/>
                        <a:t>inscripción </a:t>
                      </a:r>
                      <a:r>
                        <a:rPr lang="es-ES" sz="700" b="1" dirty="0"/>
                        <a:t>e implementación de talleres</a:t>
                      </a:r>
                      <a:r>
                        <a:rPr lang="es-ES" sz="700" dirty="0"/>
                        <a:t>.</a:t>
                      </a:r>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Julio: Certificación</a:t>
                      </a:r>
                      <a:r>
                        <a:rPr lang="es-ES" sz="700" dirty="0"/>
                        <a:t> y entrega de contenidos de estudio.</a:t>
                      </a:r>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Agosto:</a:t>
                      </a:r>
                      <a:r>
                        <a:rPr lang="es-ES" sz="700" b="1" baseline="0" dirty="0"/>
                        <a:t> </a:t>
                      </a:r>
                      <a:r>
                        <a:rPr lang="es-ES" sz="700" dirty="0"/>
                        <a:t>Entrega de </a:t>
                      </a:r>
                      <a:r>
                        <a:rPr lang="es-ES" sz="700" b="1" dirty="0"/>
                        <a:t>informe final</a:t>
                      </a:r>
                      <a:endParaRPr lang="en-US" sz="7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hlinkClick r:id="rId3"/>
                        </a:rPr>
                        <a:t>Soportes implementación 2021</a:t>
                      </a:r>
                      <a:endParaRPr lang="es-CO" sz="700" dirty="0"/>
                    </a:p>
                    <a:p>
                      <a:pPr algn="just"/>
                      <a:endParaRPr lang="es-CO" sz="700" dirty="0"/>
                    </a:p>
                    <a:p>
                      <a:pPr marL="0" marR="0" indent="0" algn="just" defTabSz="914400" eaLnBrk="1" fontAlgn="auto" latinLnBrk="0" hangingPunct="1">
                        <a:lnSpc>
                          <a:spcPct val="100000"/>
                        </a:lnSpc>
                        <a:spcBef>
                          <a:spcPts val="0"/>
                        </a:spcBef>
                        <a:spcAft>
                          <a:spcPts val="0"/>
                        </a:spcAft>
                        <a:buClrTx/>
                        <a:buSzTx/>
                        <a:buFontTx/>
                        <a:buNone/>
                        <a:tabLst/>
                        <a:defRPr/>
                      </a:pPr>
                      <a:r>
                        <a:rPr lang="es-CO" sz="700" dirty="0">
                          <a:hlinkClick r:id="rId4"/>
                        </a:rPr>
                        <a:t>Soportes implementación 2022</a:t>
                      </a:r>
                      <a:endParaRPr lang="es-CO" sz="700" dirty="0"/>
                    </a:p>
                    <a:p>
                      <a:pPr algn="just"/>
                      <a:endParaRPr lang="es-CO" sz="700" dirty="0"/>
                    </a:p>
                    <a:p>
                      <a:pPr algn="just"/>
                      <a:r>
                        <a:rPr lang="es-CO" sz="700" dirty="0">
                          <a:hlinkClick r:id="rId5"/>
                        </a:rPr>
                        <a:t>Soportes</a:t>
                      </a:r>
                      <a:r>
                        <a:rPr lang="es-CO" sz="700" baseline="0" dirty="0">
                          <a:hlinkClick r:id="rId5"/>
                        </a:rPr>
                        <a:t> avances 2023</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38126" y="95695"/>
            <a:ext cx="84486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nchor="ctr"/>
          <a:lstStyle/>
          <a:p>
            <a:pPr marL="12700" algn="ctr">
              <a:lnSpc>
                <a:spcPct val="100000"/>
              </a:lnSpc>
              <a:spcBef>
                <a:spcPts val="130"/>
              </a:spcBef>
            </a:pPr>
            <a:r>
              <a:rPr lang="es-ES" b="1" spc="120">
                <a:solidFill>
                  <a:srgbClr val="FFFFFF"/>
                </a:solidFill>
                <a:latin typeface="Trebuchet MS"/>
                <a:cs typeface="Trebuchet MS"/>
              </a:rPr>
              <a:t>Balance de Gestión por Sectores Implementación PIAA 2020-2024.</a:t>
            </a:r>
            <a:endParaRPr lang="es-ES" b="1" spc="120" dirty="0">
              <a:solidFill>
                <a:srgbClr val="FFFFFF"/>
              </a:solidFill>
              <a:latin typeface="Trebuchet MS"/>
              <a:cs typeface="Trebuchet MS"/>
            </a:endParaRP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857454484"/>
              </p:ext>
            </p:extLst>
          </p:nvPr>
        </p:nvGraphicFramePr>
        <p:xfrm>
          <a:off x="238125" y="659409"/>
          <a:ext cx="8448674" cy="4371417"/>
        </p:xfrm>
        <a:graphic>
          <a:graphicData uri="http://schemas.openxmlformats.org/drawingml/2006/table">
            <a:tbl>
              <a:tblPr firstRow="1" bandRow="1">
                <a:tableStyleId>{72833802-FEF1-4C79-8D5D-14CF1EAF98D9}</a:tableStyleId>
              </a:tblPr>
              <a:tblGrid>
                <a:gridCol w="1736328">
                  <a:extLst>
                    <a:ext uri="{9D8B030D-6E8A-4147-A177-3AD203B41FA5}">
                      <a16:colId xmlns:a16="http://schemas.microsoft.com/office/drawing/2014/main" val="647212120"/>
                    </a:ext>
                  </a:extLst>
                </a:gridCol>
                <a:gridCol w="3016250">
                  <a:extLst>
                    <a:ext uri="{9D8B030D-6E8A-4147-A177-3AD203B41FA5}">
                      <a16:colId xmlns:a16="http://schemas.microsoft.com/office/drawing/2014/main" val="2696220810"/>
                    </a:ext>
                  </a:extLst>
                </a:gridCol>
                <a:gridCol w="1825625">
                  <a:extLst>
                    <a:ext uri="{9D8B030D-6E8A-4147-A177-3AD203B41FA5}">
                      <a16:colId xmlns:a16="http://schemas.microsoft.com/office/drawing/2014/main" val="1764716392"/>
                    </a:ext>
                  </a:extLst>
                </a:gridCol>
                <a:gridCol w="1870471">
                  <a:extLst>
                    <a:ext uri="{9D8B030D-6E8A-4147-A177-3AD203B41FA5}">
                      <a16:colId xmlns:a16="http://schemas.microsoft.com/office/drawing/2014/main" val="2960574300"/>
                    </a:ext>
                  </a:extLst>
                </a:gridCol>
              </a:tblGrid>
              <a:tr h="95306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Formación de Docentes e Innovaciones Pedagógicas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60833">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a:t>
                      </a:r>
                      <a:r>
                        <a:rPr lang="es-CO" sz="800" i="1" baseline="0" dirty="0"/>
                        <a:t>se</a:t>
                      </a:r>
                      <a:r>
                        <a:rPr lang="es-CO" sz="700" i="1" baseline="0" dirty="0"/>
                        <a:t>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557519">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700" dirty="0"/>
                        <a:t> </a:t>
                      </a:r>
                      <a:r>
                        <a:rPr lang="es-CO" sz="700" dirty="0">
                          <a:effectLst/>
                          <a:latin typeface="+mn-lt"/>
                          <a:cs typeface="Times New Roman" panose="02020603050405020304" pitchFamily="18" charset="0"/>
                        </a:rPr>
                        <a:t>6..</a:t>
                      </a:r>
                      <a:r>
                        <a:rPr lang="es-CO" sz="700" dirty="0">
                          <a:effectLst/>
                          <a:latin typeface="+mn-lt"/>
                          <a:ea typeface="Times New Roman" panose="02020603050405020304" pitchFamily="18" charset="0"/>
                          <a:cs typeface="Times New Roman" panose="02020603050405020304" pitchFamily="18" charset="0"/>
                        </a:rPr>
                        <a:t>Garantizar el diseño e implementación de </a:t>
                      </a:r>
                      <a:r>
                        <a:rPr lang="es-CO" sz="700" b="1" dirty="0">
                          <a:effectLst/>
                          <a:latin typeface="+mn-lt"/>
                          <a:ea typeface="Times New Roman" panose="02020603050405020304" pitchFamily="18" charset="0"/>
                          <a:cs typeface="Times New Roman" panose="02020603050405020304" pitchFamily="18" charset="0"/>
                        </a:rPr>
                        <a:t>tres</a:t>
                      </a:r>
                      <a:r>
                        <a:rPr lang="es-CO" sz="700" dirty="0">
                          <a:effectLst/>
                          <a:latin typeface="+mn-lt"/>
                          <a:ea typeface="Times New Roman" panose="02020603050405020304" pitchFamily="18" charset="0"/>
                          <a:cs typeface="Times New Roman" panose="02020603050405020304" pitchFamily="18" charset="0"/>
                        </a:rPr>
                        <a:t> Cátedras de Pedagogía concertadas con las catorce autoridades indígenas del espacio </a:t>
                      </a:r>
                      <a:r>
                        <a:rPr lang="es-CO" sz="700" dirty="0">
                          <a:solidFill>
                            <a:srgbClr val="000000"/>
                          </a:solidFill>
                          <a:effectLst/>
                          <a:latin typeface="+mn-lt"/>
                          <a:ea typeface="Times New Roman" panose="02020603050405020304" pitchFamily="18" charset="0"/>
                          <a:cs typeface="Times New Roman" panose="02020603050405020304" pitchFamily="18" charset="0"/>
                        </a:rPr>
                        <a:t>autónomo, sobre pedagogías propias, interculturales que contribuyan a generar un proceso de reflexión, análisis, proyección, apropiación y fortalecimiento de la educación propia en contexto de ciudad, garantizando el desarrollo logístico y académico de las mismas. </a:t>
                      </a:r>
                      <a:endParaRPr lang="es-ES" sz="700" dirty="0">
                        <a:effectLst/>
                        <a:latin typeface="+mn-lt"/>
                        <a:ea typeface="Calibri" panose="020F0502020204030204" pitchFamily="34" charset="0"/>
                        <a:cs typeface="Times New Roman" panose="02020603050405020304" pitchFamily="18" charset="0"/>
                      </a:endParaRP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2021</a:t>
                      </a:r>
                    </a:p>
                    <a:p>
                      <a:pPr algn="just"/>
                      <a:r>
                        <a:rPr lang="es-ES" sz="700" b="0" dirty="0"/>
                        <a:t>Se definió con la Mesa Autónoma Indígena que Yuri Marcela Tapiero y Alexis </a:t>
                      </a:r>
                      <a:r>
                        <a:rPr lang="es-ES" sz="700" b="0" dirty="0" err="1"/>
                        <a:t>Sigindioy</a:t>
                      </a:r>
                      <a:r>
                        <a:rPr lang="es-ES" sz="700" b="0" dirty="0"/>
                        <a:t> fueran la y el conversador de la Cátedra "Educación propia indígena e intercultural en contexto de ciudad", que se realizó el 27 de octubre, 5.00 p.m. a través de Facebook de la SED. El presupuesto ejecutado fue de $5.000.000.</a:t>
                      </a:r>
                    </a:p>
                    <a:p>
                      <a:pPr algn="just"/>
                      <a:endParaRPr lang="es-ES" sz="700" b="1" dirty="0"/>
                    </a:p>
                    <a:p>
                      <a:pPr algn="just"/>
                      <a:r>
                        <a:rPr lang="es-ES" sz="700" b="1" dirty="0"/>
                        <a:t>2022</a:t>
                      </a:r>
                    </a:p>
                    <a:p>
                      <a:pPr marL="0" marR="0" lvl="0" indent="0" algn="just" defTabSz="914400" eaLnBrk="1" fontAlgn="auto" latinLnBrk="0" hangingPunct="1">
                        <a:lnSpc>
                          <a:spcPct val="100000"/>
                        </a:lnSpc>
                        <a:spcBef>
                          <a:spcPts val="0"/>
                        </a:spcBef>
                        <a:spcAft>
                          <a:spcPts val="0"/>
                        </a:spcAft>
                        <a:buClrTx/>
                        <a:buSzTx/>
                        <a:buFontTx/>
                        <a:buNone/>
                        <a:tabLst/>
                        <a:defRPr/>
                      </a:pPr>
                      <a:r>
                        <a:rPr lang="es-ES" sz="700" b="0" dirty="0"/>
                        <a:t>El miércoles 24 de agosto, de 3:00 a 5:00 p.m., en el teatro El Torreón de la Universidad Pedagógica Nacional, se realizó la Cátedra “Educación propia indígena e intercultural en contexto de ciudad”, cuyos conversadores fueron José Alex Durán del pueblo Wounaan y a Miguel Antonio </a:t>
                      </a:r>
                      <a:r>
                        <a:rPr lang="es-ES" sz="700" b="0" dirty="0" err="1"/>
                        <a:t>Tumiña</a:t>
                      </a:r>
                      <a:r>
                        <a:rPr lang="es-ES" sz="700" b="0" dirty="0"/>
                        <a:t> del pueblo </a:t>
                      </a:r>
                      <a:r>
                        <a:rPr lang="es-ES" sz="700" b="0" dirty="0" err="1"/>
                        <a:t>Misak</a:t>
                      </a:r>
                      <a:r>
                        <a:rPr lang="es-ES" sz="700" b="0" dirty="0"/>
                        <a:t>, los cuales se definieron con las Autoridades Indígenas. El presupuesto ejecutado fue de $5.000.000.</a:t>
                      </a:r>
                    </a:p>
                    <a:p>
                      <a:pPr algn="just"/>
                      <a:endParaRPr lang="es-CO" sz="700" b="1" dirty="0"/>
                    </a:p>
                    <a:p>
                      <a:pPr algn="just"/>
                      <a:r>
                        <a:rPr lang="es-CO" sz="700" b="1" dirty="0"/>
                        <a:t>2023</a:t>
                      </a:r>
                    </a:p>
                    <a:p>
                      <a:pPr algn="just"/>
                      <a:r>
                        <a:rPr lang="es-CO" sz="700" dirty="0"/>
                        <a:t>En sesión del 29 de marzo de 2023, se concertó con las Autoridades de la Mesa Autónoma realizar la cátedra en el segundo semestre (agosto o septiembre), acordando adelantar una mesa técnica para la definición de conversadores(as), día, hora y lugar.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Como fecha tentativa para la realización de la cátedra se propone miércoles 23 de agosto, de 2:30 p.m. a 4:30 p.m.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2021</a:t>
                      </a:r>
                    </a:p>
                    <a:p>
                      <a:pPr algn="just"/>
                      <a:r>
                        <a:rPr lang="es-ES" sz="700" dirty="0"/>
                        <a:t>Enlace grabación de la transmisión por el canal de la SED </a:t>
                      </a:r>
                      <a:r>
                        <a:rPr lang="es-ES" sz="700" dirty="0">
                          <a:hlinkClick r:id="rId3"/>
                        </a:rPr>
                        <a:t>https://www.facebook.com/Educacionbogota/videos/3110908475902636</a:t>
                      </a:r>
                      <a:endParaRPr lang="es-ES" sz="700" dirty="0"/>
                    </a:p>
                    <a:p>
                      <a:pPr algn="just"/>
                      <a:endParaRPr lang="es-CO" sz="700" dirty="0"/>
                    </a:p>
                    <a:p>
                      <a:pPr algn="just"/>
                      <a:r>
                        <a:rPr lang="es-CO" sz="700" b="1" dirty="0"/>
                        <a:t>2022</a:t>
                      </a:r>
                    </a:p>
                    <a:p>
                      <a:pPr algn="just"/>
                      <a:r>
                        <a:rPr lang="es-CO" sz="700" b="0" dirty="0"/>
                        <a:t>Memoria de la cátedra</a:t>
                      </a:r>
                    </a:p>
                    <a:p>
                      <a:pPr algn="just"/>
                      <a:r>
                        <a:rPr lang="es-ES" sz="700" dirty="0">
                          <a:hlinkClick r:id="rId4"/>
                        </a:rPr>
                        <a:t>Memoria_Càtedra_Educación_propia_2022.pdf</a:t>
                      </a:r>
                      <a:endParaRPr lang="es-ES" sz="700" dirty="0"/>
                    </a:p>
                    <a:p>
                      <a:pPr algn="just"/>
                      <a:endParaRPr lang="es-ES" sz="700" b="1" dirty="0"/>
                    </a:p>
                    <a:p>
                      <a:pPr algn="just"/>
                      <a:r>
                        <a:rPr lang="es-ES" sz="700" b="1" dirty="0"/>
                        <a:t>2023</a:t>
                      </a:r>
                    </a:p>
                    <a:p>
                      <a:pPr algn="just"/>
                      <a:r>
                        <a:rPr lang="es-CO" sz="700" dirty="0">
                          <a:hlinkClick r:id="rId5"/>
                        </a:rPr>
                        <a:t>Acta de Seguimiento PIIA - 29 de marzo de 2023.</a:t>
                      </a:r>
                      <a:endParaRPr lang="it-IT"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38126" y="95695"/>
            <a:ext cx="84486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nchor="ctr"/>
          <a:lstStyle/>
          <a:p>
            <a:pPr marL="12700" algn="ctr">
              <a:lnSpc>
                <a:spcPct val="100000"/>
              </a:lnSpc>
              <a:spcBef>
                <a:spcPts val="130"/>
              </a:spcBef>
            </a:pPr>
            <a:r>
              <a:rPr lang="es-ES" b="1" spc="120">
                <a:solidFill>
                  <a:srgbClr val="FFFFFF"/>
                </a:solidFill>
                <a:latin typeface="Trebuchet MS"/>
                <a:cs typeface="Trebuchet MS"/>
              </a:rPr>
              <a:t>Balance de Gestión por Sectores Implementación PIAA 2020-2024.</a:t>
            </a:r>
            <a:endParaRPr lang="es-ES" b="1" spc="120" dirty="0">
              <a:solidFill>
                <a:srgbClr val="FFFFFF"/>
              </a:solidFill>
              <a:latin typeface="Trebuchet MS"/>
              <a:cs typeface="Trebuchet MS"/>
            </a:endParaRP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319431182"/>
              </p:ext>
            </p:extLst>
          </p:nvPr>
        </p:nvGraphicFramePr>
        <p:xfrm>
          <a:off x="238125" y="659409"/>
          <a:ext cx="8448674" cy="4371417"/>
        </p:xfrm>
        <a:graphic>
          <a:graphicData uri="http://schemas.openxmlformats.org/drawingml/2006/table">
            <a:tbl>
              <a:tblPr firstRow="1" bandRow="1">
                <a:tableStyleId>{72833802-FEF1-4C79-8D5D-14CF1EAF98D9}</a:tableStyleId>
              </a:tblPr>
              <a:tblGrid>
                <a:gridCol w="1736328">
                  <a:extLst>
                    <a:ext uri="{9D8B030D-6E8A-4147-A177-3AD203B41FA5}">
                      <a16:colId xmlns:a16="http://schemas.microsoft.com/office/drawing/2014/main" val="647212120"/>
                    </a:ext>
                  </a:extLst>
                </a:gridCol>
                <a:gridCol w="3016250">
                  <a:extLst>
                    <a:ext uri="{9D8B030D-6E8A-4147-A177-3AD203B41FA5}">
                      <a16:colId xmlns:a16="http://schemas.microsoft.com/office/drawing/2014/main" val="2696220810"/>
                    </a:ext>
                  </a:extLst>
                </a:gridCol>
                <a:gridCol w="1825625">
                  <a:extLst>
                    <a:ext uri="{9D8B030D-6E8A-4147-A177-3AD203B41FA5}">
                      <a16:colId xmlns:a16="http://schemas.microsoft.com/office/drawing/2014/main" val="1764716392"/>
                    </a:ext>
                  </a:extLst>
                </a:gridCol>
                <a:gridCol w="1870471">
                  <a:extLst>
                    <a:ext uri="{9D8B030D-6E8A-4147-A177-3AD203B41FA5}">
                      <a16:colId xmlns:a16="http://schemas.microsoft.com/office/drawing/2014/main" val="2960574300"/>
                    </a:ext>
                  </a:extLst>
                </a:gridCol>
              </a:tblGrid>
              <a:tr h="95306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Formación de Docentes e Innovaciones Pedagógicas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60833">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a:t>
                      </a:r>
                      <a:r>
                        <a:rPr lang="es-CO" sz="800" i="1" baseline="0" dirty="0"/>
                        <a:t>se</a:t>
                      </a:r>
                      <a:r>
                        <a:rPr lang="es-CO" sz="700" i="1" baseline="0" dirty="0"/>
                        <a:t>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557519">
                <a:tc>
                  <a:txBody>
                    <a:bodyPr/>
                    <a:lstStyle/>
                    <a:p>
                      <a:pPr>
                        <a:lnSpc>
                          <a:spcPct val="107000"/>
                        </a:lnSpc>
                        <a:spcAft>
                          <a:spcPts val="800"/>
                        </a:spcAft>
                      </a:pPr>
                      <a:r>
                        <a:rPr lang="es-CO" sz="700" dirty="0">
                          <a:solidFill>
                            <a:srgbClr val="000000"/>
                          </a:solidFill>
                          <a:effectLst/>
                          <a:latin typeface="+mn-lt"/>
                          <a:ea typeface="Times New Roman" panose="02020603050405020304" pitchFamily="18" charset="0"/>
                          <a:cs typeface="Times New Roman" panose="02020603050405020304" pitchFamily="18" charset="0"/>
                        </a:rPr>
                        <a:t>7. Realizar un programa de formación permanente dirigido a maestros, maestras y directivos docentes indígenas (avalados por las autoridades indígenas del espacio autónomo) o que forman estudiantes de dichas comunidades en las IED con vinculación en propiedad, relacionado con educación propia intercultural y bilingüe en contextos de ciudad. </a:t>
                      </a:r>
                      <a:endParaRPr lang="es-ES" sz="700" dirty="0">
                        <a:effectLst/>
                        <a:latin typeface="+mn-lt"/>
                        <a:ea typeface="Calibri" panose="020F0502020204030204" pitchFamily="34" charset="0"/>
                        <a:cs typeface="Times New Roman" panose="02020603050405020304" pitchFamily="18" charset="0"/>
                      </a:endParaRP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dirty="0"/>
                        <a:t>Esta acción sólo fue concertada para realizar en el 2021, no obstante, se adelantó durante el primer semestre del 2022 porque en el 2021 la Universidad Autónoma Indígena Intercultural, única entidad formadora aprobada y concertada con la Mesa Autónoma Indígena para planear y desarrollar este programa de formación permanente, pasó por un proceso de reestructuración interna que le dificultó alcanzar a presentar la propuesta formativa a la SED.</a:t>
                      </a:r>
                    </a:p>
                    <a:p>
                      <a:pPr algn="just"/>
                      <a:endParaRPr lang="es-ES" sz="700" dirty="0"/>
                    </a:p>
                    <a:p>
                      <a:pPr algn="just"/>
                      <a:r>
                        <a:rPr lang="es-ES" sz="700" dirty="0"/>
                        <a:t>Desde el mes de febrero hasta mayo se adelantó y acompaño el programa de formación permanente “Diplomado de Educación Propia Intercultural y Bilingüe en Contextos de Ciudad” propuesto por la Universidad Autónoma Indígena Intercultural del Cauca, en el cual participaron 37 docentes y tuvo un costo de $45.680.250.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No aplica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1" dirty="0"/>
                        <a:t>2022</a:t>
                      </a:r>
                    </a:p>
                    <a:p>
                      <a:pPr algn="just"/>
                      <a:r>
                        <a:rPr lang="es-ES" sz="700" b="0" dirty="0"/>
                        <a:t>Informes pedagógicos y base de docentes beneficiarios(as) </a:t>
                      </a:r>
                    </a:p>
                    <a:p>
                      <a:pPr algn="just"/>
                      <a:r>
                        <a:rPr lang="es-CO" sz="700" dirty="0" err="1">
                          <a:hlinkClick r:id="rId3"/>
                        </a:rPr>
                        <a:t>Programa_Formación_permanente</a:t>
                      </a:r>
                      <a:endParaRPr lang="es-CO" sz="7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415080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38126" y="95695"/>
            <a:ext cx="84486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nchor="ctr"/>
          <a:lstStyle/>
          <a:p>
            <a:pPr marL="12700" algn="ctr">
              <a:lnSpc>
                <a:spcPct val="100000"/>
              </a:lnSpc>
              <a:spcBef>
                <a:spcPts val="130"/>
              </a:spcBef>
            </a:pPr>
            <a:r>
              <a:rPr lang="es-ES" b="1" spc="120">
                <a:solidFill>
                  <a:srgbClr val="FFFFFF"/>
                </a:solidFill>
                <a:latin typeface="Trebuchet MS"/>
                <a:cs typeface="Trebuchet MS"/>
              </a:rPr>
              <a:t>Balance de Gestión por Sectores Implementación PIAA 2020-2024.</a:t>
            </a:r>
            <a:endParaRPr lang="es-ES" b="1" spc="120" dirty="0">
              <a:solidFill>
                <a:srgbClr val="FFFFFF"/>
              </a:solidFill>
              <a:latin typeface="Trebuchet MS"/>
              <a:cs typeface="Trebuchet MS"/>
            </a:endParaRP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57452569"/>
              </p:ext>
            </p:extLst>
          </p:nvPr>
        </p:nvGraphicFramePr>
        <p:xfrm>
          <a:off x="238125" y="659409"/>
          <a:ext cx="8448674" cy="4371417"/>
        </p:xfrm>
        <a:graphic>
          <a:graphicData uri="http://schemas.openxmlformats.org/drawingml/2006/table">
            <a:tbl>
              <a:tblPr firstRow="1" bandRow="1">
                <a:tableStyleId>{72833802-FEF1-4C79-8D5D-14CF1EAF98D9}</a:tableStyleId>
              </a:tblPr>
              <a:tblGrid>
                <a:gridCol w="1736328">
                  <a:extLst>
                    <a:ext uri="{9D8B030D-6E8A-4147-A177-3AD203B41FA5}">
                      <a16:colId xmlns:a16="http://schemas.microsoft.com/office/drawing/2014/main" val="647212120"/>
                    </a:ext>
                  </a:extLst>
                </a:gridCol>
                <a:gridCol w="3130947">
                  <a:extLst>
                    <a:ext uri="{9D8B030D-6E8A-4147-A177-3AD203B41FA5}">
                      <a16:colId xmlns:a16="http://schemas.microsoft.com/office/drawing/2014/main" val="2696220810"/>
                    </a:ext>
                  </a:extLst>
                </a:gridCol>
                <a:gridCol w="1710928">
                  <a:extLst>
                    <a:ext uri="{9D8B030D-6E8A-4147-A177-3AD203B41FA5}">
                      <a16:colId xmlns:a16="http://schemas.microsoft.com/office/drawing/2014/main" val="1764716392"/>
                    </a:ext>
                  </a:extLst>
                </a:gridCol>
                <a:gridCol w="1870471">
                  <a:extLst>
                    <a:ext uri="{9D8B030D-6E8A-4147-A177-3AD203B41FA5}">
                      <a16:colId xmlns:a16="http://schemas.microsoft.com/office/drawing/2014/main" val="2960574300"/>
                    </a:ext>
                  </a:extLst>
                </a:gridCol>
              </a:tblGrid>
              <a:tr h="95306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Formación de Docentes e Innovaciones Pedagógicas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60833">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a:t>
                      </a:r>
                      <a:r>
                        <a:rPr lang="es-CO" sz="800" i="1" baseline="0" dirty="0"/>
                        <a:t>se</a:t>
                      </a:r>
                      <a:r>
                        <a:rPr lang="es-CO" sz="700" i="1" baseline="0" dirty="0"/>
                        <a:t>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557519">
                <a:tc>
                  <a:txBody>
                    <a:bodyPr/>
                    <a:lstStyle/>
                    <a:p>
                      <a:pPr>
                        <a:lnSpc>
                          <a:spcPct val="107000"/>
                        </a:lnSpc>
                        <a:spcAft>
                          <a:spcPts val="800"/>
                        </a:spcAft>
                      </a:pPr>
                      <a:r>
                        <a:rPr lang="es-CO" sz="700" dirty="0">
                          <a:solidFill>
                            <a:srgbClr val="000000"/>
                          </a:solidFill>
                          <a:effectLst/>
                          <a:latin typeface="+mn-lt"/>
                          <a:ea typeface="Times New Roman" panose="02020603050405020304" pitchFamily="18" charset="0"/>
                          <a:cs typeface="Times New Roman" panose="02020603050405020304" pitchFamily="18" charset="0"/>
                        </a:rPr>
                        <a:t>8. Realizar una Estancia Pedagógica donde maestros, maestras y directivos docentes indígenas (avalados por las autoridades indígenas del espacio autónomo) o que forman estudiantes de dichas comunidades en las IED, vinculados en propiedad, visiten uno de los territorios de los pueblos indígenas pertenecientes al espacio autónomo de Bogotá, fomentando el intercambio de saberes entre las comunidades y los participantes. </a:t>
                      </a:r>
                      <a:endParaRPr lang="es-ES" sz="700" dirty="0">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2022</a:t>
                      </a:r>
                    </a:p>
                    <a:p>
                      <a:pPr marL="0" marR="0" lvl="0" indent="0" algn="just" defTabSz="914400" eaLnBrk="1" fontAlgn="auto" latinLnBrk="0" hangingPunct="1">
                        <a:lnSpc>
                          <a:spcPct val="100000"/>
                        </a:lnSpc>
                        <a:spcBef>
                          <a:spcPts val="0"/>
                        </a:spcBef>
                        <a:spcAft>
                          <a:spcPts val="0"/>
                        </a:spcAft>
                        <a:buClrTx/>
                        <a:buSzTx/>
                        <a:buFontTx/>
                        <a:buNone/>
                        <a:tabLst/>
                        <a:defRPr/>
                      </a:pPr>
                      <a:r>
                        <a:rPr lang="es-ES" sz="700" b="0" dirty="0"/>
                        <a:t>Luego de adelantar encuentros con las Autoridades Indígenas para avanzar en la planeación y desarrollo de cada momento de la estancia, se obtienen los siguientes resultados: </a:t>
                      </a:r>
                    </a:p>
                    <a:p>
                      <a:pPr marL="0" marR="0" lvl="0" indent="0" algn="just" defTabSz="914400" eaLnBrk="1" fontAlgn="auto" latinLnBrk="0" hangingPunct="1">
                        <a:lnSpc>
                          <a:spcPct val="100000"/>
                        </a:lnSpc>
                        <a:spcBef>
                          <a:spcPts val="0"/>
                        </a:spcBef>
                        <a:spcAft>
                          <a:spcPts val="0"/>
                        </a:spcAft>
                        <a:buClrTx/>
                        <a:buSzTx/>
                        <a:buFontTx/>
                        <a:buNone/>
                        <a:tabLst/>
                        <a:defRPr/>
                      </a:pPr>
                      <a:endParaRPr lang="es-ES" sz="700" b="0" dirty="0"/>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-Primer momento (2022-I): </a:t>
                      </a:r>
                      <a:r>
                        <a:rPr lang="es-ES" sz="700" b="0" dirty="0"/>
                        <a:t>se llevó a cabo del 25 al 29 de abril, ésta tuvo un costo de $30.000.000 y contó con la participación de diecisiete (17) docentes de la SED, quienes visitaron los cabildos del Pueblo Nasa, Pueblo </a:t>
                      </a:r>
                      <a:r>
                        <a:rPr lang="es-ES" sz="700" b="0" dirty="0" err="1"/>
                        <a:t>Tubú</a:t>
                      </a:r>
                      <a:r>
                        <a:rPr lang="es-ES" sz="700" b="0" dirty="0"/>
                        <a:t>, Pueblo Wounaan, Pueblo </a:t>
                      </a:r>
                      <a:r>
                        <a:rPr lang="es-ES" sz="700" b="0" dirty="0" err="1"/>
                        <a:t>Eperara</a:t>
                      </a:r>
                      <a:r>
                        <a:rPr lang="es-ES" sz="700" b="0" dirty="0"/>
                        <a:t> y Pueblo Pasto. </a:t>
                      </a:r>
                    </a:p>
                    <a:p>
                      <a:pPr marL="0" marR="0" lvl="0" indent="0" algn="just" defTabSz="914400" eaLnBrk="1" fontAlgn="auto" latinLnBrk="0" hangingPunct="1">
                        <a:lnSpc>
                          <a:spcPct val="100000"/>
                        </a:lnSpc>
                        <a:spcBef>
                          <a:spcPts val="0"/>
                        </a:spcBef>
                        <a:spcAft>
                          <a:spcPts val="0"/>
                        </a:spcAft>
                        <a:buClrTx/>
                        <a:buSzTx/>
                        <a:buFontTx/>
                        <a:buNone/>
                        <a:tabLst/>
                        <a:defRPr/>
                      </a:pPr>
                      <a:r>
                        <a:rPr lang="es-ES" sz="700" b="1" dirty="0"/>
                        <a:t>-Segundo momento (2022-II): </a:t>
                      </a:r>
                      <a:r>
                        <a:rPr lang="es-ES" sz="700" b="0" dirty="0"/>
                        <a:t>del 8 al 11 de noviembre, en el cual  maestros, maestras y directivos docentes de la SED visitaron territorios de los pueblos indígenas </a:t>
                      </a:r>
                      <a:r>
                        <a:rPr lang="es-ES" sz="700" b="0" dirty="0" err="1"/>
                        <a:t>Misak</a:t>
                      </a:r>
                      <a:r>
                        <a:rPr lang="es-ES" sz="700" b="0" dirty="0"/>
                        <a:t>, </a:t>
                      </a:r>
                      <a:r>
                        <a:rPr lang="es-ES" sz="700" b="0" dirty="0" err="1"/>
                        <a:t>Uitoto</a:t>
                      </a:r>
                      <a:r>
                        <a:rPr lang="es-ES" sz="700" b="0" dirty="0"/>
                        <a:t>, </a:t>
                      </a:r>
                      <a:r>
                        <a:rPr lang="es-ES" sz="700" b="0" dirty="0" err="1"/>
                        <a:t>Kametsa</a:t>
                      </a:r>
                      <a:r>
                        <a:rPr lang="es-ES" sz="700" b="0" dirty="0"/>
                        <a:t> e Inga.</a:t>
                      </a:r>
                    </a:p>
                    <a:p>
                      <a:pPr marL="0" marR="0" lvl="0" indent="0" algn="just" defTabSz="914400" eaLnBrk="1" fontAlgn="auto" latinLnBrk="0" hangingPunct="1">
                        <a:lnSpc>
                          <a:spcPct val="100000"/>
                        </a:lnSpc>
                        <a:spcBef>
                          <a:spcPts val="0"/>
                        </a:spcBef>
                        <a:spcAft>
                          <a:spcPts val="0"/>
                        </a:spcAft>
                        <a:buClrTx/>
                        <a:buSzTx/>
                        <a:buFontTx/>
                        <a:buNone/>
                        <a:tabLst/>
                        <a:defRPr/>
                      </a:pPr>
                      <a:endParaRPr lang="es-ES" sz="700" b="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700" b="1" dirty="0"/>
                        <a:t>2023</a:t>
                      </a:r>
                    </a:p>
                    <a:p>
                      <a:pPr algn="just"/>
                      <a:r>
                        <a:rPr lang="es-CO" sz="700" dirty="0"/>
                        <a:t>En sesión del 29 de marzo de 2023, se concertó con las Autoridades de la Mesa Autónoma realizar la estancia en agosto, acordando adelantar una mesa técnica previa con las personas </a:t>
                      </a:r>
                      <a:r>
                        <a:rPr lang="es-ES" sz="700" dirty="0">
                          <a:solidFill>
                            <a:schemeClr val="tx1"/>
                          </a:solidFill>
                          <a:latin typeface="+mn-lt"/>
                        </a:rPr>
                        <a:t>de los cinco(5) pueblos faltantes (</a:t>
                      </a:r>
                      <a:r>
                        <a:rPr lang="es-ES" sz="700" dirty="0" err="1">
                          <a:solidFill>
                            <a:schemeClr val="tx1"/>
                          </a:solidFill>
                          <a:latin typeface="+mn-lt"/>
                        </a:rPr>
                        <a:t>Ambika</a:t>
                      </a:r>
                      <a:r>
                        <a:rPr lang="es-ES" sz="700" dirty="0">
                          <a:solidFill>
                            <a:schemeClr val="tx1"/>
                          </a:solidFill>
                          <a:latin typeface="+mn-lt"/>
                        </a:rPr>
                        <a:t> pijao, </a:t>
                      </a:r>
                      <a:r>
                        <a:rPr lang="es-ES" sz="700" dirty="0" err="1">
                          <a:solidFill>
                            <a:schemeClr val="tx1"/>
                          </a:solidFill>
                          <a:latin typeface="+mn-lt"/>
                        </a:rPr>
                        <a:t>Kichwa</a:t>
                      </a:r>
                      <a:r>
                        <a:rPr lang="es-ES" sz="700" dirty="0">
                          <a:solidFill>
                            <a:schemeClr val="tx1"/>
                          </a:solidFill>
                          <a:latin typeface="+mn-lt"/>
                        </a:rPr>
                        <a:t>, Yanacona, Muisca Suba y Muisca Bosa, para adelantar la fase de planeación </a:t>
                      </a:r>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Las fechas tentativas que se proponen para adelantar este último momento de la estancia corresponde a la semana del 14 al 18 de agosto.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2022-1</a:t>
                      </a:r>
                    </a:p>
                    <a:p>
                      <a:pPr algn="just"/>
                      <a:r>
                        <a:rPr lang="es-CO" sz="700" b="0" dirty="0"/>
                        <a:t>Informe de la estancia</a:t>
                      </a:r>
                    </a:p>
                    <a:p>
                      <a:pPr algn="just"/>
                      <a:r>
                        <a:rPr lang="es-CO" sz="700" dirty="0">
                          <a:hlinkClick r:id="rId3"/>
                        </a:rPr>
                        <a:t>Memoria_Estancia_Momento1.pdf</a:t>
                      </a:r>
                      <a:endParaRPr lang="es-CO" sz="700" b="0" dirty="0"/>
                    </a:p>
                    <a:p>
                      <a:pPr algn="just"/>
                      <a:endParaRPr lang="es-CO" sz="700" b="1" dirty="0"/>
                    </a:p>
                    <a:p>
                      <a:pPr algn="just"/>
                      <a:r>
                        <a:rPr lang="es-CO" sz="700" b="1" dirty="0"/>
                        <a:t>2022-2</a:t>
                      </a:r>
                      <a:endParaRPr lang="es-CO" sz="700" b="0" dirty="0"/>
                    </a:p>
                    <a:p>
                      <a:pPr algn="just"/>
                      <a:r>
                        <a:rPr lang="es-CO" sz="700" b="0" dirty="0"/>
                        <a:t>Informe de la estancia</a:t>
                      </a:r>
                    </a:p>
                    <a:p>
                      <a:pPr algn="just"/>
                      <a:r>
                        <a:rPr lang="es-CO" sz="700" dirty="0">
                          <a:hlinkClick r:id="rId4"/>
                        </a:rPr>
                        <a:t>Memoria_Estancia_momento2.pdf</a:t>
                      </a:r>
                      <a:endParaRPr lang="es-CO" sz="700" dirty="0"/>
                    </a:p>
                    <a:p>
                      <a:pPr algn="just"/>
                      <a:endParaRPr lang="es-CO" sz="700" b="0" dirty="0"/>
                    </a:p>
                    <a:p>
                      <a:pPr algn="just"/>
                      <a:r>
                        <a:rPr lang="es-CO" sz="700" b="1" dirty="0"/>
                        <a:t>2023</a:t>
                      </a:r>
                    </a:p>
                    <a:p>
                      <a:pPr marL="0" marR="0" lvl="0" indent="0" algn="just" defTabSz="914400" eaLnBrk="1" fontAlgn="auto" latinLnBrk="0" hangingPunct="1">
                        <a:lnSpc>
                          <a:spcPct val="100000"/>
                        </a:lnSpc>
                        <a:spcBef>
                          <a:spcPts val="0"/>
                        </a:spcBef>
                        <a:spcAft>
                          <a:spcPts val="0"/>
                        </a:spcAft>
                        <a:buClrTx/>
                        <a:buSzTx/>
                        <a:buFontTx/>
                        <a:buNone/>
                        <a:tabLst/>
                        <a:defRPr/>
                      </a:pPr>
                      <a:r>
                        <a:rPr lang="es-CO" sz="700" dirty="0">
                          <a:hlinkClick r:id="rId5"/>
                        </a:rPr>
                        <a:t>Acta de Seguimiento PIIA - 29 de marzo de 2023.</a:t>
                      </a:r>
                      <a:endParaRPr lang="it-IT" sz="700" dirty="0"/>
                    </a:p>
                    <a:p>
                      <a:pPr algn="just"/>
                      <a:endParaRPr lang="es-CO" sz="7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240537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38126" y="95695"/>
            <a:ext cx="84486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nchor="ctr"/>
          <a:lstStyle/>
          <a:p>
            <a:pPr marL="12700" algn="ctr">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782554633"/>
              </p:ext>
            </p:extLst>
          </p:nvPr>
        </p:nvGraphicFramePr>
        <p:xfrm>
          <a:off x="238125" y="659410"/>
          <a:ext cx="8448674" cy="4251183"/>
        </p:xfrm>
        <a:graphic>
          <a:graphicData uri="http://schemas.openxmlformats.org/drawingml/2006/table">
            <a:tbl>
              <a:tblPr firstRow="1" bandRow="1">
                <a:tableStyleId>{72833802-FEF1-4C79-8D5D-14CF1EAF98D9}</a:tableStyleId>
              </a:tblPr>
              <a:tblGrid>
                <a:gridCol w="1736328">
                  <a:extLst>
                    <a:ext uri="{9D8B030D-6E8A-4147-A177-3AD203B41FA5}">
                      <a16:colId xmlns:a16="http://schemas.microsoft.com/office/drawing/2014/main" val="647212120"/>
                    </a:ext>
                  </a:extLst>
                </a:gridCol>
                <a:gridCol w="3130947">
                  <a:extLst>
                    <a:ext uri="{9D8B030D-6E8A-4147-A177-3AD203B41FA5}">
                      <a16:colId xmlns:a16="http://schemas.microsoft.com/office/drawing/2014/main" val="2696220810"/>
                    </a:ext>
                  </a:extLst>
                </a:gridCol>
                <a:gridCol w="1710928">
                  <a:extLst>
                    <a:ext uri="{9D8B030D-6E8A-4147-A177-3AD203B41FA5}">
                      <a16:colId xmlns:a16="http://schemas.microsoft.com/office/drawing/2014/main" val="1764716392"/>
                    </a:ext>
                  </a:extLst>
                </a:gridCol>
                <a:gridCol w="1870471">
                  <a:extLst>
                    <a:ext uri="{9D8B030D-6E8A-4147-A177-3AD203B41FA5}">
                      <a16:colId xmlns:a16="http://schemas.microsoft.com/office/drawing/2014/main" val="2960574300"/>
                    </a:ext>
                  </a:extLst>
                </a:gridCol>
              </a:tblGrid>
              <a:tr h="895213">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Dirección de Formación de Docentes e Innovaciones Pedagógicas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904029">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a:t>
                      </a:r>
                      <a:r>
                        <a:rPr lang="es-CO" sz="800" i="1" baseline="0" dirty="0"/>
                        <a:t>se</a:t>
                      </a:r>
                      <a:r>
                        <a:rPr lang="es-CO" sz="700" i="1" baseline="0" dirty="0"/>
                        <a:t>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402274">
                <a:tc>
                  <a:txBody>
                    <a:bodyPr/>
                    <a:lstStyle/>
                    <a:p>
                      <a:pPr>
                        <a:lnSpc>
                          <a:spcPct val="107000"/>
                        </a:lnSpc>
                        <a:spcAft>
                          <a:spcPts val="800"/>
                        </a:spcAft>
                      </a:pPr>
                      <a:r>
                        <a:rPr lang="es-CO" sz="700" dirty="0">
                          <a:solidFill>
                            <a:srgbClr val="000000"/>
                          </a:solidFill>
                          <a:effectLst/>
                          <a:latin typeface="+mn-lt"/>
                          <a:ea typeface="Times New Roman" panose="02020603050405020304" pitchFamily="18" charset="0"/>
                          <a:cs typeface="Times New Roman" panose="02020603050405020304" pitchFamily="18" charset="0"/>
                        </a:rPr>
                        <a:t>9. Garantizar la formación posgradual de 20 maestros, maestras y directivos docentes indígenas (avalados por las autoridades indígenas del espacio autónomo) o que forman estudiantes de dichas comunidades en las IED, vinculados en propiedad, en líneas o énfasis en educación intercultural o etnoeducación. </a:t>
                      </a:r>
                      <a:endParaRPr lang="es-ES" sz="700" dirty="0">
                        <a:effectLst/>
                        <a:latin typeface="+mn-lt"/>
                        <a:ea typeface="Calibri" panose="020F0502020204030204" pitchFamily="34" charset="0"/>
                        <a:cs typeface="Times New Roman" panose="02020603050405020304" pitchFamily="18" charset="0"/>
                      </a:endParaRPr>
                    </a:p>
                    <a:p>
                      <a:pPr algn="just"/>
                      <a:endParaRPr lang="es-CO"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700" b="1" dirty="0"/>
                        <a:t>Acción concertada para los años 2021 y el 2022.</a:t>
                      </a:r>
                    </a:p>
                    <a:p>
                      <a:pPr algn="just"/>
                      <a:endParaRPr lang="es-ES" sz="700" b="1" dirty="0"/>
                    </a:p>
                    <a:p>
                      <a:pPr algn="just"/>
                      <a:r>
                        <a:rPr lang="es-ES" sz="700" b="1" dirty="0"/>
                        <a:t>2021</a:t>
                      </a:r>
                    </a:p>
                    <a:p>
                      <a:pPr algn="just"/>
                      <a:r>
                        <a:rPr lang="es-ES" sz="700" dirty="0"/>
                        <a:t>En el marco de la convocatoria 2021-II se socializó que el programa que se presentó y fue seleccionado para ser parte del portafolio de formación posgradual, con línea o énfasis intercultural fue la Maestría en Educación con énfasis en Comunicación Intercultural, Etnoeducación y Diversidad Cultural de la Universidad Distrital, que actualmente es cursada por 6 docentes beneficiarios(as).</a:t>
                      </a:r>
                    </a:p>
                    <a:p>
                      <a:pPr algn="just"/>
                      <a:endParaRPr lang="es-ES" sz="700" dirty="0"/>
                    </a:p>
                    <a:p>
                      <a:pPr algn="just"/>
                      <a:r>
                        <a:rPr lang="es-ES" sz="700" b="1" dirty="0"/>
                        <a:t>2022</a:t>
                      </a:r>
                    </a:p>
                    <a:p>
                      <a:pPr algn="just"/>
                      <a:r>
                        <a:rPr lang="es-ES" sz="700" dirty="0"/>
                        <a:t>En el marco de la convocatoria 2022-I, se socializó que  el programa que se presentó y fue seleccionado para ser parte del portafolio de formación posgradual, fue la maestría en educación inclusiva e intercultural de la Universidad del Bosque, en la cual 58 docentes legalizaron proceso ante ICETEX.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dirty="0"/>
                        <a:t>No aplica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700" b="1" dirty="0"/>
                        <a:t>2021</a:t>
                      </a:r>
                    </a:p>
                    <a:p>
                      <a:pPr algn="just"/>
                      <a:r>
                        <a:rPr lang="es-ES" sz="700" b="0" dirty="0"/>
                        <a:t>Base docentes beneficiarios(as)</a:t>
                      </a:r>
                    </a:p>
                    <a:p>
                      <a:pPr algn="just"/>
                      <a:r>
                        <a:rPr lang="es-CO" sz="700" dirty="0">
                          <a:hlinkClick r:id="rId3"/>
                        </a:rPr>
                        <a:t>Beneficiari@s_Formación_posgradual_2021.xlsx</a:t>
                      </a:r>
                      <a:endParaRPr lang="es-ES" sz="700" b="0" dirty="0"/>
                    </a:p>
                    <a:p>
                      <a:pPr algn="just"/>
                      <a:endParaRPr lang="es-ES" sz="700" b="0" dirty="0"/>
                    </a:p>
                    <a:p>
                      <a:pPr algn="just"/>
                      <a:r>
                        <a:rPr lang="es-CO" sz="700" b="1" dirty="0"/>
                        <a:t>2022</a:t>
                      </a:r>
                    </a:p>
                    <a:p>
                      <a:pPr algn="just"/>
                      <a:r>
                        <a:rPr lang="es-ES" sz="700" b="0" dirty="0"/>
                        <a:t>Base docentes beneficiarios(as)</a:t>
                      </a:r>
                    </a:p>
                    <a:p>
                      <a:pPr algn="just"/>
                      <a:r>
                        <a:rPr lang="es-CO" sz="700" dirty="0">
                          <a:hlinkClick r:id="rId4"/>
                        </a:rPr>
                        <a:t>Beneficiari@s_Formación_posgradual_2022.xlsx</a:t>
                      </a:r>
                      <a:endParaRPr lang="es-ES" sz="700" b="0" dirty="0"/>
                    </a:p>
                    <a:p>
                      <a:pPr algn="just"/>
                      <a:endParaRPr lang="es-CO" sz="7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167012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250A38F051B4649A6ECAA768F6BDBBF" ma:contentTypeVersion="15" ma:contentTypeDescription="Crear nuevo documento." ma:contentTypeScope="" ma:versionID="53f2b6bb1e6323e36902951a5974510a">
  <xsd:schema xmlns:xsd="http://www.w3.org/2001/XMLSchema" xmlns:xs="http://www.w3.org/2001/XMLSchema" xmlns:p="http://schemas.microsoft.com/office/2006/metadata/properties" xmlns:ns2="9f1d8c1a-37e6-4050-b3de-ba212d04cd74" xmlns:ns3="e650d988-71db-43b1-aaad-ae0382f4ae5f" xmlns:ns4="4d80bc94-8117-4d04-b7b5-18c598f799ce" targetNamespace="http://schemas.microsoft.com/office/2006/metadata/properties" ma:root="true" ma:fieldsID="1f949c03684669f4455f88d60233a414" ns2:_="" ns3:_="" ns4:_="">
    <xsd:import namespace="9f1d8c1a-37e6-4050-b3de-ba212d04cd74"/>
    <xsd:import namespace="e650d988-71db-43b1-aaad-ae0382f4ae5f"/>
    <xsd:import namespace="4d80bc94-8117-4d04-b7b5-18c598f799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OCR" minOccurs="0"/>
                <xsd:element ref="ns2:Estado"/>
                <xsd:element ref="ns2:TipodeDocumento"/>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d8c1a-37e6-4050-b3de-ba212d04c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1310d8ee-99bf-4ea4-9dbe-e9e068685e8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Estado" ma:index="21" ma:displayName="Estado" ma:default="Activo" ma:format="Dropdown" ma:internalName="Estado">
      <xsd:simpleType>
        <xsd:restriction base="dms:Choice">
          <xsd:enumeration value="Activo"/>
          <xsd:enumeration value="Semi-Activo"/>
        </xsd:restriction>
      </xsd:simpleType>
    </xsd:element>
    <xsd:element name="TipodeDocumento" ma:index="22" ma:displayName="Tipo de Documento" ma:default="Definitivo" ma:format="Dropdown" ma:internalName="TipodeDocumento">
      <xsd:simpleType>
        <xsd:restriction base="dms:Choice">
          <xsd:enumeration value="Definitivo"/>
          <xsd:enumeration value="Tramite"/>
        </xsd:restriction>
      </xsd:simpleType>
    </xsd:element>
  </xsd:schema>
  <xsd:schema xmlns:xsd="http://www.w3.org/2001/XMLSchema" xmlns:xs="http://www.w3.org/2001/XMLSchema" xmlns:dms="http://schemas.microsoft.com/office/2006/documentManagement/types" xmlns:pc="http://schemas.microsoft.com/office/infopath/2007/PartnerControls" targetNamespace="e650d988-71db-43b1-aaad-ae0382f4ae5f"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d80bc94-8117-4d04-b7b5-18c598f799c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b76fbe7-09e4-4d59-91e4-0954f5bfb313}" ma:internalName="TaxCatchAll" ma:showField="CatchAllData" ma:web="4d80bc94-8117-4d04-b7b5-18c598f79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1d8c1a-37e6-4050-b3de-ba212d04cd74">
      <Terms xmlns="http://schemas.microsoft.com/office/infopath/2007/PartnerControls"/>
    </lcf76f155ced4ddcb4097134ff3c332f>
    <TaxCatchAll xmlns="4d80bc94-8117-4d04-b7b5-18c598f799ce" xsi:nil="true"/>
    <Estado xmlns="9f1d8c1a-37e6-4050-b3de-ba212d04cd74">Activo</Estado>
    <TipodeDocumento xmlns="9f1d8c1a-37e6-4050-b3de-ba212d04cd74">Definitivo</TipodeDocumento>
    <SharedWithUsers xmlns="e650d988-71db-43b1-aaad-ae0382f4ae5f">
      <UserInfo>
        <DisplayName/>
        <AccountId xsi:nil="true"/>
        <AccountType/>
      </UserInfo>
    </SharedWithUsers>
    <MediaLengthInSeconds xmlns="9f1d8c1a-37e6-4050-b3de-ba212d04cd74" xsi:nil="true"/>
  </documentManagement>
</p:properties>
</file>

<file path=customXml/itemProps1.xml><?xml version="1.0" encoding="utf-8"?>
<ds:datastoreItem xmlns:ds="http://schemas.openxmlformats.org/officeDocument/2006/customXml" ds:itemID="{EF5AE0D3-C2E4-4D14-A2F8-E5D594050348}"/>
</file>

<file path=customXml/itemProps2.xml><?xml version="1.0" encoding="utf-8"?>
<ds:datastoreItem xmlns:ds="http://schemas.openxmlformats.org/officeDocument/2006/customXml" ds:itemID="{6EBC6541-8D18-4B62-AD79-C5A75BA1E828}"/>
</file>

<file path=customXml/itemProps3.xml><?xml version="1.0" encoding="utf-8"?>
<ds:datastoreItem xmlns:ds="http://schemas.openxmlformats.org/officeDocument/2006/customXml" ds:itemID="{7F02BB3A-310C-41F2-A687-9D99D4A5C761}"/>
</file>

<file path=docProps/app.xml><?xml version="1.0" encoding="utf-8"?>
<Properties xmlns="http://schemas.openxmlformats.org/officeDocument/2006/extended-properties" xmlns:vt="http://schemas.openxmlformats.org/officeDocument/2006/docPropsVTypes">
  <Template/>
  <TotalTime>1115</TotalTime>
  <Words>8754</Words>
  <Application>Microsoft Office PowerPoint</Application>
  <PresentationFormat>Personalizado</PresentationFormat>
  <Paragraphs>784</Paragraphs>
  <Slides>29</Slides>
  <Notes>1</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Office Theme</vt:lpstr>
      <vt:lpstr>CONSEJO CONSULTIVO Y DE CONCERTACIÓN PARA LOS PUEBLOS INDÍGENAS EN BOGOTÁ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Distrital Raizal “Bitwiin Dih Raizal Comiunitii” para la Comunidad Raizal en Bogotá D.C.</dc:title>
  <dc:creator>Unknown User</dc:creator>
  <cp:lastModifiedBy>jaime collazos</cp:lastModifiedBy>
  <cp:revision>65</cp:revision>
  <dcterms:created xsi:type="dcterms:W3CDTF">2022-12-07T01:16:35Z</dcterms:created>
  <dcterms:modified xsi:type="dcterms:W3CDTF">2023-06-22T04:41:50Z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LastSaved">
    <vt:filetime>2022-12-07T00:00:00Z</vt:filetime>
  </property>
  <property fmtid="{D5CDD505-2E9C-101B-9397-08002B2CF9AE}" pid="4" name="ContentTypeId">
    <vt:lpwstr>0x0101005250A38F051B4649A6ECAA768F6BDBBF</vt:lpwstr>
  </property>
  <property fmtid="{D5CDD505-2E9C-101B-9397-08002B2CF9AE}" pid="5" name="Order">
    <vt:r8>9628400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MediaServiceImageTags">
    <vt:lpwstr/>
  </property>
</Properties>
</file>