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notesSlides/notesSlide5.xml" ContentType="application/vnd.openxmlformats-officedocument.presentationml.notesSlide+xml"/>
  <Override PartName="/ppt/notesSlides/notesSlide4.xml" ContentType="application/vnd.openxmlformats-officedocument.presentationml.notesSlide+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authors.xml" ContentType="application/vnd.ms-powerpoint.authors+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307" r:id="rId2"/>
    <p:sldId id="258" r:id="rId3"/>
    <p:sldId id="299" r:id="rId4"/>
    <p:sldId id="300" r:id="rId5"/>
    <p:sldId id="304" r:id="rId6"/>
    <p:sldId id="297" r:id="rId7"/>
    <p:sldId id="301" r:id="rId8"/>
    <p:sldId id="302" r:id="rId9"/>
    <p:sldId id="306" r:id="rId10"/>
    <p:sldId id="303" r:id="rId11"/>
    <p:sldId id="298" r:id="rId12"/>
    <p:sldId id="305" r:id="rId13"/>
    <p:sldId id="308" r:id="rId14"/>
  </p:sldIdLst>
  <p:sldSz cx="9144000" cy="5149850"/>
  <p:notesSz cx="9144000" cy="514985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497784D-7821-09D0-EF98-BCFDA057BBA7}" name="Monica Tenorio Quiñones" initials="MTQ" userId="ebde33f30a0feae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167" autoAdjust="0"/>
  </p:normalViewPr>
  <p:slideViewPr>
    <p:cSldViewPr>
      <p:cViewPr varScale="1">
        <p:scale>
          <a:sx n="105" d="100"/>
          <a:sy n="105" d="100"/>
        </p:scale>
        <p:origin x="573" y="5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962400" cy="258763"/>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5180013" y="0"/>
            <a:ext cx="3962400" cy="258763"/>
          </a:xfrm>
          <a:prstGeom prst="rect">
            <a:avLst/>
          </a:prstGeom>
        </p:spPr>
        <p:txBody>
          <a:bodyPr vert="horz" lIns="91440" tIns="45720" rIns="91440" bIns="45720" rtlCol="0"/>
          <a:lstStyle>
            <a:lvl1pPr algn="r">
              <a:defRPr sz="1200"/>
            </a:lvl1pPr>
          </a:lstStyle>
          <a:p>
            <a:fld id="{7DDB69F4-55C4-4F7B-9748-A8D1C9BC26F6}" type="datetimeFigureOut">
              <a:rPr lang="es-CO" smtClean="0"/>
              <a:t>21/06/2023</a:t>
            </a:fld>
            <a:endParaRPr lang="es-CO"/>
          </a:p>
        </p:txBody>
      </p:sp>
      <p:sp>
        <p:nvSpPr>
          <p:cNvPr id="4" name="Marcador de imagen de diapositiva 3"/>
          <p:cNvSpPr>
            <a:spLocks noGrp="1" noRot="1" noChangeAspect="1"/>
          </p:cNvSpPr>
          <p:nvPr>
            <p:ph type="sldImg" idx="2"/>
          </p:nvPr>
        </p:nvSpPr>
        <p:spPr>
          <a:xfrm>
            <a:off x="3030538" y="644525"/>
            <a:ext cx="3082925" cy="1736725"/>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914400" y="2478088"/>
            <a:ext cx="7315200" cy="2028825"/>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4891088"/>
            <a:ext cx="3962400" cy="258762"/>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5180013" y="4891088"/>
            <a:ext cx="3962400" cy="258762"/>
          </a:xfrm>
          <a:prstGeom prst="rect">
            <a:avLst/>
          </a:prstGeom>
        </p:spPr>
        <p:txBody>
          <a:bodyPr vert="horz" lIns="91440" tIns="45720" rIns="91440" bIns="45720" rtlCol="0" anchor="b"/>
          <a:lstStyle>
            <a:lvl1pPr algn="r">
              <a:defRPr sz="1200"/>
            </a:lvl1pPr>
          </a:lstStyle>
          <a:p>
            <a:fld id="{8E814BC1-C4AA-4B9D-ABD8-ECF2EF183511}" type="slidenum">
              <a:rPr lang="es-CO" smtClean="0"/>
              <a:t>‹Nº›</a:t>
            </a:fld>
            <a:endParaRPr lang="es-CO"/>
          </a:p>
        </p:txBody>
      </p:sp>
    </p:spTree>
    <p:extLst>
      <p:ext uri="{BB962C8B-B14F-4D97-AF65-F5344CB8AC3E}">
        <p14:creationId xmlns:p14="http://schemas.microsoft.com/office/powerpoint/2010/main" val="2655392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8E814BC1-C4AA-4B9D-ABD8-ECF2EF183511}" type="slidenum">
              <a:rPr lang="es-CO" smtClean="0"/>
              <a:t>6</a:t>
            </a:fld>
            <a:endParaRPr lang="es-CO"/>
          </a:p>
        </p:txBody>
      </p:sp>
    </p:spTree>
    <p:extLst>
      <p:ext uri="{BB962C8B-B14F-4D97-AF65-F5344CB8AC3E}">
        <p14:creationId xmlns:p14="http://schemas.microsoft.com/office/powerpoint/2010/main" val="2837474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8E814BC1-C4AA-4B9D-ABD8-ECF2EF183511}" type="slidenum">
              <a:rPr lang="es-CO" smtClean="0"/>
              <a:t>7</a:t>
            </a:fld>
            <a:endParaRPr lang="es-CO"/>
          </a:p>
        </p:txBody>
      </p:sp>
    </p:spTree>
    <p:extLst>
      <p:ext uri="{BB962C8B-B14F-4D97-AF65-F5344CB8AC3E}">
        <p14:creationId xmlns:p14="http://schemas.microsoft.com/office/powerpoint/2010/main" val="2615894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8E814BC1-C4AA-4B9D-ABD8-ECF2EF183511}" type="slidenum">
              <a:rPr lang="es-CO" smtClean="0"/>
              <a:t>8</a:t>
            </a:fld>
            <a:endParaRPr lang="es-CO"/>
          </a:p>
        </p:txBody>
      </p:sp>
    </p:spTree>
    <p:extLst>
      <p:ext uri="{BB962C8B-B14F-4D97-AF65-F5344CB8AC3E}">
        <p14:creationId xmlns:p14="http://schemas.microsoft.com/office/powerpoint/2010/main" val="9006825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8E814BC1-C4AA-4B9D-ABD8-ECF2EF183511}" type="slidenum">
              <a:rPr lang="es-CO" smtClean="0"/>
              <a:t>9</a:t>
            </a:fld>
            <a:endParaRPr lang="es-CO"/>
          </a:p>
        </p:txBody>
      </p:sp>
    </p:spTree>
    <p:extLst>
      <p:ext uri="{BB962C8B-B14F-4D97-AF65-F5344CB8AC3E}">
        <p14:creationId xmlns:p14="http://schemas.microsoft.com/office/powerpoint/2010/main" val="1255690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8E814BC1-C4AA-4B9D-ABD8-ECF2EF183511}" type="slidenum">
              <a:rPr lang="es-CO" smtClean="0"/>
              <a:t>10</a:t>
            </a:fld>
            <a:endParaRPr lang="es-CO"/>
          </a:p>
        </p:txBody>
      </p:sp>
    </p:spTree>
    <p:extLst>
      <p:ext uri="{BB962C8B-B14F-4D97-AF65-F5344CB8AC3E}">
        <p14:creationId xmlns:p14="http://schemas.microsoft.com/office/powerpoint/2010/main" val="1451003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6453"/>
            <a:ext cx="7772400" cy="10814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2883916"/>
            <a:ext cx="6400800" cy="12874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sz="half" idx="2"/>
          </p:nvPr>
        </p:nvSpPr>
        <p:spPr>
          <a:xfrm>
            <a:off x="457200" y="1184465"/>
            <a:ext cx="3977640" cy="33989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4465"/>
            <a:ext cx="3977640" cy="33989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chemeClr val="bg1"/>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3999" cy="5148071"/>
          </a:xfrm>
          <a:prstGeom prst="rect">
            <a:avLst/>
          </a:prstGeom>
        </p:spPr>
      </p:pic>
      <p:sp>
        <p:nvSpPr>
          <p:cNvPr id="2" name="Holder 2"/>
          <p:cNvSpPr>
            <a:spLocks noGrp="1"/>
          </p:cNvSpPr>
          <p:nvPr>
            <p:ph type="title"/>
          </p:nvPr>
        </p:nvSpPr>
        <p:spPr>
          <a:xfrm>
            <a:off x="118871" y="338658"/>
            <a:ext cx="8952230" cy="483234"/>
          </a:xfrm>
          <a:prstGeom prst="rect">
            <a:avLst/>
          </a:prstGeom>
        </p:spPr>
        <p:txBody>
          <a:bodyPr wrap="square" lIns="0" tIns="0" rIns="0" bIns="0">
            <a:spAutoFit/>
          </a:bodyPr>
          <a:lstStyle>
            <a:lvl1pPr>
              <a:defRPr sz="2850" b="1" i="0">
                <a:solidFill>
                  <a:schemeClr val="bg1"/>
                </a:solidFill>
                <a:latin typeface="Trebuchet MS"/>
                <a:cs typeface="Trebuchet MS"/>
              </a:defRPr>
            </a:lvl1pPr>
          </a:lstStyle>
          <a:p>
            <a:endParaRPr/>
          </a:p>
        </p:txBody>
      </p:sp>
      <p:sp>
        <p:nvSpPr>
          <p:cNvPr id="3" name="Holder 3"/>
          <p:cNvSpPr>
            <a:spLocks noGrp="1"/>
          </p:cNvSpPr>
          <p:nvPr>
            <p:ph type="body" idx="1"/>
          </p:nvPr>
        </p:nvSpPr>
        <p:spPr>
          <a:xfrm>
            <a:off x="483915" y="1070858"/>
            <a:ext cx="4171950" cy="254444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4789360"/>
            <a:ext cx="2926080" cy="25749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9360"/>
            <a:ext cx="2103120" cy="25749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6/21/2023</a:t>
            </a:fld>
            <a:endParaRPr lang="en-US"/>
          </a:p>
        </p:txBody>
      </p:sp>
      <p:sp>
        <p:nvSpPr>
          <p:cNvPr id="6" name="Holder 6"/>
          <p:cNvSpPr>
            <a:spLocks noGrp="1"/>
          </p:cNvSpPr>
          <p:nvPr>
            <p:ph type="sldNum" sz="quarter" idx="7"/>
          </p:nvPr>
        </p:nvSpPr>
        <p:spPr>
          <a:xfrm>
            <a:off x="6583680" y="4789360"/>
            <a:ext cx="2103120" cy="25749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4.png"/><Relationship Id="rId5" Type="http://schemas.microsoft.com/office/2007/relationships/hdphoto" Target="../media/hdphoto2.wdp"/><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hyperlink" Target="https://secretariadistritald-my.sharepoint.com/:f:/g/personal/mtenorio_sdmujer_gov_co/EuPtkj21ZGpDiN8LxMYKjJkBWg7yFBKhY3oBUJOgrvEIaA?e=IlHDNe" TargetMode="External"/><Relationship Id="rId4" Type="http://schemas.openxmlformats.org/officeDocument/2006/relationships/hyperlink" Target="https://secretariadistritald-my.sharepoint.com/:f:/g/personal/mtenorio_sdmujer_gov_co/Eu5lnz_KANRLoX-JNUtv1dMB2lGDkkkjpATPkNfsLLraNw?e=23Bp3W"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secretariadistritald-my.sharepoint.com/:f:/g/personal/mtenorio_sdmujer_gov_co/EgGhb6OuXSNGloMaacV2fd0BmDXKdtLeQPhi5CuSTOiRsg?e=bHsL9D"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s://secretariadistritald-my.sharepoint.com/:b:/g/personal/mycastro_sdmujer_gov_co/ER65KAjzmndBgk00DA5g0CQBdRa9VOcPtKkQjnFdJzJq3Q?e=qjBA2N"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s://secretariadistritald-my.sharepoint.com/:f:/g/personal/mtenorio_sdmujer_gov_co/ElAM8icuckxCooNOyWlhZ6EBajTdOGgsZ3SG3IRRkARa-w?e=lgabxI" TargetMode="External"/><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hyperlink" Target="https://secretariadistritald-my.sharepoint.com/:f:/g/personal/mtenorio_sdmujer_gov_co/EkHq2u1ORGREoDO4IJJk8pYB-0_nv57wOPDrZqyYhzydtg?e=CvP8H7" TargetMode="External"/><Relationship Id="rId4" Type="http://schemas.openxmlformats.org/officeDocument/2006/relationships/hyperlink" Target="https://secretariadistritald-my.sharepoint.com/:f:/g/personal/mtenorio_sdmujer_gov_co/EnKoGrmkBAZKqS9pDI1HpMwBvpKO03VKA8obeO2HN_G4rA?e=eIHMan"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secretariadistritald-my.sharepoint.com/:f:/g/personal/mtenorio_sdmujer_gov_co/EkHq2u1ORGREoDO4IJJk8pYB-0_nv57wOPDrZqyYhzydtg?e=CvP8H7" TargetMode="External"/><Relationship Id="rId2" Type="http://schemas.openxmlformats.org/officeDocument/2006/relationships/image" Target="../media/image1.png"/><Relationship Id="rId1" Type="http://schemas.openxmlformats.org/officeDocument/2006/relationships/slideLayout" Target="../slideLayouts/slideLayout5.xml"/><Relationship Id="rId4" Type="http://schemas.openxmlformats.org/officeDocument/2006/relationships/hyperlink" Target="https://secretariadistritald-my.sharepoint.com/:f:/r/personal/ajacanamijoy_sdmujer_gov_co/Documents/COMPROMISOS%20REUNION%20AUTORIDADES%20612/Direcci%C3%B3n%20de%20territorializaci%C3%B3n?csf=1&amp;web=1&amp;e=TUvv7w"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secretariadistritald-my.sharepoint.com/:b:/g/personal/mtenorio_sdmujer_gov_co/ER7z-VCIVh1Pl6reTwQn2QMBkBuGzf-W1HB1WnbXfnJ4tA?e=oCicI6" TargetMode="External"/><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hyperlink" Target="https://secretariadistritald-my.sharepoint.com/:f:/g/personal/mtenorio_sdmujer_gov_co/Ejzdm-rRv19LuyOT4dhpeAsBWCKoYWLcDj3AHKfl7dbqlQ?e=Px3CmK" TargetMode="External"/><Relationship Id="rId4" Type="http://schemas.openxmlformats.org/officeDocument/2006/relationships/hyperlink" Target="https://secretariadistritald-my.sharepoint.com/:f:/g/personal/mtenorio_sdmujer_gov_co/EmfUE1YUgbJGksSrrKBIc7YBTHkZhCnrbYw6LaZzKUSTHg?e=JlTNCX"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hyperlink" Target="https://secretariadistritald-my.sharepoint.com/:b:/g/personal/mtenorio_sdmujer_gov_co/EfKNe3TBL8VKjsPF6k7I4hMBnq6rDBOTx4cALn6mpHkJ1g?e=zEo561" TargetMode="External"/><Relationship Id="rId4" Type="http://schemas.openxmlformats.org/officeDocument/2006/relationships/hyperlink" Target="https://secretariadistritald-my.sharepoint.com/:x:/g/personal/mtenorio_sdmujer_gov_co/ET3e2fbs2SxPqOc8u-fpzQ0BjIjBdcOQwIZp3g8JY3m7XQ?e=eicEAc"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hyperlink" Target="https://secretariadistritald-my.sharepoint.com/:f:/g/personal/mtenorio_sdmujer_gov_co/EhAEF-RjyMFJpH1ZePBS3VUBLwpWreR_d-OCLYdliE8Log?e=HqbMat" TargetMode="External"/><Relationship Id="rId4" Type="http://schemas.openxmlformats.org/officeDocument/2006/relationships/hyperlink" Target="https://secretariadistritald-my.sharepoint.com/:f:/g/personal/mtenorio_sdmujer_gov_co/Esh_1YaGG41HgPsZg6g3Np0BDfEV1W05Iop_gIUhTrMa0A?e=Cc0N16"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secretariadistritald-my.sharepoint.com/:b:/g/personal/mtenorio_sdmujer_gov_co/EfKNe3TBL8VKjsPF6k7I4hMBQ84cV8taoE-RtjrhV0PIdw?e=agq6Z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duotone>
              <a:prstClr val="black"/>
              <a:schemeClr val="accent3">
                <a:tint val="45000"/>
                <a:satMod val="400000"/>
              </a:schemeClr>
            </a:duotone>
            <a:extLst>
              <a:ext uri="{BEBA8EAE-BF5A-486C-A8C5-ECC9F3942E4B}">
                <a14:imgProps xmlns:a14="http://schemas.microsoft.com/office/drawing/2010/main">
                  <a14:imgLayer r:embed="rId3">
                    <a14:imgEffect>
                      <a14:colorTemperature colorTemp="7200"/>
                    </a14:imgEffect>
                    <a14:imgEffect>
                      <a14:saturation sat="200000"/>
                    </a14:imgEffect>
                  </a14:imgLayer>
                </a14:imgProps>
              </a:ext>
            </a:extLst>
          </a:blip>
          <a:stretch>
            <a:fillRect/>
          </a:stretch>
        </p:blipFill>
        <p:spPr>
          <a:xfrm>
            <a:off x="1" y="1783"/>
            <a:ext cx="9143999" cy="5148067"/>
          </a:xfrm>
          <a:prstGeom prst="rect">
            <a:avLst/>
          </a:prstGeom>
          <a:solidFill>
            <a:schemeClr val="accent2">
              <a:lumMod val="75000"/>
            </a:schemeClr>
          </a:solidFill>
          <a:ln>
            <a:solidFill>
              <a:schemeClr val="accent2">
                <a:lumMod val="75000"/>
              </a:schemeClr>
            </a:solidFill>
          </a:ln>
        </p:spPr>
      </p:pic>
      <p:pic>
        <p:nvPicPr>
          <p:cNvPr id="3" name="object 3"/>
          <p:cNvPicPr/>
          <p:nvPr/>
        </p:nvPicPr>
        <p:blipFill>
          <a:blip r:embed="rId4" cstate="print">
            <a:duotone>
              <a:prstClr val="black"/>
              <a:schemeClr val="accent3">
                <a:tint val="45000"/>
                <a:satMod val="400000"/>
              </a:schemeClr>
            </a:duotone>
            <a:extLst>
              <a:ext uri="{BEBA8EAE-BF5A-486C-A8C5-ECC9F3942E4B}">
                <a14:imgProps xmlns:a14="http://schemas.microsoft.com/office/drawing/2010/main">
                  <a14:imgLayer r:embed="rId5">
                    <a14:imgEffect>
                      <a14:saturation sat="0"/>
                    </a14:imgEffect>
                  </a14:imgLayer>
                </a14:imgProps>
              </a:ext>
            </a:extLst>
          </a:blip>
          <a:stretch>
            <a:fillRect/>
          </a:stretch>
        </p:blipFill>
        <p:spPr>
          <a:xfrm>
            <a:off x="0" y="32"/>
            <a:ext cx="3520439" cy="5038310"/>
          </a:xfrm>
          <a:prstGeom prst="rect">
            <a:avLst/>
          </a:prstGeom>
        </p:spPr>
      </p:pic>
      <p:pic>
        <p:nvPicPr>
          <p:cNvPr id="6" name="object 6"/>
          <p:cNvPicPr/>
          <p:nvPr/>
        </p:nvPicPr>
        <p:blipFill>
          <a:blip r:embed="rId6" cstate="print"/>
          <a:stretch>
            <a:fillRect/>
          </a:stretch>
        </p:blipFill>
        <p:spPr>
          <a:xfrm>
            <a:off x="7626095" y="4447933"/>
            <a:ext cx="1106424" cy="548640"/>
          </a:xfrm>
          <a:prstGeom prst="rect">
            <a:avLst/>
          </a:prstGeom>
        </p:spPr>
      </p:pic>
      <p:sp>
        <p:nvSpPr>
          <p:cNvPr id="8" name="object 8"/>
          <p:cNvSpPr txBox="1"/>
          <p:nvPr/>
        </p:nvSpPr>
        <p:spPr>
          <a:xfrm>
            <a:off x="5029200" y="2223629"/>
            <a:ext cx="3771573" cy="1614545"/>
          </a:xfrm>
          <a:prstGeom prst="rect">
            <a:avLst/>
          </a:prstGeom>
        </p:spPr>
        <p:txBody>
          <a:bodyPr vert="horz" wrap="square" lIns="0" tIns="11430" rIns="0" bIns="0" rtlCol="0">
            <a:spAutoFit/>
          </a:bodyPr>
          <a:lstStyle/>
          <a:p>
            <a:pPr marR="5080" algn="r">
              <a:lnSpc>
                <a:spcPts val="3275"/>
              </a:lnSpc>
              <a:spcBef>
                <a:spcPts val="90"/>
              </a:spcBef>
            </a:pPr>
            <a:r>
              <a:rPr lang="es-ES" sz="2750" b="1" spc="-150" dirty="0">
                <a:solidFill>
                  <a:srgbClr val="FFFFFF"/>
                </a:solidFill>
                <a:latin typeface="Trebuchet MS"/>
                <a:cs typeface="Trebuchet MS"/>
              </a:rPr>
              <a:t>Secretaría Distrital de la Mujer </a:t>
            </a:r>
            <a:endParaRPr sz="4000" spc="-150" dirty="0">
              <a:latin typeface="Trebuchet MS"/>
              <a:cs typeface="Trebuchet MS"/>
            </a:endParaRPr>
          </a:p>
          <a:p>
            <a:pPr marL="1619885" algn="r">
              <a:lnSpc>
                <a:spcPct val="100000"/>
              </a:lnSpc>
              <a:spcBef>
                <a:spcPts val="2585"/>
              </a:spcBef>
            </a:pPr>
            <a:r>
              <a:rPr lang="es-ES" sz="2750" spc="-150" dirty="0">
                <a:solidFill>
                  <a:srgbClr val="FFBE00"/>
                </a:solidFill>
                <a:latin typeface="Trebuchet MS"/>
                <a:cs typeface="Trebuchet MS"/>
              </a:rPr>
              <a:t>Mayo </a:t>
            </a:r>
            <a:r>
              <a:rPr sz="2750" spc="-150" dirty="0">
                <a:solidFill>
                  <a:srgbClr val="FFBE00"/>
                </a:solidFill>
                <a:latin typeface="Trebuchet MS"/>
                <a:cs typeface="Trebuchet MS"/>
              </a:rPr>
              <a:t>de 202</a:t>
            </a:r>
            <a:r>
              <a:rPr lang="es-ES" sz="2750" spc="-150" dirty="0">
                <a:solidFill>
                  <a:srgbClr val="FFBE00"/>
                </a:solidFill>
                <a:latin typeface="Trebuchet MS"/>
                <a:cs typeface="Trebuchet MS"/>
              </a:rPr>
              <a:t>3</a:t>
            </a:r>
            <a:endParaRPr sz="2750" spc="-150" dirty="0">
              <a:latin typeface="Trebuchet MS"/>
              <a:cs typeface="Trebuchet MS"/>
            </a:endParaRPr>
          </a:p>
        </p:txBody>
      </p:sp>
      <p:sp>
        <p:nvSpPr>
          <p:cNvPr id="9" name="Título 8">
            <a:extLst>
              <a:ext uri="{FF2B5EF4-FFF2-40B4-BE49-F238E27FC236}">
                <a16:creationId xmlns:a16="http://schemas.microsoft.com/office/drawing/2014/main" id="{CDBAE67F-F9AE-4F02-AB2D-348B396C0308}"/>
              </a:ext>
            </a:extLst>
          </p:cNvPr>
          <p:cNvSpPr>
            <a:spLocks noGrp="1"/>
          </p:cNvSpPr>
          <p:nvPr>
            <p:ph type="title"/>
          </p:nvPr>
        </p:nvSpPr>
        <p:spPr>
          <a:xfrm>
            <a:off x="118871" y="338657"/>
            <a:ext cx="8952230" cy="861774"/>
          </a:xfrm>
        </p:spPr>
        <p:txBody>
          <a:bodyPr/>
          <a:lstStyle/>
          <a:p>
            <a:pPr algn="ctr"/>
            <a:r>
              <a:rPr lang="es-ES" sz="2800" b="1" i="0" u="none" strike="noStrike" dirty="0">
                <a:solidFill>
                  <a:srgbClr val="FFFFFF"/>
                </a:solidFill>
                <a:effectLst/>
                <a:latin typeface="Trebuchet MS" panose="020B0603020202020204" pitchFamily="34" charset="0"/>
              </a:rPr>
              <a:t>CONSEJO CONSULTIVO Y DE CONCERTACIÓN PARA LOS PUEBLOS INDÍGENAS EN BOGOTÁ </a:t>
            </a:r>
            <a:r>
              <a:rPr lang="es-ES" sz="2800" b="0" i="0" dirty="0">
                <a:solidFill>
                  <a:srgbClr val="FFFFFF"/>
                </a:solidFill>
                <a:effectLst/>
                <a:latin typeface="Trebuchet MS" panose="020B0603020202020204" pitchFamily="34" charset="0"/>
              </a:rPr>
              <a:t>​</a:t>
            </a:r>
            <a:endParaRPr lang="es-CO"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67142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mj-lt"/>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1805849795"/>
              </p:ext>
            </p:extLst>
          </p:nvPr>
        </p:nvGraphicFramePr>
        <p:xfrm>
          <a:off x="154998" y="591336"/>
          <a:ext cx="8671865" cy="4465320"/>
        </p:xfrm>
        <a:graphic>
          <a:graphicData uri="http://schemas.openxmlformats.org/drawingml/2006/table">
            <a:tbl>
              <a:tblPr firstRow="1" bandRow="1">
                <a:tableStyleId>{72833802-FEF1-4C79-8D5D-14CF1EAF98D9}</a:tableStyleId>
              </a:tblPr>
              <a:tblGrid>
                <a:gridCol w="1938617">
                  <a:extLst>
                    <a:ext uri="{9D8B030D-6E8A-4147-A177-3AD203B41FA5}">
                      <a16:colId xmlns:a16="http://schemas.microsoft.com/office/drawing/2014/main" val="647212120"/>
                    </a:ext>
                  </a:extLst>
                </a:gridCol>
                <a:gridCol w="4078941">
                  <a:extLst>
                    <a:ext uri="{9D8B030D-6E8A-4147-A177-3AD203B41FA5}">
                      <a16:colId xmlns:a16="http://schemas.microsoft.com/office/drawing/2014/main" val="2696220810"/>
                    </a:ext>
                  </a:extLst>
                </a:gridCol>
                <a:gridCol w="1501584">
                  <a:extLst>
                    <a:ext uri="{9D8B030D-6E8A-4147-A177-3AD203B41FA5}">
                      <a16:colId xmlns:a16="http://schemas.microsoft.com/office/drawing/2014/main" val="1764716392"/>
                    </a:ext>
                  </a:extLst>
                </a:gridCol>
                <a:gridCol w="1152723">
                  <a:extLst>
                    <a:ext uri="{9D8B030D-6E8A-4147-A177-3AD203B41FA5}">
                      <a16:colId xmlns:a16="http://schemas.microsoft.com/office/drawing/2014/main" val="2960574300"/>
                    </a:ext>
                  </a:extLst>
                </a:gridCol>
              </a:tblGrid>
              <a:tr h="704581">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Mujer</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18</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18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535789">
                <a:tc>
                  <a:txBody>
                    <a:bodyPr/>
                    <a:lstStyle/>
                    <a:p>
                      <a:pPr algn="ctr"/>
                      <a:r>
                        <a:rPr lang="es-CO" sz="1100" b="1" dirty="0"/>
                        <a:t>Acción</a:t>
                      </a:r>
                      <a:r>
                        <a:rPr lang="es-CO" sz="1100" b="1" baseline="0" dirty="0"/>
                        <a:t> afirmativa concertada</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Propuesta de</a:t>
                      </a:r>
                      <a:r>
                        <a:rPr lang="es-CO" sz="1100" b="1" baseline="0" dirty="0"/>
                        <a:t> cumplimiento 2023</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Fecha estimada de implementación</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Aprobado por</a:t>
                      </a:r>
                      <a:r>
                        <a:rPr lang="es-CO" sz="1100" b="1" baseline="0" dirty="0"/>
                        <a:t> el espacio y anexar soporte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349994">
                <a:tc>
                  <a:txBody>
                    <a:bodyPr/>
                    <a:lstStyle/>
                    <a:p>
                      <a:pPr marL="228600" indent="-228600" algn="just">
                        <a:buFont typeface="+mj-lt"/>
                        <a:buAutoNum type="arabicPeriod" startAt="15"/>
                      </a:pPr>
                      <a:r>
                        <a:rPr lang="es-CO" sz="1100" b="1" u="sng" dirty="0">
                          <a:solidFill>
                            <a:schemeClr val="tx1"/>
                          </a:solidFill>
                          <a:effectLst/>
                          <a:latin typeface="+mn-lt"/>
                          <a:ea typeface="+mn-ea"/>
                          <a:cs typeface="+mn-cs"/>
                        </a:rPr>
                        <a:t>Acción concertada: </a:t>
                      </a:r>
                      <a:r>
                        <a:rPr lang="es-CO" sz="1100" dirty="0">
                          <a:solidFill>
                            <a:schemeClr val="tx1"/>
                          </a:solidFill>
                          <a:effectLst/>
                          <a:latin typeface="+mn-lt"/>
                          <a:ea typeface="+mn-ea"/>
                          <a:cs typeface="+mn-cs"/>
                        </a:rPr>
                        <a:t>Fortalecimiento de los aspectos administrativos, financieros, técnicos, políticos y sociales de 8 organizaciones o procesos organizativos de mujeres indígenas.</a:t>
                      </a:r>
                    </a:p>
                    <a:p>
                      <a:pPr marL="228600" indent="-228600" algn="just">
                        <a:buFont typeface="+mj-lt"/>
                        <a:buAutoNum type="arabicPeriod" startAt="15"/>
                      </a:pPr>
                      <a:endParaRPr lang="es-CO" sz="1100" dirty="0">
                        <a:solidFill>
                          <a:schemeClr val="tx1"/>
                        </a:solidFill>
                        <a:effectLst/>
                        <a:latin typeface="+mn-lt"/>
                        <a:ea typeface="+mn-ea"/>
                        <a:cs typeface="+mn-cs"/>
                      </a:endParaRPr>
                    </a:p>
                    <a:p>
                      <a:pPr marL="228600" indent="-228600" algn="just">
                        <a:buFont typeface="+mj-lt"/>
                        <a:buAutoNum type="arabicPeriod" startAt="15"/>
                      </a:pPr>
                      <a:r>
                        <a:rPr lang="es-CO" sz="1100" b="1" u="sng" dirty="0">
                          <a:solidFill>
                            <a:schemeClr val="tx1"/>
                          </a:solidFill>
                          <a:effectLst/>
                          <a:latin typeface="+mn-lt"/>
                          <a:ea typeface="+mn-ea"/>
                          <a:cs typeface="+mn-cs"/>
                        </a:rPr>
                        <a:t>Acción concertada: </a:t>
                      </a:r>
                      <a:r>
                        <a:rPr lang="es-CO" sz="1100" b="0" dirty="0">
                          <a:solidFill>
                            <a:schemeClr val="tx1"/>
                          </a:solidFill>
                          <a:effectLst/>
                          <a:latin typeface="+mn-lt"/>
                          <a:ea typeface="+mn-ea"/>
                          <a:cs typeface="+mn-cs"/>
                        </a:rPr>
                        <a:t>Generar </a:t>
                      </a:r>
                      <a:r>
                        <a:rPr lang="es-CO" sz="1100" dirty="0">
                          <a:solidFill>
                            <a:schemeClr val="tx1"/>
                          </a:solidFill>
                          <a:effectLst/>
                          <a:latin typeface="+mn-lt"/>
                          <a:ea typeface="+mn-ea"/>
                          <a:cs typeface="+mn-cs"/>
                        </a:rPr>
                        <a:t>6 encuentros anuales de conversatorios psicosociales para mujeres indígenas en dos localidades de la ciudad. Se contará con bolsa de materiales para dichos encuentros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marR="0" lvl="0" indent="-228600" algn="just" eaLnBrk="1" fontAlgn="auto" latinLnBrk="0" hangingPunct="1">
                        <a:lnSpc>
                          <a:spcPct val="100000"/>
                        </a:lnSpc>
                        <a:spcBef>
                          <a:spcPts val="0"/>
                        </a:spcBef>
                        <a:spcAft>
                          <a:spcPts val="0"/>
                        </a:spcAft>
                        <a:buClrTx/>
                        <a:buSzTx/>
                        <a:buFont typeface="+mj-lt"/>
                        <a:buAutoNum type="arabicPeriod" startAt="15"/>
                      </a:pPr>
                      <a:r>
                        <a:rPr lang="es-MX" sz="1100" dirty="0">
                          <a:solidFill>
                            <a:schemeClr val="tx1"/>
                          </a:solidFill>
                          <a:effectLst/>
                          <a:latin typeface="+mn-lt"/>
                          <a:ea typeface="+mn-ea"/>
                          <a:cs typeface="+mn-cs"/>
                        </a:rPr>
                        <a:t>Durante el primer trimestre del 2023, a través del convenio con la IDPAC 1114 de 2022, se  fortalecerá los pueblos: Pastos, muiscas de Suba, Yanaconas y Pijao. Teniendo en cuenta lo anterior en marzo se inicio el proceso de acompañamiento con las comunidades de los Pastos y Muiscas Bosa, para la formulación de las iniciativas.</a:t>
                      </a:r>
                    </a:p>
                    <a:p>
                      <a:pPr marL="228600" marR="0" lvl="0" indent="-228600" algn="just" eaLnBrk="1" fontAlgn="auto" latinLnBrk="0" hangingPunct="1">
                        <a:lnSpc>
                          <a:spcPct val="100000"/>
                        </a:lnSpc>
                        <a:spcBef>
                          <a:spcPts val="0"/>
                        </a:spcBef>
                        <a:spcAft>
                          <a:spcPts val="0"/>
                        </a:spcAft>
                        <a:buClrTx/>
                        <a:buSzTx/>
                        <a:buFont typeface="+mj-lt"/>
                        <a:buAutoNum type="arabicPeriod" startAt="15"/>
                      </a:pPr>
                      <a:endParaRPr lang="es-MX" sz="1100" b="0" i="0" u="none" strike="noStrike" noProof="0" dirty="0">
                        <a:solidFill>
                          <a:schemeClr val="tx1"/>
                        </a:solidFill>
                        <a:effectLst/>
                        <a:latin typeface="+mn-lt"/>
                        <a:ea typeface="+mn-ea"/>
                        <a:cs typeface="+mn-cs"/>
                      </a:endParaRPr>
                    </a:p>
                    <a:p>
                      <a:pPr marL="228600" marR="0" lvl="0" indent="-228600" algn="just" eaLnBrk="1" fontAlgn="auto" latinLnBrk="0" hangingPunct="1">
                        <a:lnSpc>
                          <a:spcPct val="100000"/>
                        </a:lnSpc>
                        <a:spcBef>
                          <a:spcPts val="0"/>
                        </a:spcBef>
                        <a:spcAft>
                          <a:spcPts val="0"/>
                        </a:spcAft>
                        <a:buClrTx/>
                        <a:buSzTx/>
                        <a:buFont typeface="+mj-lt"/>
                        <a:buAutoNum type="arabicPeriod" startAt="15"/>
                      </a:pPr>
                      <a:r>
                        <a:rPr lang="es-MX" sz="1100" b="0" i="0" u="none" strike="noStrike" noProof="0" dirty="0">
                          <a:effectLst/>
                        </a:rPr>
                        <a:t>Se han realizado reuniones preparatorias para el desarrollo de los encuentros de conversación psicosocial con los pueblos indígenas y las sabedoras que acompañaran el espacio, espacios en los cuales se definieron para esta vigencia el desarrollo de dos encuentros que se llevarán a cabo el 26 y 27 de mayo de 2023 a fin implementar la acción.</a:t>
                      </a:r>
                      <a:endParaRPr lang="es-MX"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rtl="0" eaLnBrk="1" latinLnBrk="0" hangingPunct="1">
                        <a:spcBef>
                          <a:spcPts val="0"/>
                        </a:spcBef>
                        <a:spcAft>
                          <a:spcPts val="0"/>
                        </a:spcAft>
                        <a:buNone/>
                      </a:pPr>
                      <a:r>
                        <a:rPr lang="es-CO" sz="1100" b="0" i="0" u="none" strike="noStrike" kern="1200" baseline="0" noProof="0" dirty="0">
                          <a:effectLst/>
                          <a:latin typeface="+mn-lt"/>
                        </a:rPr>
                        <a:t>Se re</a:t>
                      </a:r>
                      <a:r>
                        <a:rPr lang="es-MX" sz="1100" b="0" i="0" u="none" strike="noStrike" kern="1200" baseline="0" noProof="0" dirty="0" err="1">
                          <a:effectLst/>
                          <a:latin typeface="+mn-lt"/>
                        </a:rPr>
                        <a:t>alizaron</a:t>
                      </a:r>
                      <a:r>
                        <a:rPr lang="es-MX" sz="1100" b="0" i="0" u="none" strike="noStrike" kern="1200" baseline="0" noProof="0" dirty="0">
                          <a:effectLst/>
                          <a:latin typeface="+mn-lt"/>
                        </a:rPr>
                        <a:t> dos sesiones con cada uno de los cabildos para la construcción de las propuestas y se hizo revisión de los documentos finales en el formato.</a:t>
                      </a:r>
                    </a:p>
                    <a:p>
                      <a:pPr marL="228600" marR="0" indent="-228600" algn="just" rtl="0" eaLnBrk="1" latinLnBrk="0" hangingPunct="1">
                        <a:spcBef>
                          <a:spcPts val="0"/>
                        </a:spcBef>
                        <a:spcAft>
                          <a:spcPts val="0"/>
                        </a:spcAft>
                        <a:buFont typeface="+mj-lt"/>
                        <a:buAutoNum type="arabicPeriod" startAt="4"/>
                      </a:pPr>
                      <a:endParaRPr lang="es-MX" sz="1100" b="0" i="0" u="none" strike="noStrike" kern="1200" baseline="0" noProof="0" dirty="0">
                        <a:effectLst/>
                        <a:latin typeface="+mn-lt"/>
                      </a:endParaRPr>
                    </a:p>
                    <a:p>
                      <a:pPr marL="0" marR="0" indent="0" algn="just" rtl="0" eaLnBrk="1" latinLnBrk="0" hangingPunct="1">
                        <a:spcBef>
                          <a:spcPts val="0"/>
                        </a:spcBef>
                        <a:spcAft>
                          <a:spcPts val="0"/>
                        </a:spcAft>
                        <a:buNone/>
                      </a:pPr>
                      <a:r>
                        <a:rPr lang="es-MX" sz="1100" b="0" i="0" u="none" strike="noStrike" kern="1200" baseline="0" noProof="0" dirty="0">
                          <a:effectLst/>
                          <a:latin typeface="+mn-lt"/>
                        </a:rPr>
                        <a:t> Se realizaron el 11, 18 y 25 de marzo de 2023, con la participación de 30 mujeres de 14 pueblos.</a:t>
                      </a:r>
                      <a:endParaRPr lang="es-CO" sz="1100" b="0" i="0" u="none" strike="noStrike" kern="1200" baseline="0" noProof="0" dirty="0">
                        <a:effectLst/>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latin typeface="+mn-lt"/>
                          <a:hlinkClick r:id="rId4"/>
                        </a:rPr>
                        <a:t>FORTALECIMIENTO ORG</a:t>
                      </a:r>
                      <a:endParaRPr lang="es-CO" sz="1100" dirty="0">
                        <a:latin typeface="+mn-lt"/>
                      </a:endParaRPr>
                    </a:p>
                    <a:p>
                      <a:pPr algn="just"/>
                      <a:r>
                        <a:rPr lang="es-CO" sz="1100" dirty="0">
                          <a:latin typeface="+mn-lt"/>
                          <a:hlinkClick r:id="rId5"/>
                        </a:rPr>
                        <a:t>ENCUENTROS CONV PSICO</a:t>
                      </a:r>
                      <a:endParaRPr lang="es-CO" sz="1100" b="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814605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67142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mj-lt"/>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238105177"/>
              </p:ext>
            </p:extLst>
          </p:nvPr>
        </p:nvGraphicFramePr>
        <p:xfrm>
          <a:off x="192978" y="659409"/>
          <a:ext cx="8490881" cy="4297680"/>
        </p:xfrm>
        <a:graphic>
          <a:graphicData uri="http://schemas.openxmlformats.org/drawingml/2006/table">
            <a:tbl>
              <a:tblPr firstRow="1" bandRow="1">
                <a:tableStyleId>{72833802-FEF1-4C79-8D5D-14CF1EAF98D9}</a:tableStyleId>
              </a:tblPr>
              <a:tblGrid>
                <a:gridCol w="2078033">
                  <a:extLst>
                    <a:ext uri="{9D8B030D-6E8A-4147-A177-3AD203B41FA5}">
                      <a16:colId xmlns:a16="http://schemas.microsoft.com/office/drawing/2014/main" val="647212120"/>
                    </a:ext>
                  </a:extLst>
                </a:gridCol>
                <a:gridCol w="3048000">
                  <a:extLst>
                    <a:ext uri="{9D8B030D-6E8A-4147-A177-3AD203B41FA5}">
                      <a16:colId xmlns:a16="http://schemas.microsoft.com/office/drawing/2014/main" val="2696220810"/>
                    </a:ext>
                  </a:extLst>
                </a:gridCol>
                <a:gridCol w="1586821">
                  <a:extLst>
                    <a:ext uri="{9D8B030D-6E8A-4147-A177-3AD203B41FA5}">
                      <a16:colId xmlns:a16="http://schemas.microsoft.com/office/drawing/2014/main" val="1764716392"/>
                    </a:ext>
                  </a:extLst>
                </a:gridCol>
                <a:gridCol w="1778027">
                  <a:extLst>
                    <a:ext uri="{9D8B030D-6E8A-4147-A177-3AD203B41FA5}">
                      <a16:colId xmlns:a16="http://schemas.microsoft.com/office/drawing/2014/main" val="2960574300"/>
                    </a:ext>
                  </a:extLst>
                </a:gridCol>
              </a:tblGrid>
              <a:tr h="692051">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Mujer</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18</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18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424685">
                <a:tc>
                  <a:txBody>
                    <a:bodyPr/>
                    <a:lstStyle/>
                    <a:p>
                      <a:pPr algn="ctr"/>
                      <a:r>
                        <a:rPr lang="es-CO" sz="1100" b="1" dirty="0"/>
                        <a:t>Acción</a:t>
                      </a:r>
                      <a:r>
                        <a:rPr lang="es-CO" sz="1100" b="1" baseline="0" dirty="0"/>
                        <a:t> afirmativa concertada</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Propuesta de</a:t>
                      </a:r>
                      <a:r>
                        <a:rPr lang="es-CO" sz="1100" b="1" baseline="0" dirty="0"/>
                        <a:t> cumplimiento 2023</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Fecha estimada de implementación</a:t>
                      </a:r>
                    </a:p>
                    <a:p>
                      <a:pPr algn="ctr"/>
                      <a:endParaRPr lang="es-CO" sz="1100" i="1" dirty="0"/>
                    </a:p>
                  </a:txBody>
                  <a:tcPr>
                    <a:lnB w="12700" cap="flat" cmpd="sng" algn="ctr">
                      <a:solidFill>
                        <a:schemeClr val="tx1"/>
                      </a:solidFill>
                      <a:prstDash val="solid"/>
                      <a:round/>
                      <a:headEnd type="none" w="med" len="med"/>
                      <a:tailEnd type="none" w="med" len="med"/>
                    </a:lnB>
                  </a:tcPr>
                </a:tc>
                <a:tc>
                  <a:txBody>
                    <a:bodyPr/>
                    <a:lstStyle/>
                    <a:p>
                      <a:pPr algn="ctr"/>
                      <a:r>
                        <a:rPr lang="es-CO" sz="1100" b="1" dirty="0"/>
                        <a:t>Aprobado por</a:t>
                      </a:r>
                      <a:r>
                        <a:rPr lang="es-CO" sz="1100" b="1" baseline="0" dirty="0"/>
                        <a:t> el espacio y anexar soporte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1874858">
                <a:tc>
                  <a:txBody>
                    <a:bodyPr/>
                    <a:lstStyle/>
                    <a:p>
                      <a:pPr marL="228600" lvl="0" indent="-228600" algn="just">
                        <a:buFont typeface="+mj-lt"/>
                        <a:buAutoNum type="arabicPeriod" startAt="17"/>
                      </a:pPr>
                      <a:r>
                        <a:rPr lang="es-CO" sz="1100" b="1" u="sng" dirty="0">
                          <a:solidFill>
                            <a:schemeClr val="tx1"/>
                          </a:solidFill>
                          <a:effectLst/>
                          <a:latin typeface="+mn-lt"/>
                          <a:ea typeface="+mn-ea"/>
                          <a:cs typeface="+mn-cs"/>
                        </a:rPr>
                        <a:t>Acción concertada: </a:t>
                      </a:r>
                      <a:r>
                        <a:rPr lang="es-CO" sz="1100" b="0" dirty="0">
                          <a:solidFill>
                            <a:schemeClr val="tx1"/>
                          </a:solidFill>
                          <a:effectLst/>
                          <a:latin typeface="+mn-lt"/>
                          <a:ea typeface="+mn-ea"/>
                          <a:cs typeface="+mn-cs"/>
                        </a:rPr>
                        <a:t>Empoderar y fortalecer a niñas, adolescentes y mujeres jóvenes Indígenas desde su identidad cultural y autoestima.  (Dirección de Enfoque).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indent="-228600" algn="just">
                        <a:buFont typeface="+mj-lt"/>
                        <a:buAutoNum type="arabicPeriod" startAt="17"/>
                      </a:pPr>
                      <a:r>
                        <a:rPr lang="es-MX" sz="1100" b="0" i="0" u="none" strike="noStrike" noProof="0" dirty="0">
                          <a:effectLst/>
                        </a:rPr>
                        <a:t>Se ha realizado dialogo con las Autoridades Indígenas, para proyección de la metodología e implementación del semillero dirigido a adolescentes y jóvenes Indígenas, el cual se fortalezca su identidad cultural y autoestima, y una vez acordada con las autoridades se estableció el desarrollo de tres encuentros, sin embargo, pese a que se había programado para el mes de mayo, no fue posible por los diferentes trámites administrativos teniendo en cuenta que la bolsa logísticas está vigente hasta el 31 de mayo, por los cual se planteó el desarrolló del mismo después de la segunda semana de julio, fecha en la que se estima que ya se encuentre contratada la nueva bolsa logística. </a:t>
                      </a:r>
                      <a:endParaRPr lang="es-CO" sz="1100" b="0" i="0" u="none" strike="noStrike" noProof="0" dirty="0">
                        <a:effectLst/>
                      </a:endParaRPr>
                    </a:p>
                    <a:p>
                      <a:pPr marL="228600" lvl="0" indent="-228600" algn="just">
                        <a:buAutoNum type="arabicPeriod" startAt="7"/>
                      </a:pPr>
                      <a:endParaRPr lang="es-MX" sz="1100" dirty="0">
                        <a:solidFill>
                          <a:schemeClr val="tx1"/>
                        </a:solidFill>
                        <a:effectLs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rtl="0" eaLnBrk="1" latinLnBrk="0" hangingPunct="1">
                        <a:spcBef>
                          <a:spcPts val="0"/>
                        </a:spcBef>
                        <a:spcAft>
                          <a:spcPts val="0"/>
                        </a:spcAft>
                        <a:buNone/>
                      </a:pPr>
                      <a:r>
                        <a:rPr lang="es-CO" sz="1100" b="0" i="0" u="none" strike="noStrike" kern="1200" baseline="0" noProof="0" dirty="0">
                          <a:effectLst/>
                          <a:latin typeface="+mn-lt"/>
                        </a:rPr>
                        <a:t>Se proyectará para el segundo trimestre según directriz de las autoridades , acorde a la metodología  enviada  para el desarrollo de las tres sesiones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b="0" dirty="0">
                          <a:latin typeface="+mn-lt"/>
                        </a:rPr>
                        <a:t> -</a:t>
                      </a:r>
                      <a:r>
                        <a:rPr lang="es-CO" sz="1100" dirty="0">
                          <a:latin typeface="+mn-lt"/>
                          <a:hlinkClick r:id="rId3"/>
                        </a:rPr>
                        <a:t>FEBRERO</a:t>
                      </a:r>
                      <a:r>
                        <a:rPr lang="es-CO" sz="1100" dirty="0">
                          <a:latin typeface="+mn-lt"/>
                        </a:rPr>
                        <a:t> semilleros</a:t>
                      </a:r>
                    </a:p>
                    <a:p>
                      <a:pPr algn="just"/>
                      <a:endParaRPr lang="es-CO" sz="1100" b="0"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223490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67142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mj-lt"/>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895822656"/>
              </p:ext>
            </p:extLst>
          </p:nvPr>
        </p:nvGraphicFramePr>
        <p:xfrm>
          <a:off x="154998" y="591335"/>
          <a:ext cx="8671874" cy="3826064"/>
        </p:xfrm>
        <a:graphic>
          <a:graphicData uri="http://schemas.openxmlformats.org/drawingml/2006/table">
            <a:tbl>
              <a:tblPr firstRow="1" bandRow="1">
                <a:tableStyleId>{72833802-FEF1-4C79-8D5D-14CF1EAF98D9}</a:tableStyleId>
              </a:tblPr>
              <a:tblGrid>
                <a:gridCol w="2893002">
                  <a:extLst>
                    <a:ext uri="{9D8B030D-6E8A-4147-A177-3AD203B41FA5}">
                      <a16:colId xmlns:a16="http://schemas.microsoft.com/office/drawing/2014/main" val="647212120"/>
                    </a:ext>
                  </a:extLst>
                </a:gridCol>
                <a:gridCol w="2286000">
                  <a:extLst>
                    <a:ext uri="{9D8B030D-6E8A-4147-A177-3AD203B41FA5}">
                      <a16:colId xmlns:a16="http://schemas.microsoft.com/office/drawing/2014/main" val="2696220810"/>
                    </a:ext>
                  </a:extLst>
                </a:gridCol>
                <a:gridCol w="1676400">
                  <a:extLst>
                    <a:ext uri="{9D8B030D-6E8A-4147-A177-3AD203B41FA5}">
                      <a16:colId xmlns:a16="http://schemas.microsoft.com/office/drawing/2014/main" val="1764716392"/>
                    </a:ext>
                  </a:extLst>
                </a:gridCol>
                <a:gridCol w="1816472">
                  <a:extLst>
                    <a:ext uri="{9D8B030D-6E8A-4147-A177-3AD203B41FA5}">
                      <a16:colId xmlns:a16="http://schemas.microsoft.com/office/drawing/2014/main" val="2960574300"/>
                    </a:ext>
                  </a:extLst>
                </a:gridCol>
              </a:tblGrid>
              <a:tr h="752056">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Mujer</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18</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18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459590">
                <a:tc>
                  <a:txBody>
                    <a:bodyPr/>
                    <a:lstStyle/>
                    <a:p>
                      <a:pPr algn="ctr"/>
                      <a:r>
                        <a:rPr lang="es-CO" sz="1100" b="1" dirty="0"/>
                        <a:t>Acción</a:t>
                      </a:r>
                      <a:r>
                        <a:rPr lang="es-CO" sz="1100" b="1" baseline="0" dirty="0"/>
                        <a:t> afirmativa concertada</a:t>
                      </a:r>
                    </a:p>
                    <a:p>
                      <a:pPr algn="ctr"/>
                      <a:endParaRPr lang="es-CO" sz="1100" i="1" dirty="0"/>
                    </a:p>
                  </a:txBody>
                  <a:tcPr>
                    <a:lnB w="12700" cap="flat" cmpd="sng" algn="ctr">
                      <a:solidFill>
                        <a:schemeClr val="tx1"/>
                      </a:solidFill>
                      <a:prstDash val="solid"/>
                      <a:round/>
                      <a:headEnd type="none" w="med" len="med"/>
                      <a:tailEnd type="none" w="med" len="med"/>
                    </a:lnB>
                  </a:tcPr>
                </a:tc>
                <a:tc>
                  <a:txBody>
                    <a:bodyPr/>
                    <a:lstStyle/>
                    <a:p>
                      <a:pPr algn="ctr"/>
                      <a:r>
                        <a:rPr lang="es-CO" sz="1100" b="1" dirty="0"/>
                        <a:t>Propuesta de</a:t>
                      </a:r>
                      <a:r>
                        <a:rPr lang="es-CO" sz="1100" b="1" baseline="0" dirty="0"/>
                        <a:t> cumplimiento 2023</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Fecha estimada de implementación</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Aprobado por</a:t>
                      </a:r>
                      <a:r>
                        <a:rPr lang="es-CO" sz="1100" b="1" baseline="0" dirty="0"/>
                        <a:t> el espacio y anexar soporte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604474">
                <a:tc>
                  <a:txBody>
                    <a:bodyPr/>
                    <a:lstStyle/>
                    <a:p>
                      <a:pPr marL="228600" marR="0" lvl="0" indent="-228600" algn="just" eaLnBrk="1" fontAlgn="auto" latinLnBrk="0" hangingPunct="1">
                        <a:lnSpc>
                          <a:spcPct val="100000"/>
                        </a:lnSpc>
                        <a:spcBef>
                          <a:spcPts val="0"/>
                        </a:spcBef>
                        <a:spcAft>
                          <a:spcPts val="0"/>
                        </a:spcAft>
                        <a:buClrTx/>
                        <a:buSzTx/>
                        <a:buFont typeface="+mj-lt"/>
                        <a:buAutoNum type="arabicPeriod" startAt="18"/>
                      </a:pPr>
                      <a:r>
                        <a:rPr lang="es-CO" sz="1100" b="1" u="sng" dirty="0">
                          <a:solidFill>
                            <a:schemeClr val="tx1"/>
                          </a:solidFill>
                          <a:effectLst/>
                          <a:latin typeface="+mn-lt"/>
                          <a:ea typeface="+mn-ea"/>
                          <a:cs typeface="+mn-cs"/>
                        </a:rPr>
                        <a:t>Acción concertada: </a:t>
                      </a:r>
                      <a:r>
                        <a:rPr lang="es-CO" sz="1100" b="0" dirty="0">
                          <a:solidFill>
                            <a:schemeClr val="tx1"/>
                          </a:solidFill>
                          <a:effectLst/>
                          <a:latin typeface="+mn-lt"/>
                          <a:ea typeface="+mn-ea"/>
                          <a:cs typeface="+mn-cs"/>
                        </a:rPr>
                        <a:t>Garantizar 1 proceso de fortalecimiento de capacidades para 25 mujeres indígenas en temas relacionados con el conocimiento de la jurisdicción indígena, reconocimiento de los derechos colectivos de las comunidades, economía del cuidado, estrategias de comunicación y diseño e implementación de políticas públicas con enfoque étnico indígena, entre otras. Se revisarán los contenidos en articulación con la Consejería indígena y autoridades tradicionales (12 sesiones anuales) (Dirección de Enfoque)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indent="-228600" algn="just">
                        <a:buFont typeface="+mj-lt"/>
                        <a:buAutoNum type="arabicPeriod" startAt="18"/>
                      </a:pPr>
                      <a:r>
                        <a:rPr lang="es-MX" sz="1100" dirty="0">
                          <a:solidFill>
                            <a:schemeClr val="tx1"/>
                          </a:solidFill>
                          <a:effectLst/>
                          <a:latin typeface="+mn-lt"/>
                          <a:ea typeface="+mn-ea"/>
                          <a:cs typeface="+mn-cs"/>
                        </a:rPr>
                        <a:t>Durante esta vigencia se realizaron mesas para definir cómo se va a llevar a cabo la implementación de la acción para lo cual las autoridades definieron que se construiría una metodología para el desarrollo de la  acción y a la fecha no encontramos a la espera del envió de la metodología de acuerdo con el presupuesto estimado, y en concordancia con los compromisos adquiridos por las autoridades.</a:t>
                      </a:r>
                      <a:endParaRPr lang="es-CO" sz="11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CO" sz="1100" b="0" i="0" u="none" strike="noStrike" kern="1200" baseline="0" noProof="0" dirty="0">
                          <a:effectLst/>
                          <a:latin typeface="+mn-lt"/>
                        </a:rPr>
                        <a:t>Se proyectará para el tercer trimestre según directriz de las autoridades.</a:t>
                      </a:r>
                    </a:p>
                    <a:p>
                      <a:pPr marL="0" marR="0" indent="0" algn="just" rtl="0" eaLnBrk="1" latinLnBrk="0" hangingPunct="1">
                        <a:spcBef>
                          <a:spcPts val="0"/>
                        </a:spcBef>
                        <a:spcAft>
                          <a:spcPts val="0"/>
                        </a:spcAft>
                        <a:buNone/>
                      </a:pPr>
                      <a:endParaRPr lang="es-CO" sz="1100" b="0" i="0" u="none" strike="noStrike" kern="1200" baseline="0" noProof="0" dirty="0">
                        <a:effectLst/>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b="0" dirty="0">
                          <a:latin typeface="+mn-lt"/>
                        </a:rPr>
                        <a:t>-</a:t>
                      </a:r>
                      <a:r>
                        <a:rPr lang="es-MX" sz="1100" dirty="0">
                          <a:latin typeface="+mn-lt"/>
                          <a:hlinkClick r:id="rId3"/>
                        </a:rPr>
                        <a:t>4.3 Evidencia de 250423 acuerdos secretaria y autoridades.pdf</a:t>
                      </a:r>
                      <a:endParaRPr lang="es-CO" sz="1100" b="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878619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duotone>
              <a:prstClr val="black"/>
              <a:schemeClr val="accent3">
                <a:tint val="45000"/>
                <a:satMod val="400000"/>
              </a:schemeClr>
            </a:duotone>
          </a:blip>
          <a:stretch>
            <a:fillRect/>
          </a:stretch>
        </p:blipFill>
        <p:spPr>
          <a:xfrm>
            <a:off x="0" y="3"/>
            <a:ext cx="9143999" cy="5148067"/>
          </a:xfrm>
          <a:prstGeom prst="rect">
            <a:avLst/>
          </a:prstGeom>
          <a:solidFill>
            <a:schemeClr val="accent4">
              <a:lumMod val="60000"/>
              <a:lumOff val="40000"/>
            </a:schemeClr>
          </a:solidFill>
        </p:spPr>
      </p:pic>
      <p:pic>
        <p:nvPicPr>
          <p:cNvPr id="3" name="object 3"/>
          <p:cNvPicPr/>
          <p:nvPr/>
        </p:nvPicPr>
        <p:blipFill>
          <a:blip r:embed="rId3" cstate="print">
            <a:duotone>
              <a:prstClr val="black"/>
              <a:schemeClr val="accent3">
                <a:tint val="45000"/>
                <a:satMod val="400000"/>
              </a:schemeClr>
            </a:duotone>
          </a:blip>
          <a:stretch>
            <a:fillRect/>
          </a:stretch>
        </p:blipFill>
        <p:spPr>
          <a:xfrm>
            <a:off x="0" y="32"/>
            <a:ext cx="3520439" cy="5038310"/>
          </a:xfrm>
          <a:prstGeom prst="rect">
            <a:avLst/>
          </a:prstGeom>
        </p:spPr>
      </p:pic>
      <p:pic>
        <p:nvPicPr>
          <p:cNvPr id="4" name="object 4"/>
          <p:cNvPicPr/>
          <p:nvPr/>
        </p:nvPicPr>
        <p:blipFill>
          <a:blip r:embed="rId4" cstate="print"/>
          <a:stretch>
            <a:fillRect/>
          </a:stretch>
        </p:blipFill>
        <p:spPr>
          <a:xfrm>
            <a:off x="4828032" y="1417319"/>
            <a:ext cx="2482595" cy="1101852"/>
          </a:xfrm>
          <a:prstGeom prst="rect">
            <a:avLst/>
          </a:prstGeom>
        </p:spPr>
      </p:pic>
      <p:sp>
        <p:nvSpPr>
          <p:cNvPr id="5" name="object 5"/>
          <p:cNvSpPr txBox="1">
            <a:spLocks noGrp="1"/>
          </p:cNvSpPr>
          <p:nvPr>
            <p:ph type="title"/>
          </p:nvPr>
        </p:nvSpPr>
        <p:spPr>
          <a:xfrm>
            <a:off x="5171059" y="1592846"/>
            <a:ext cx="1706245" cy="575945"/>
          </a:xfrm>
          <a:prstGeom prst="rect">
            <a:avLst/>
          </a:prstGeom>
        </p:spPr>
        <p:txBody>
          <a:bodyPr vert="horz" wrap="square" lIns="0" tIns="13970" rIns="0" bIns="0" rtlCol="0">
            <a:spAutoFit/>
          </a:bodyPr>
          <a:lstStyle/>
          <a:p>
            <a:pPr marL="12700">
              <a:lnSpc>
                <a:spcPct val="100000"/>
              </a:lnSpc>
              <a:spcBef>
                <a:spcPts val="110"/>
              </a:spcBef>
            </a:pPr>
            <a:r>
              <a:rPr sz="3600" spc="-185"/>
              <a:t>GR</a:t>
            </a:r>
            <a:r>
              <a:rPr sz="3600" spc="-270"/>
              <a:t>A</a:t>
            </a:r>
            <a:r>
              <a:rPr sz="3600" spc="-190"/>
              <a:t>C</a:t>
            </a:r>
            <a:r>
              <a:rPr sz="3600" spc="-65"/>
              <a:t>I</a:t>
            </a:r>
            <a:r>
              <a:rPr sz="3600" spc="-130"/>
              <a:t>A</a:t>
            </a:r>
            <a:r>
              <a:rPr sz="3600" spc="15"/>
              <a:t>S</a:t>
            </a:r>
            <a:endParaRPr sz="3600"/>
          </a:p>
        </p:txBody>
      </p:sp>
      <p:pic>
        <p:nvPicPr>
          <p:cNvPr id="6" name="object 6"/>
          <p:cNvPicPr/>
          <p:nvPr/>
        </p:nvPicPr>
        <p:blipFill>
          <a:blip r:embed="rId5" cstate="print"/>
          <a:stretch>
            <a:fillRect/>
          </a:stretch>
        </p:blipFill>
        <p:spPr>
          <a:xfrm>
            <a:off x="7626095" y="4447933"/>
            <a:ext cx="1106424" cy="548640"/>
          </a:xfrm>
          <a:prstGeom prst="rect">
            <a:avLst/>
          </a:prstGeom>
        </p:spPr>
      </p:pic>
      <p:sp>
        <p:nvSpPr>
          <p:cNvPr id="8" name="object 8"/>
          <p:cNvSpPr txBox="1"/>
          <p:nvPr/>
        </p:nvSpPr>
        <p:spPr>
          <a:xfrm>
            <a:off x="3733800" y="2743783"/>
            <a:ext cx="4757928" cy="434734"/>
          </a:xfrm>
          <a:prstGeom prst="rect">
            <a:avLst/>
          </a:prstGeom>
        </p:spPr>
        <p:txBody>
          <a:bodyPr vert="horz" wrap="square" lIns="0" tIns="11430" rIns="0" bIns="0" rtlCol="0">
            <a:spAutoFit/>
          </a:bodyPr>
          <a:lstStyle/>
          <a:p>
            <a:pPr marR="15240" algn="r">
              <a:lnSpc>
                <a:spcPts val="3275"/>
              </a:lnSpc>
            </a:pPr>
            <a:r>
              <a:rPr lang="es-CO" sz="2750" b="1" spc="-150" dirty="0">
                <a:solidFill>
                  <a:srgbClr val="FFFFFF"/>
                </a:solidFill>
                <a:latin typeface="Trebuchet MS"/>
                <a:cs typeface="Trebuchet MS"/>
              </a:rPr>
              <a:t>Secretaría Distrital </a:t>
            </a:r>
            <a:r>
              <a:rPr sz="2750" b="1" spc="-150" dirty="0">
                <a:solidFill>
                  <a:srgbClr val="FFFFFF"/>
                </a:solidFill>
                <a:latin typeface="Trebuchet MS"/>
                <a:cs typeface="Trebuchet MS"/>
              </a:rPr>
              <a:t>de</a:t>
            </a:r>
            <a:r>
              <a:rPr lang="es-CO" sz="2750" b="1" spc="-150" dirty="0">
                <a:solidFill>
                  <a:srgbClr val="FFFFFF"/>
                </a:solidFill>
                <a:latin typeface="Trebuchet MS"/>
                <a:cs typeface="Trebuchet MS"/>
              </a:rPr>
              <a:t> la Mujer </a:t>
            </a:r>
            <a:endParaRPr sz="2750" spc="-150" dirty="0">
              <a:latin typeface="Trebuchet MS"/>
              <a:cs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221398" y="147290"/>
            <a:ext cx="8605474"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306514" y="270648"/>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a:t>
            </a:r>
            <a:r>
              <a:rPr lang="es-ES" b="1" spc="120" dirty="0">
                <a:solidFill>
                  <a:srgbClr val="FFFFFF"/>
                </a:solidFill>
                <a:latin typeface="+mj-lt"/>
                <a:cs typeface="Trebuchet MS"/>
              </a:rPr>
              <a:t>Gestión</a:t>
            </a:r>
            <a:r>
              <a:rPr lang="es-ES" b="1" spc="120" dirty="0">
                <a:solidFill>
                  <a:srgbClr val="FFFFFF"/>
                </a:solidFill>
                <a:latin typeface="Trebuchet MS"/>
                <a:cs typeface="Trebuchet MS"/>
              </a:rPr>
              <a:t>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3579780074"/>
              </p:ext>
            </p:extLst>
          </p:nvPr>
        </p:nvGraphicFramePr>
        <p:xfrm>
          <a:off x="154998" y="623830"/>
          <a:ext cx="8671874" cy="4465695"/>
        </p:xfrm>
        <a:graphic>
          <a:graphicData uri="http://schemas.openxmlformats.org/drawingml/2006/table">
            <a:tbl>
              <a:tblPr firstRow="1" bandRow="1">
                <a:tableStyleId>{72833802-FEF1-4C79-8D5D-14CF1EAF98D9}</a:tableStyleId>
              </a:tblPr>
              <a:tblGrid>
                <a:gridCol w="3121602">
                  <a:extLst>
                    <a:ext uri="{9D8B030D-6E8A-4147-A177-3AD203B41FA5}">
                      <a16:colId xmlns:a16="http://schemas.microsoft.com/office/drawing/2014/main" val="647212120"/>
                    </a:ext>
                  </a:extLst>
                </a:gridCol>
                <a:gridCol w="2514600">
                  <a:extLst>
                    <a:ext uri="{9D8B030D-6E8A-4147-A177-3AD203B41FA5}">
                      <a16:colId xmlns:a16="http://schemas.microsoft.com/office/drawing/2014/main" val="2696220810"/>
                    </a:ext>
                  </a:extLst>
                </a:gridCol>
                <a:gridCol w="1371600">
                  <a:extLst>
                    <a:ext uri="{9D8B030D-6E8A-4147-A177-3AD203B41FA5}">
                      <a16:colId xmlns:a16="http://schemas.microsoft.com/office/drawing/2014/main" val="1764716392"/>
                    </a:ext>
                  </a:extLst>
                </a:gridCol>
                <a:gridCol w="1664072">
                  <a:extLst>
                    <a:ext uri="{9D8B030D-6E8A-4147-A177-3AD203B41FA5}">
                      <a16:colId xmlns:a16="http://schemas.microsoft.com/office/drawing/2014/main" val="2960574300"/>
                    </a:ext>
                  </a:extLst>
                </a:gridCol>
              </a:tblGrid>
              <a:tr h="723963">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Mujer</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18</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para el cuatrienio:    7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427095">
                <a:tc>
                  <a:txBody>
                    <a:bodyPr/>
                    <a:lstStyle/>
                    <a:p>
                      <a:pPr algn="ctr"/>
                      <a:r>
                        <a:rPr lang="es-CO" sz="1100" b="1" dirty="0"/>
                        <a:t>Acción</a:t>
                      </a:r>
                      <a:r>
                        <a:rPr lang="es-CO" sz="1100" b="1" baseline="0" dirty="0"/>
                        <a:t> afirmativa concertada</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Propuesta de</a:t>
                      </a:r>
                      <a:r>
                        <a:rPr lang="es-CO" sz="1100" b="1" baseline="0" dirty="0"/>
                        <a:t> cumplimiento 2023</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Fecha estimada de implementación</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Aprobado por</a:t>
                      </a:r>
                      <a:r>
                        <a:rPr lang="es-CO" sz="1100" b="1" baseline="0" dirty="0"/>
                        <a:t> el espacio y anexar soporte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794498">
                <a:tc>
                  <a:txBody>
                    <a:bodyPr/>
                    <a:lstStyle/>
                    <a:p>
                      <a:pPr marL="171450" marR="0" lvl="0" indent="-1714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100" b="1" i="1" u="sng" dirty="0">
                          <a:solidFill>
                            <a:schemeClr val="accent2">
                              <a:lumMod val="75000"/>
                            </a:schemeClr>
                          </a:solidFill>
                        </a:rPr>
                        <a:t> </a:t>
                      </a:r>
                      <a:r>
                        <a:rPr lang="es-CO" sz="1100" b="1" i="1" u="sng" dirty="0">
                          <a:solidFill>
                            <a:schemeClr val="accent2">
                              <a:lumMod val="75000"/>
                            </a:schemeClr>
                          </a:solidFill>
                          <a:effectLst/>
                          <a:latin typeface="+mn-lt"/>
                          <a:ea typeface="+mn-ea"/>
                          <a:cs typeface="+mn-cs"/>
                        </a:rPr>
                        <a:t>7 acciones afirmativas que se encuentran cumplidas para el cuatrienio:</a:t>
                      </a:r>
                    </a:p>
                    <a:p>
                      <a:pPr marL="0" marR="0" lvl="0" indent="0" algn="just" defTabSz="914400" eaLnBrk="1" fontAlgn="auto" latinLnBrk="0" hangingPunct="1">
                        <a:lnSpc>
                          <a:spcPct val="100000"/>
                        </a:lnSpc>
                        <a:spcBef>
                          <a:spcPts val="0"/>
                        </a:spcBef>
                        <a:spcAft>
                          <a:spcPts val="0"/>
                        </a:spcAft>
                        <a:buClrTx/>
                        <a:buSzTx/>
                        <a:buFontTx/>
                        <a:buNone/>
                        <a:tabLst/>
                        <a:defRPr/>
                      </a:pPr>
                      <a:endParaRPr lang="es-CO" sz="1100" b="1" dirty="0">
                        <a:solidFill>
                          <a:schemeClr val="tx1"/>
                        </a:solidFill>
                        <a:effectLst/>
                        <a:latin typeface="+mn-lt"/>
                        <a:ea typeface="+mn-ea"/>
                        <a:cs typeface="+mn-cs"/>
                      </a:endParaRPr>
                    </a:p>
                    <a:p>
                      <a:pPr marL="228600" marR="0" lvl="0" indent="-228600" algn="just" defTabSz="914400" eaLnBrk="1" fontAlgn="auto" latinLnBrk="0" hangingPunct="1">
                        <a:lnSpc>
                          <a:spcPct val="100000"/>
                        </a:lnSpc>
                        <a:spcBef>
                          <a:spcPts val="0"/>
                        </a:spcBef>
                        <a:spcAft>
                          <a:spcPts val="0"/>
                        </a:spcAft>
                        <a:buClrTx/>
                        <a:buSzTx/>
                        <a:buFont typeface="+mj-lt"/>
                        <a:buAutoNum type="arabicPeriod"/>
                        <a:tabLst/>
                        <a:defRPr/>
                      </a:pPr>
                      <a:r>
                        <a:rPr lang="es-CO" sz="1100" b="1" u="sng" dirty="0">
                          <a:solidFill>
                            <a:schemeClr val="tx1"/>
                          </a:solidFill>
                          <a:effectLst/>
                          <a:latin typeface="+mn-lt"/>
                          <a:ea typeface="+mn-ea"/>
                          <a:cs typeface="+mn-cs"/>
                        </a:rPr>
                        <a:t>Acción concertada: </a:t>
                      </a:r>
                      <a:r>
                        <a:rPr lang="es-CO" sz="1100" dirty="0">
                          <a:solidFill>
                            <a:schemeClr val="tx1"/>
                          </a:solidFill>
                          <a:effectLst/>
                          <a:latin typeface="+mn-lt"/>
                          <a:ea typeface="+mn-ea"/>
                          <a:cs typeface="+mn-cs"/>
                        </a:rPr>
                        <a:t>Se cuenta con un instrumento orientador, para favorecer los ejercicios de exigibilidad sobre el derecho de las mujeres a una vida libre de violencias de las mujeres indígenas, según su cosmovisión y justicia propia. (Incorporando una 1 Ruta única de atención a mujeres víctimas de violencias y en riesgo de feminicidio, adaptada para incorporar la cosmovisión y justicia propia de las mujeres indígenas)</a:t>
                      </a:r>
                    </a:p>
                    <a:p>
                      <a:pPr marL="228600" marR="0" lvl="0" indent="-228600" algn="just" defTabSz="914400" eaLnBrk="1" fontAlgn="auto" latinLnBrk="0" hangingPunct="1">
                        <a:lnSpc>
                          <a:spcPct val="100000"/>
                        </a:lnSpc>
                        <a:spcBef>
                          <a:spcPts val="0"/>
                        </a:spcBef>
                        <a:spcAft>
                          <a:spcPts val="0"/>
                        </a:spcAft>
                        <a:buClrTx/>
                        <a:buSzTx/>
                        <a:buFont typeface="+mj-lt"/>
                        <a:buAutoNum type="arabicPeriod"/>
                        <a:tabLst/>
                        <a:defRPr/>
                      </a:pPr>
                      <a:endParaRPr lang="es-CO" sz="1100" dirty="0">
                        <a:solidFill>
                          <a:schemeClr val="tx1"/>
                        </a:solidFill>
                        <a:effectLst/>
                        <a:latin typeface="+mn-lt"/>
                        <a:ea typeface="+mn-ea"/>
                        <a:cs typeface="+mn-cs"/>
                      </a:endParaRPr>
                    </a:p>
                    <a:p>
                      <a:pPr marL="0" marR="0" lvl="0" indent="0" algn="just" defTabSz="914400" eaLnBrk="1" fontAlgn="auto" latinLnBrk="0" hangingPunct="1">
                        <a:lnSpc>
                          <a:spcPct val="100000"/>
                        </a:lnSpc>
                        <a:spcBef>
                          <a:spcPts val="0"/>
                        </a:spcBef>
                        <a:spcAft>
                          <a:spcPts val="0"/>
                        </a:spcAft>
                        <a:buClrTx/>
                        <a:buSzTx/>
                        <a:buFont typeface="+mj-lt"/>
                        <a:buNone/>
                        <a:tabLst/>
                        <a:defRPr/>
                      </a:pPr>
                      <a:r>
                        <a:rPr lang="es-CO" sz="1100" b="1" i="0" u="none" strike="noStrike" noProof="0" dirty="0">
                          <a:solidFill>
                            <a:schemeClr val="tx1"/>
                          </a:solidFill>
                          <a:effectLst/>
                          <a:latin typeface="+mn-lt"/>
                        </a:rPr>
                        <a:t>1.1</a:t>
                      </a:r>
                      <a:r>
                        <a:rPr lang="es-CO" sz="1100" b="0" i="0" u="none" strike="noStrike" noProof="0" dirty="0">
                          <a:solidFill>
                            <a:schemeClr val="tx1"/>
                          </a:solidFill>
                          <a:effectLst/>
                          <a:latin typeface="+mn-lt"/>
                        </a:rPr>
                        <a:t> </a:t>
                      </a:r>
                      <a:r>
                        <a:rPr lang="es-CO" sz="1100" b="1" i="0" u="sng" strike="noStrike" noProof="0" dirty="0">
                          <a:solidFill>
                            <a:schemeClr val="tx1"/>
                          </a:solidFill>
                          <a:effectLst/>
                          <a:latin typeface="+mn-lt"/>
                        </a:rPr>
                        <a:t>Acción concertada: </a:t>
                      </a:r>
                      <a:r>
                        <a:rPr lang="es-CO" sz="1100" b="0" i="0" u="none" strike="noStrike" noProof="0" dirty="0">
                          <a:solidFill>
                            <a:schemeClr val="tx1"/>
                          </a:solidFill>
                          <a:effectLst/>
                          <a:latin typeface="+mn-lt"/>
                        </a:rPr>
                        <a:t>Contratación</a:t>
                      </a:r>
                      <a:r>
                        <a:rPr lang="es-CO" sz="1100" b="0" i="0" u="none" strike="noStrike" noProof="0" dirty="0">
                          <a:effectLst/>
                          <a:latin typeface="+mn-lt"/>
                        </a:rPr>
                        <a:t> 1 mujer indígena profesional vinculada al equipo de la Dirección de Eliminación de Violencias en el marco de la atención en violencias </a:t>
                      </a:r>
                    </a:p>
                    <a:p>
                      <a:pPr marL="0" marR="0" lvl="0" indent="0" algn="just" defTabSz="914400" eaLnBrk="1" fontAlgn="auto" latinLnBrk="0" hangingPunct="1">
                        <a:lnSpc>
                          <a:spcPct val="100000"/>
                        </a:lnSpc>
                        <a:spcBef>
                          <a:spcPts val="0"/>
                        </a:spcBef>
                        <a:spcAft>
                          <a:spcPts val="0"/>
                        </a:spcAft>
                        <a:buClrTx/>
                        <a:buSzTx/>
                        <a:buFont typeface="+mj-lt"/>
                        <a:buNone/>
                        <a:tabLst/>
                        <a:defRPr/>
                      </a:pPr>
                      <a:endParaRPr lang="es-CO" sz="11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MX" sz="1100" b="0" dirty="0"/>
                        <a:t>La</a:t>
                      </a:r>
                      <a:r>
                        <a:rPr lang="es-MX" sz="1100" b="1" dirty="0"/>
                        <a:t> </a:t>
                      </a:r>
                      <a:r>
                        <a:rPr lang="es-MX" sz="1100" dirty="0"/>
                        <a:t>Dirección de Eliminación de Violencias contra las Mujeres y Acceso a la Justicia realizó la construcción de una infografía con información básica sobre la Ruta única de atención a mujeres víctimas de violencias y en riesgo de feminicidio que incorpora un directorio de los cabildos indígenas de Bogotá y la descripción de las violencias contra las mujeres, incluyendo aquellas que viven particularmente las mujeres indígenas.</a:t>
                      </a:r>
                    </a:p>
                    <a:p>
                      <a:pPr marL="0" marR="0" lvl="0" indent="0" algn="just" defTabSz="914400" eaLnBrk="1" fontAlgn="auto" latinLnBrk="0" hangingPunct="1">
                        <a:lnSpc>
                          <a:spcPct val="100000"/>
                        </a:lnSpc>
                        <a:spcBef>
                          <a:spcPts val="0"/>
                        </a:spcBef>
                        <a:spcAft>
                          <a:spcPts val="0"/>
                        </a:spcAft>
                        <a:buClrTx/>
                        <a:buSzTx/>
                        <a:buFontTx/>
                        <a:buNone/>
                        <a:tabLst/>
                        <a:defRPr/>
                      </a:pPr>
                      <a:endParaRPr lang="es-CO" sz="1100" dirty="0"/>
                    </a:p>
                    <a:p>
                      <a:pPr marL="0" marR="0" lvl="0" indent="0" algn="just" defTabSz="914400" eaLnBrk="1" fontAlgn="auto" latinLnBrk="0" hangingPunct="1">
                        <a:lnSpc>
                          <a:spcPct val="100000"/>
                        </a:lnSpc>
                        <a:spcBef>
                          <a:spcPts val="0"/>
                        </a:spcBef>
                        <a:spcAft>
                          <a:spcPts val="0"/>
                        </a:spcAft>
                        <a:buClrTx/>
                        <a:buSzTx/>
                        <a:buFontTx/>
                        <a:buNone/>
                        <a:tabLst/>
                        <a:defRPr/>
                      </a:pPr>
                      <a:endParaRPr lang="es-MX" sz="1100" b="1" dirty="0">
                        <a:latin typeface="+mn-lt"/>
                      </a:endParaRPr>
                    </a:p>
                    <a:p>
                      <a:pPr marL="0" marR="0" lvl="0" indent="0" algn="just" defTabSz="914400" eaLnBrk="1" fontAlgn="auto" latinLnBrk="0" hangingPunct="1">
                        <a:lnSpc>
                          <a:spcPct val="100000"/>
                        </a:lnSpc>
                        <a:spcBef>
                          <a:spcPts val="0"/>
                        </a:spcBef>
                        <a:spcAft>
                          <a:spcPts val="0"/>
                        </a:spcAft>
                        <a:buClrTx/>
                        <a:buSzTx/>
                        <a:buFontTx/>
                        <a:buNone/>
                        <a:tabLst/>
                        <a:defRPr/>
                      </a:pPr>
                      <a:r>
                        <a:rPr lang="es-MX" sz="1100" b="1" dirty="0">
                          <a:latin typeface="+mn-lt"/>
                        </a:rPr>
                        <a:t>1.1 </a:t>
                      </a:r>
                      <a:r>
                        <a:rPr lang="es-MX" sz="1100" b="0" dirty="0">
                          <a:latin typeface="+mn-lt"/>
                        </a:rPr>
                        <a:t>Contrato 633-2023, prestar servicios profesionales a la Dirección de Eliminación de Violencias contra las Mujeres y Acceso a la Justicia.</a:t>
                      </a:r>
                    </a:p>
                    <a:p>
                      <a:pPr marL="0" marR="0" lvl="0" indent="0" algn="just" defTabSz="914400" eaLnBrk="1" fontAlgn="auto" latinLnBrk="0" hangingPunct="1">
                        <a:lnSpc>
                          <a:spcPct val="100000"/>
                        </a:lnSpc>
                        <a:spcBef>
                          <a:spcPts val="0"/>
                        </a:spcBef>
                        <a:spcAft>
                          <a:spcPts val="0"/>
                        </a:spcAft>
                        <a:buClrTx/>
                        <a:buSzTx/>
                        <a:buFontTx/>
                        <a:buNone/>
                        <a:tabLst/>
                        <a:defRPr/>
                      </a:pPr>
                      <a:endParaRPr lang="es-CO" sz="11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Esta acción se cumplió durante la vigencia 2020 y 2021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MX" sz="1100" dirty="0"/>
                        <a:t>Se envió la propuesta de infografía para revisión y ajustes por parte de las autoridades indígenas.</a:t>
                      </a:r>
                      <a:endParaRPr lang="es-CO" sz="1100" dirty="0"/>
                    </a:p>
                    <a:p>
                      <a:pPr algn="just"/>
                      <a:endParaRPr lang="es-CO"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671874"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mj-lt"/>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680008797"/>
              </p:ext>
            </p:extLst>
          </p:nvPr>
        </p:nvGraphicFramePr>
        <p:xfrm>
          <a:off x="238125" y="659409"/>
          <a:ext cx="8589196" cy="4076827"/>
        </p:xfrm>
        <a:graphic>
          <a:graphicData uri="http://schemas.openxmlformats.org/drawingml/2006/table">
            <a:tbl>
              <a:tblPr firstRow="1" bandRow="1">
                <a:tableStyleId>{72833802-FEF1-4C79-8D5D-14CF1EAF98D9}</a:tableStyleId>
              </a:tblPr>
              <a:tblGrid>
                <a:gridCol w="2428875">
                  <a:extLst>
                    <a:ext uri="{9D8B030D-6E8A-4147-A177-3AD203B41FA5}">
                      <a16:colId xmlns:a16="http://schemas.microsoft.com/office/drawing/2014/main" val="647212120"/>
                    </a:ext>
                  </a:extLst>
                </a:gridCol>
                <a:gridCol w="2286000">
                  <a:extLst>
                    <a:ext uri="{9D8B030D-6E8A-4147-A177-3AD203B41FA5}">
                      <a16:colId xmlns:a16="http://schemas.microsoft.com/office/drawing/2014/main" val="2696220810"/>
                    </a:ext>
                  </a:extLst>
                </a:gridCol>
                <a:gridCol w="1574713">
                  <a:extLst>
                    <a:ext uri="{9D8B030D-6E8A-4147-A177-3AD203B41FA5}">
                      <a16:colId xmlns:a16="http://schemas.microsoft.com/office/drawing/2014/main" val="1764716392"/>
                    </a:ext>
                  </a:extLst>
                </a:gridCol>
                <a:gridCol w="2299608">
                  <a:extLst>
                    <a:ext uri="{9D8B030D-6E8A-4147-A177-3AD203B41FA5}">
                      <a16:colId xmlns:a16="http://schemas.microsoft.com/office/drawing/2014/main" val="2960574300"/>
                    </a:ext>
                  </a:extLst>
                </a:gridCol>
              </a:tblGrid>
              <a:tr h="731439">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Mujer</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18</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para el cuatrienio:    7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409606">
                <a:tc>
                  <a:txBody>
                    <a:bodyPr/>
                    <a:lstStyle/>
                    <a:p>
                      <a:pPr algn="ctr"/>
                      <a:r>
                        <a:rPr lang="es-CO" sz="1100" b="1" dirty="0"/>
                        <a:t>Acción</a:t>
                      </a:r>
                      <a:r>
                        <a:rPr lang="es-CO" sz="1100" b="1" baseline="0" dirty="0"/>
                        <a:t> afirmativa concertada</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Propuesta de</a:t>
                      </a:r>
                      <a:r>
                        <a:rPr lang="es-CO" sz="1100" b="1" baseline="0" dirty="0"/>
                        <a:t> cumplimiento 2023</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Fecha estimada de implementación</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Aprobado por</a:t>
                      </a:r>
                      <a:r>
                        <a:rPr lang="es-CO" sz="1100" b="1" baseline="0" dirty="0"/>
                        <a:t> el espacio y anexar soporte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888107">
                <a:tc>
                  <a:txBody>
                    <a:bodyPr/>
                    <a:lstStyle/>
                    <a:p>
                      <a:pPr marL="228600" lvl="0" indent="-228600" algn="just">
                        <a:buFont typeface="+mj-lt"/>
                        <a:buAutoNum type="arabicPeriod" startAt="2"/>
                      </a:pPr>
                      <a:r>
                        <a:rPr lang="es-CO" sz="1100" b="1" u="sng" dirty="0">
                          <a:solidFill>
                            <a:schemeClr val="tx1"/>
                          </a:solidFill>
                          <a:effectLst/>
                          <a:latin typeface="+mn-lt"/>
                          <a:ea typeface="+mn-ea"/>
                          <a:cs typeface="+mn-cs"/>
                        </a:rPr>
                        <a:t>Acción concertada: </a:t>
                      </a:r>
                      <a:r>
                        <a:rPr lang="es-CO" sz="1100" dirty="0">
                          <a:solidFill>
                            <a:schemeClr val="tx1"/>
                          </a:solidFill>
                          <a:effectLst/>
                          <a:latin typeface="+mn-lt"/>
                          <a:ea typeface="+mn-ea"/>
                          <a:cs typeface="+mn-cs"/>
                        </a:rPr>
                        <a:t>25 apoyos para las pruebas SABER, exámenes, inscripción a universidades entre otros que se requieran </a:t>
                      </a:r>
                    </a:p>
                    <a:p>
                      <a:pPr marL="228600" lvl="0" indent="-228600" algn="just">
                        <a:buFont typeface="+mj-lt"/>
                        <a:buAutoNum type="arabicPeriod" startAt="2"/>
                      </a:pPr>
                      <a:endParaRPr lang="es-CO" sz="1100" dirty="0">
                        <a:solidFill>
                          <a:schemeClr val="tx1"/>
                        </a:solidFill>
                        <a:effectLst/>
                        <a:latin typeface="+mn-lt"/>
                        <a:ea typeface="+mn-ea"/>
                        <a:cs typeface="+mn-cs"/>
                      </a:endParaRPr>
                    </a:p>
                    <a:p>
                      <a:pPr marL="228600" lvl="0" indent="-228600" algn="just">
                        <a:buFont typeface="+mj-lt"/>
                        <a:buAutoNum type="arabicPeriod" startAt="2"/>
                      </a:pPr>
                      <a:r>
                        <a:rPr lang="es-CO" sz="1100" b="1" u="sng" dirty="0">
                          <a:solidFill>
                            <a:schemeClr val="tx1"/>
                          </a:solidFill>
                          <a:effectLst/>
                          <a:latin typeface="+mn-lt"/>
                          <a:ea typeface="+mn-ea"/>
                          <a:cs typeface="+mn-cs"/>
                        </a:rPr>
                        <a:t>Acción concertada: </a:t>
                      </a:r>
                      <a:r>
                        <a:rPr lang="es-ES" sz="1100" dirty="0">
                          <a:solidFill>
                            <a:schemeClr val="tx1"/>
                          </a:solidFill>
                          <a:effectLst/>
                          <a:latin typeface="+mn-lt"/>
                          <a:ea typeface="+mn-ea"/>
                          <a:cs typeface="+mn-cs"/>
                        </a:rPr>
                        <a:t>1 jornada de socialización sobre la </a:t>
                      </a:r>
                      <a:r>
                        <a:rPr lang="es-ES" sz="1100" dirty="0" err="1">
                          <a:solidFill>
                            <a:schemeClr val="tx1"/>
                          </a:solidFill>
                          <a:effectLst/>
                          <a:latin typeface="+mn-lt"/>
                          <a:ea typeface="+mn-ea"/>
                          <a:cs typeface="+mn-cs"/>
                        </a:rPr>
                        <a:t>PPMyEG</a:t>
                      </a:r>
                      <a:r>
                        <a:rPr lang="es-ES" sz="1100" dirty="0">
                          <a:solidFill>
                            <a:schemeClr val="tx1"/>
                          </a:solidFill>
                          <a:effectLst/>
                          <a:latin typeface="+mn-lt"/>
                          <a:ea typeface="+mn-ea"/>
                          <a:cs typeface="+mn-cs"/>
                        </a:rPr>
                        <a:t> y avances del plan de acción</a:t>
                      </a:r>
                    </a:p>
                    <a:p>
                      <a:pPr marL="228600" lvl="0" indent="-228600" algn="just">
                        <a:buFont typeface="+mj-lt"/>
                        <a:buAutoNum type="arabicPeriod" startAt="2"/>
                      </a:pPr>
                      <a:endParaRPr lang="es-CO" sz="1100" dirty="0">
                        <a:solidFill>
                          <a:schemeClr val="tx1"/>
                        </a:solidFill>
                        <a:effectLst/>
                        <a:latin typeface="+mn-lt"/>
                        <a:ea typeface="+mn-ea"/>
                        <a:cs typeface="+mn-cs"/>
                      </a:endParaRPr>
                    </a:p>
                    <a:p>
                      <a:pPr marL="228600" lvl="0" indent="-228600" algn="just">
                        <a:buFont typeface="+mj-lt"/>
                        <a:buAutoNum type="arabicPeriod" startAt="2"/>
                      </a:pPr>
                      <a:r>
                        <a:rPr lang="es-CO" sz="1100" b="1" u="sng" dirty="0">
                          <a:solidFill>
                            <a:schemeClr val="tx1"/>
                          </a:solidFill>
                          <a:effectLst/>
                          <a:latin typeface="+mn-lt"/>
                          <a:ea typeface="+mn-ea"/>
                          <a:cs typeface="+mn-cs"/>
                        </a:rPr>
                        <a:t>Acción concertada: </a:t>
                      </a:r>
                      <a:r>
                        <a:rPr lang="es-ES" sz="1100" dirty="0">
                          <a:solidFill>
                            <a:schemeClr val="tx1"/>
                          </a:solidFill>
                          <a:effectLst/>
                          <a:latin typeface="+mn-lt"/>
                          <a:ea typeface="+mn-ea"/>
                          <a:cs typeface="+mn-cs"/>
                        </a:rPr>
                        <a:t>Se identifican las normas sociales asociadas a la repartición del trabajo doméstico entre hombres y mujeres incluyendo la perspectiva indígena. </a:t>
                      </a:r>
                      <a:endParaRPr lang="es-CO" sz="11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marR="0" lvl="0" indent="-228600" algn="just" defTabSz="914400" eaLnBrk="1" fontAlgn="auto" latinLnBrk="0" hangingPunct="1">
                        <a:lnSpc>
                          <a:spcPct val="100000"/>
                        </a:lnSpc>
                        <a:spcBef>
                          <a:spcPts val="0"/>
                        </a:spcBef>
                        <a:spcAft>
                          <a:spcPts val="0"/>
                        </a:spcAft>
                        <a:buClrTx/>
                        <a:buSzTx/>
                        <a:buFont typeface="+mj-lt"/>
                        <a:buAutoNum type="arabicPeriod" startAt="2"/>
                        <a:tabLst/>
                        <a:defRPr/>
                      </a:pPr>
                      <a:r>
                        <a:rPr lang="es-MX" sz="1100" b="0" i="0" dirty="0"/>
                        <a:t>Esta acción se encuentra cumplida para el cuatrienio .</a:t>
                      </a:r>
                    </a:p>
                    <a:p>
                      <a:pPr marL="228600" marR="0" lvl="0" indent="-228600" algn="just" defTabSz="914400" eaLnBrk="1" fontAlgn="auto" latinLnBrk="0" hangingPunct="1">
                        <a:lnSpc>
                          <a:spcPct val="100000"/>
                        </a:lnSpc>
                        <a:spcBef>
                          <a:spcPts val="0"/>
                        </a:spcBef>
                        <a:spcAft>
                          <a:spcPts val="0"/>
                        </a:spcAft>
                        <a:buClrTx/>
                        <a:buSzTx/>
                        <a:buFont typeface="+mj-lt"/>
                        <a:buAutoNum type="arabicPeriod" startAt="2"/>
                        <a:tabLst/>
                        <a:defRPr/>
                      </a:pPr>
                      <a:endParaRPr lang="es-MX" sz="1100" b="0" i="0" dirty="0"/>
                    </a:p>
                    <a:p>
                      <a:pPr marL="228600" marR="0" lvl="0" indent="-228600" algn="just" defTabSz="914400" eaLnBrk="1" fontAlgn="auto" latinLnBrk="0" hangingPunct="1">
                        <a:lnSpc>
                          <a:spcPct val="100000"/>
                        </a:lnSpc>
                        <a:spcBef>
                          <a:spcPts val="0"/>
                        </a:spcBef>
                        <a:spcAft>
                          <a:spcPts val="0"/>
                        </a:spcAft>
                        <a:buClrTx/>
                        <a:buSzTx/>
                        <a:buFont typeface="+mj-lt"/>
                        <a:buAutoNum type="arabicPeriod" startAt="2"/>
                        <a:tabLst/>
                        <a:defRPr/>
                      </a:pPr>
                      <a:endParaRPr lang="es-MX" sz="1100" b="1" i="0" dirty="0"/>
                    </a:p>
                    <a:p>
                      <a:pPr marL="228600" marR="0" lvl="0" indent="-228600" algn="just" defTabSz="914400" eaLnBrk="1" fontAlgn="auto" latinLnBrk="0" hangingPunct="1">
                        <a:lnSpc>
                          <a:spcPct val="100000"/>
                        </a:lnSpc>
                        <a:spcBef>
                          <a:spcPts val="0"/>
                        </a:spcBef>
                        <a:spcAft>
                          <a:spcPts val="0"/>
                        </a:spcAft>
                        <a:buClrTx/>
                        <a:buSzTx/>
                        <a:buFont typeface="+mj-lt"/>
                        <a:buAutoNum type="arabicPeriod" startAt="2"/>
                        <a:tabLst/>
                        <a:defRPr/>
                      </a:pPr>
                      <a:r>
                        <a:rPr lang="es-MX" sz="1100" b="0" i="0" dirty="0"/>
                        <a:t>Se realizó según lo programado durante 2021.</a:t>
                      </a:r>
                    </a:p>
                    <a:p>
                      <a:pPr marL="228600" marR="0" lvl="0" indent="-228600" algn="just" defTabSz="914400" eaLnBrk="1" fontAlgn="auto" latinLnBrk="0" hangingPunct="1">
                        <a:lnSpc>
                          <a:spcPct val="100000"/>
                        </a:lnSpc>
                        <a:spcBef>
                          <a:spcPts val="0"/>
                        </a:spcBef>
                        <a:spcAft>
                          <a:spcPts val="0"/>
                        </a:spcAft>
                        <a:buClrTx/>
                        <a:buSzTx/>
                        <a:buFont typeface="+mj-lt"/>
                        <a:buAutoNum type="arabicPeriod" startAt="2"/>
                        <a:tabLst/>
                        <a:defRPr/>
                      </a:pPr>
                      <a:endParaRPr lang="es-MX" sz="1100" b="0" i="0" dirty="0"/>
                    </a:p>
                    <a:p>
                      <a:pPr marL="228600" marR="0" lvl="0" indent="-228600" algn="just" defTabSz="914400" eaLnBrk="1" fontAlgn="auto" latinLnBrk="0" hangingPunct="1">
                        <a:lnSpc>
                          <a:spcPct val="100000"/>
                        </a:lnSpc>
                        <a:spcBef>
                          <a:spcPts val="0"/>
                        </a:spcBef>
                        <a:spcAft>
                          <a:spcPts val="0"/>
                        </a:spcAft>
                        <a:buClrTx/>
                        <a:buSzTx/>
                        <a:buFont typeface="+mj-lt"/>
                        <a:buAutoNum type="arabicPeriod" startAt="2"/>
                        <a:tabLst/>
                        <a:defRPr/>
                      </a:pPr>
                      <a:r>
                        <a:rPr lang="es-MX" sz="1100" b="0" i="0" dirty="0"/>
                        <a:t>Se cerró con la construcción y </a:t>
                      </a:r>
                      <a:r>
                        <a:rPr lang="es-MX" sz="1100" dirty="0"/>
                        <a:t>entrega del Documento que contiene las normas sociales asociadas a la repartición del trabajo doméstico entre hombres y mujeres incluyendo la perspectiva indígena. Ver reporte PIAA del 30 de junio de 2021.</a:t>
                      </a:r>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s-CO" sz="1100" dirty="0"/>
                        <a:t>Esta acción se cumplió durante la vigencia 2020 y 2021 </a:t>
                      </a:r>
                    </a:p>
                    <a:p>
                      <a:pPr algn="just"/>
                      <a:endParaRPr lang="es-CO"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b="1" dirty="0"/>
                        <a:t>2-</a:t>
                      </a:r>
                      <a:r>
                        <a:rPr lang="es-MX" sz="1100" dirty="0">
                          <a:hlinkClick r:id="rId3"/>
                        </a:rPr>
                        <a:t>EVIDENCIAS ICFES 18 DE MAYO DEL 2022</a:t>
                      </a:r>
                      <a:endParaRPr lang="es-CO" sz="1100" b="1" dirty="0"/>
                    </a:p>
                    <a:p>
                      <a:pPr algn="just"/>
                      <a:r>
                        <a:rPr lang="es-CO" sz="1100" b="1" dirty="0"/>
                        <a:t>3-</a:t>
                      </a:r>
                      <a:r>
                        <a:rPr lang="es-MX" sz="1100" dirty="0" err="1">
                          <a:hlinkClick r:id="rId4"/>
                        </a:rPr>
                        <a:t>Socializacion</a:t>
                      </a:r>
                      <a:r>
                        <a:rPr lang="es-MX" sz="1100" dirty="0">
                          <a:hlinkClick r:id="rId4"/>
                        </a:rPr>
                        <a:t> </a:t>
                      </a:r>
                      <a:r>
                        <a:rPr lang="es-MX" sz="1100" dirty="0" err="1">
                          <a:hlinkClick r:id="rId4"/>
                        </a:rPr>
                        <a:t>Conpes</a:t>
                      </a:r>
                      <a:r>
                        <a:rPr lang="es-MX" sz="1100" dirty="0">
                          <a:hlinkClick r:id="rId4"/>
                        </a:rPr>
                        <a:t> 14 de 2020 con mujeres de los pueblos indígenas</a:t>
                      </a:r>
                      <a:endParaRPr lang="es-CO" sz="1100" b="1" dirty="0"/>
                    </a:p>
                    <a:p>
                      <a:pPr algn="just"/>
                      <a:r>
                        <a:rPr lang="es-CO" sz="1100" b="1" dirty="0"/>
                        <a:t>4.</a:t>
                      </a:r>
                      <a:r>
                        <a:rPr lang="es-CO" sz="1100" dirty="0">
                          <a:hlinkClick r:id="rId5"/>
                        </a:rPr>
                        <a:t> documento </a:t>
                      </a:r>
                      <a:r>
                        <a:rPr lang="es-CO" sz="1100" dirty="0" err="1">
                          <a:hlinkClick r:id="rId5"/>
                        </a:rPr>
                        <a:t>caracterizacion</a:t>
                      </a:r>
                      <a:endParaRPr lang="es-CO" sz="1100" b="1" dirty="0"/>
                    </a:p>
                    <a:p>
                      <a:pPr algn="just"/>
                      <a:endParaRPr lang="es-CO"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036019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765166"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mj-lt"/>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908181273"/>
              </p:ext>
            </p:extLst>
          </p:nvPr>
        </p:nvGraphicFramePr>
        <p:xfrm>
          <a:off x="223387" y="673128"/>
          <a:ext cx="8671874" cy="3746172"/>
        </p:xfrm>
        <a:graphic>
          <a:graphicData uri="http://schemas.openxmlformats.org/drawingml/2006/table">
            <a:tbl>
              <a:tblPr firstRow="1" bandRow="1">
                <a:tableStyleId>{72833802-FEF1-4C79-8D5D-14CF1EAF98D9}</a:tableStyleId>
              </a:tblPr>
              <a:tblGrid>
                <a:gridCol w="2733675">
                  <a:extLst>
                    <a:ext uri="{9D8B030D-6E8A-4147-A177-3AD203B41FA5}">
                      <a16:colId xmlns:a16="http://schemas.microsoft.com/office/drawing/2014/main" val="647212120"/>
                    </a:ext>
                  </a:extLst>
                </a:gridCol>
                <a:gridCol w="2383809">
                  <a:extLst>
                    <a:ext uri="{9D8B030D-6E8A-4147-A177-3AD203B41FA5}">
                      <a16:colId xmlns:a16="http://schemas.microsoft.com/office/drawing/2014/main" val="2696220810"/>
                    </a:ext>
                  </a:extLst>
                </a:gridCol>
                <a:gridCol w="1524000">
                  <a:extLst>
                    <a:ext uri="{9D8B030D-6E8A-4147-A177-3AD203B41FA5}">
                      <a16:colId xmlns:a16="http://schemas.microsoft.com/office/drawing/2014/main" val="1764716392"/>
                    </a:ext>
                  </a:extLst>
                </a:gridCol>
                <a:gridCol w="2030390">
                  <a:extLst>
                    <a:ext uri="{9D8B030D-6E8A-4147-A177-3AD203B41FA5}">
                      <a16:colId xmlns:a16="http://schemas.microsoft.com/office/drawing/2014/main" val="2960574300"/>
                    </a:ext>
                  </a:extLst>
                </a:gridCol>
              </a:tblGrid>
              <a:tr h="714550">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Mujer</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18</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err="1"/>
                        <a:t>AAcciones</a:t>
                      </a:r>
                      <a:r>
                        <a:rPr lang="es-CO" sz="1100" dirty="0"/>
                        <a:t> Implementadas para el cuatrienio:    7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467716">
                <a:tc>
                  <a:txBody>
                    <a:bodyPr/>
                    <a:lstStyle/>
                    <a:p>
                      <a:pPr algn="ctr"/>
                      <a:r>
                        <a:rPr lang="es-CO" sz="1100" b="1" dirty="0"/>
                        <a:t>Acción</a:t>
                      </a:r>
                      <a:r>
                        <a:rPr lang="es-CO" sz="1100" b="1" baseline="0" dirty="0"/>
                        <a:t> afirmativa concertada</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Propuesta de</a:t>
                      </a:r>
                      <a:r>
                        <a:rPr lang="es-CO" sz="1100" b="1" baseline="0" dirty="0"/>
                        <a:t> cumplimiento 2023</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Fecha estimada de implementación</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Aprobado por</a:t>
                      </a:r>
                      <a:r>
                        <a:rPr lang="es-CO" sz="1100" b="1" baseline="0" dirty="0"/>
                        <a:t> el espacio y anexar soporte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516456">
                <a:tc>
                  <a:txBody>
                    <a:bodyPr/>
                    <a:lstStyle/>
                    <a:p>
                      <a:pPr marL="228600" marR="0" lvl="0" indent="-228600" algn="just" defTabSz="914400" eaLnBrk="1" fontAlgn="auto" latinLnBrk="0" hangingPunct="1">
                        <a:lnSpc>
                          <a:spcPct val="100000"/>
                        </a:lnSpc>
                        <a:spcBef>
                          <a:spcPts val="0"/>
                        </a:spcBef>
                        <a:spcAft>
                          <a:spcPts val="0"/>
                        </a:spcAft>
                        <a:buClrTx/>
                        <a:buSzTx/>
                        <a:buFont typeface="+mj-lt"/>
                        <a:buAutoNum type="arabicPeriod" startAt="5"/>
                        <a:tabLst/>
                        <a:defRPr/>
                      </a:pPr>
                      <a:r>
                        <a:rPr lang="es-CO" sz="1100" b="1" u="sng" dirty="0">
                          <a:solidFill>
                            <a:schemeClr val="tx1"/>
                          </a:solidFill>
                          <a:effectLst/>
                          <a:latin typeface="+mn-lt"/>
                          <a:ea typeface="+mn-ea"/>
                          <a:cs typeface="+mn-cs"/>
                        </a:rPr>
                        <a:t>Acción concertada: </a:t>
                      </a:r>
                      <a:r>
                        <a:rPr lang="es-ES" sz="1100" dirty="0">
                          <a:solidFill>
                            <a:schemeClr val="tx1"/>
                          </a:solidFill>
                          <a:effectLst/>
                          <a:latin typeface="+mn-lt"/>
                          <a:ea typeface="+mn-ea"/>
                          <a:cs typeface="+mn-cs"/>
                        </a:rPr>
                        <a:t>Vincular e incluir las particularidades de las mujeres indígenas de cada pueblo según sus usos y costumbres, en el sistema de cuidado. </a:t>
                      </a:r>
                    </a:p>
                    <a:p>
                      <a:pPr marL="228600" marR="0" lvl="0" indent="-228600" algn="just" defTabSz="914400" eaLnBrk="1" fontAlgn="auto" latinLnBrk="0" hangingPunct="1">
                        <a:lnSpc>
                          <a:spcPct val="100000"/>
                        </a:lnSpc>
                        <a:spcBef>
                          <a:spcPts val="0"/>
                        </a:spcBef>
                        <a:spcAft>
                          <a:spcPts val="0"/>
                        </a:spcAft>
                        <a:buClrTx/>
                        <a:buSzTx/>
                        <a:buFont typeface="+mj-lt"/>
                        <a:buAutoNum type="arabicPeriod" startAt="5"/>
                        <a:tabLst/>
                        <a:defRPr/>
                      </a:pPr>
                      <a:endParaRPr lang="es-ES" sz="1100" dirty="0">
                        <a:solidFill>
                          <a:schemeClr val="tx1"/>
                        </a:solidFill>
                        <a:effectLst/>
                        <a:latin typeface="+mn-lt"/>
                        <a:ea typeface="+mn-ea"/>
                        <a:cs typeface="+mn-cs"/>
                      </a:endParaRPr>
                    </a:p>
                    <a:p>
                      <a:pPr marL="228600" marR="0" lvl="0" indent="-228600" algn="just" defTabSz="914400" eaLnBrk="1" fontAlgn="auto" latinLnBrk="0" hangingPunct="1">
                        <a:lnSpc>
                          <a:spcPct val="100000"/>
                        </a:lnSpc>
                        <a:spcBef>
                          <a:spcPts val="0"/>
                        </a:spcBef>
                        <a:spcAft>
                          <a:spcPts val="0"/>
                        </a:spcAft>
                        <a:buClrTx/>
                        <a:buSzTx/>
                        <a:buFont typeface="+mj-lt"/>
                        <a:buAutoNum type="arabicPeriod" startAt="5"/>
                        <a:tabLst/>
                        <a:defRPr/>
                      </a:pPr>
                      <a:r>
                        <a:rPr lang="es-CO" sz="1100" b="1" u="sng" dirty="0">
                          <a:solidFill>
                            <a:schemeClr val="tx1"/>
                          </a:solidFill>
                          <a:effectLst/>
                          <a:latin typeface="+mn-lt"/>
                          <a:ea typeface="+mn-ea"/>
                          <a:cs typeface="+mn-cs"/>
                        </a:rPr>
                        <a:t>Acción concertada: </a:t>
                      </a:r>
                      <a:r>
                        <a:rPr lang="es-ES" sz="1100" dirty="0">
                          <a:solidFill>
                            <a:schemeClr val="tx1"/>
                          </a:solidFill>
                          <a:effectLst/>
                          <a:latin typeface="+mn-lt"/>
                          <a:ea typeface="+mn-ea"/>
                          <a:cs typeface="+mn-cs"/>
                        </a:rPr>
                        <a:t> Vincular a 20 mujeres indígenas a acciones de formación en planeación y presupuesto participativo sensible al género, y realizar 5 grupos focales para la incorporación del enfoque indígena en los lineamientos para la construcción de presupuestos sensibles al género que está desarrollando la SD Mujer.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indent="-228600" algn="just">
                        <a:buFont typeface="+mj-lt"/>
                        <a:buAutoNum type="arabicPeriod" startAt="5"/>
                      </a:pPr>
                      <a:r>
                        <a:rPr lang="es-MX" sz="1100" b="0" dirty="0"/>
                        <a:t>El proceso de difusión se realizó ante las autoridades, consejerías y delegaciones de los 14 pueblos reconocidos en el Decreto 612 de 2015, el 23 de abril de 2021. Ver reporte PIAA del 30 de junio de 2021</a:t>
                      </a:r>
                      <a:r>
                        <a:rPr lang="es-MX" sz="1100" b="1" dirty="0"/>
                        <a:t>.</a:t>
                      </a:r>
                    </a:p>
                    <a:p>
                      <a:pPr marL="228600" indent="-228600" algn="just">
                        <a:buFont typeface="+mj-lt"/>
                        <a:buAutoNum type="arabicPeriod" startAt="5"/>
                      </a:pPr>
                      <a:endParaRPr lang="es-MX" sz="1100" b="1" dirty="0"/>
                    </a:p>
                    <a:p>
                      <a:pPr marL="228600" indent="-228600" algn="just">
                        <a:buFont typeface="+mj-lt"/>
                        <a:buAutoNum type="arabicPeriod" startAt="5"/>
                      </a:pPr>
                      <a:r>
                        <a:rPr lang="es-MX" sz="1100" b="0" dirty="0"/>
                        <a:t>Se encuentra cumplida esta acción desde el 2021, logrando llegar a un 175% de las mujeres concertadas  en el inicio de la acción afirmativa.</a:t>
                      </a:r>
                      <a:endParaRPr lang="es-CO" sz="11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Esta acción se cumplió durante la vigencia 2020 y 2021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5-</a:t>
                      </a:r>
                      <a:r>
                        <a:rPr lang="es-CO" sz="1100" dirty="0">
                          <a:hlinkClick r:id="rId3"/>
                        </a:rPr>
                        <a:t>documento caracterización</a:t>
                      </a:r>
                      <a:endParaRPr lang="es-CO" sz="1100" dirty="0"/>
                    </a:p>
                    <a:p>
                      <a:pPr algn="just"/>
                      <a:r>
                        <a:rPr lang="es-CO" sz="1100" dirty="0"/>
                        <a:t>6. </a:t>
                      </a:r>
                      <a:r>
                        <a:rPr lang="es-CO" sz="1100" b="0" i="0" u="none" strike="noStrike" noProof="0" dirty="0">
                          <a:latin typeface="Calibri"/>
                          <a:hlinkClick r:id="rId4"/>
                        </a:rPr>
                        <a:t>https://secretariadistritald-my.sharepoint.com/:f:/r/personal/ajacanamijoy_sdmujer_gov_co/Documents/COMPROMISOS REUNION AUTORIDADES 612/Direcci%C3%B3n de territorializaci%C3%B3n?csf=1&amp;web=1&amp;e=TUvv7w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2404366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531353"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mj-lt"/>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518764498"/>
              </p:ext>
            </p:extLst>
          </p:nvPr>
        </p:nvGraphicFramePr>
        <p:xfrm>
          <a:off x="238125" y="659409"/>
          <a:ext cx="8448675" cy="3835756"/>
        </p:xfrm>
        <a:graphic>
          <a:graphicData uri="http://schemas.openxmlformats.org/drawingml/2006/table">
            <a:tbl>
              <a:tblPr firstRow="1" bandRow="1">
                <a:tableStyleId>{72833802-FEF1-4C79-8D5D-14CF1EAF98D9}</a:tableStyleId>
              </a:tblPr>
              <a:tblGrid>
                <a:gridCol w="2663315">
                  <a:extLst>
                    <a:ext uri="{9D8B030D-6E8A-4147-A177-3AD203B41FA5}">
                      <a16:colId xmlns:a16="http://schemas.microsoft.com/office/drawing/2014/main" val="647212120"/>
                    </a:ext>
                  </a:extLst>
                </a:gridCol>
                <a:gridCol w="2078685">
                  <a:extLst>
                    <a:ext uri="{9D8B030D-6E8A-4147-A177-3AD203B41FA5}">
                      <a16:colId xmlns:a16="http://schemas.microsoft.com/office/drawing/2014/main" val="2696220810"/>
                    </a:ext>
                  </a:extLst>
                </a:gridCol>
                <a:gridCol w="1444690">
                  <a:extLst>
                    <a:ext uri="{9D8B030D-6E8A-4147-A177-3AD203B41FA5}">
                      <a16:colId xmlns:a16="http://schemas.microsoft.com/office/drawing/2014/main" val="1764716392"/>
                    </a:ext>
                  </a:extLst>
                </a:gridCol>
                <a:gridCol w="2261985">
                  <a:extLst>
                    <a:ext uri="{9D8B030D-6E8A-4147-A177-3AD203B41FA5}">
                      <a16:colId xmlns:a16="http://schemas.microsoft.com/office/drawing/2014/main" val="2960574300"/>
                    </a:ext>
                  </a:extLst>
                </a:gridCol>
              </a:tblGrid>
              <a:tr h="728028">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Mujer</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18</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para el cuatrienio:    7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467716">
                <a:tc>
                  <a:txBody>
                    <a:bodyPr/>
                    <a:lstStyle/>
                    <a:p>
                      <a:pPr algn="ctr"/>
                      <a:r>
                        <a:rPr lang="es-CO" sz="1100" b="1" dirty="0"/>
                        <a:t>Acción</a:t>
                      </a:r>
                      <a:r>
                        <a:rPr lang="es-CO" sz="1100" b="1" baseline="0" dirty="0"/>
                        <a:t> afirmativa concertada</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Propuesta de</a:t>
                      </a:r>
                      <a:r>
                        <a:rPr lang="es-CO" sz="1100" b="1" baseline="0" dirty="0"/>
                        <a:t> cumplimiento 2023</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Fecha estimada de implementación</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Aprobado por</a:t>
                      </a:r>
                      <a:r>
                        <a:rPr lang="es-CO" sz="1100" b="1" baseline="0" dirty="0"/>
                        <a:t> el espacio y</a:t>
                      </a:r>
                      <a:endParaRPr lang="es-CO" sz="1100" i="1"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495158">
                <a:tc>
                  <a:txBody>
                    <a:bodyPr/>
                    <a:lstStyle/>
                    <a:p>
                      <a:pPr marL="228600" marR="0" lvl="0" indent="-228600" algn="just" defTabSz="914400" eaLnBrk="1" fontAlgn="auto" latinLnBrk="0" hangingPunct="1">
                        <a:lnSpc>
                          <a:spcPct val="100000"/>
                        </a:lnSpc>
                        <a:spcBef>
                          <a:spcPts val="0"/>
                        </a:spcBef>
                        <a:spcAft>
                          <a:spcPts val="0"/>
                        </a:spcAft>
                        <a:buClrTx/>
                        <a:buSzTx/>
                        <a:buFont typeface="+mj-lt"/>
                        <a:buAutoNum type="arabicPeriod" startAt="7"/>
                        <a:tabLst/>
                        <a:defRPr/>
                      </a:pPr>
                      <a:r>
                        <a:rPr lang="es-CO" sz="1100" b="1" u="sng" dirty="0">
                          <a:solidFill>
                            <a:schemeClr val="tx1"/>
                          </a:solidFill>
                          <a:effectLst/>
                          <a:latin typeface="+mn-lt"/>
                          <a:ea typeface="+mn-ea"/>
                          <a:cs typeface="+mn-cs"/>
                        </a:rPr>
                        <a:t>Acción concertada: </a:t>
                      </a:r>
                      <a:r>
                        <a:rPr lang="es-CO" sz="1100" b="0" dirty="0">
                          <a:solidFill>
                            <a:schemeClr val="tx1"/>
                          </a:solidFill>
                          <a:effectLst/>
                          <a:latin typeface="+mn-lt"/>
                          <a:ea typeface="+mn-ea"/>
                          <a:cs typeface="+mn-cs"/>
                        </a:rPr>
                        <a:t>Formar a las mujeres indígenas en habilidades en educación financiera por medio capacitaciones presenciales, en las cuales habrá acompañamiento por parte del equipo de enfoque diferencial para garantizar que las mujeres puedan acceder a los cursos, acorde con las particularidades propias de los Pueblos indígenas. (Estrategia de empleabilidad)</a:t>
                      </a:r>
                    </a:p>
                    <a:p>
                      <a:pPr marL="228600" marR="0" lvl="0" indent="-228600" algn="just" defTabSz="914400" eaLnBrk="1" fontAlgn="auto" latinLnBrk="0" hangingPunct="1">
                        <a:lnSpc>
                          <a:spcPct val="100000"/>
                        </a:lnSpc>
                        <a:spcBef>
                          <a:spcPts val="0"/>
                        </a:spcBef>
                        <a:spcAft>
                          <a:spcPts val="0"/>
                        </a:spcAft>
                        <a:buClrTx/>
                        <a:buSzTx/>
                        <a:buFont typeface="+mj-lt"/>
                        <a:buAutoNum type="arabicPeriod" startAt="7"/>
                        <a:tabLst/>
                        <a:defRPr/>
                      </a:pPr>
                      <a:endParaRPr lang="es-CO" sz="1100" b="0" dirty="0">
                        <a:solidFill>
                          <a:schemeClr val="tx1"/>
                        </a:solidFill>
                        <a:effectLst/>
                        <a:latin typeface="+mn-lt"/>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r>
                        <a:rPr lang="es-CO" sz="1100" b="1" dirty="0">
                          <a:solidFill>
                            <a:schemeClr val="tx1"/>
                          </a:solidFill>
                          <a:effectLst/>
                          <a:latin typeface="+mn-lt"/>
                          <a:ea typeface="+mn-ea"/>
                          <a:cs typeface="+mn-cs"/>
                        </a:rPr>
                        <a:t>7.1. </a:t>
                      </a:r>
                      <a:r>
                        <a:rPr lang="es-MX" sz="1100" dirty="0"/>
                        <a:t>Contratación de  gestora indígena  para temas de habilidades financieras y empleabilidad.</a:t>
                      </a:r>
                      <a:endParaRPr lang="es-CO" sz="11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indent="-228600" algn="just">
                        <a:buFont typeface="+mj-lt"/>
                        <a:buAutoNum type="arabicPeriod" startAt="7"/>
                      </a:pPr>
                      <a:r>
                        <a:rPr lang="es-MX" sz="1100" dirty="0"/>
                        <a:t>Esta acción se cumplió al 100% en la vigencia 2022, ya que se inscribieron 25 mujeres al curso de habilidades financieras con el aval de las Autoridades Indígenas y la Consejería Distrital de Mujeres Indígenas</a:t>
                      </a:r>
                    </a:p>
                    <a:p>
                      <a:pPr marL="0" indent="0" algn="just">
                        <a:buFont typeface="+mj-lt"/>
                        <a:buNone/>
                      </a:pPr>
                      <a:endParaRPr lang="es-MX" sz="1100" dirty="0"/>
                    </a:p>
                    <a:p>
                      <a:pPr marL="0" indent="0" algn="just">
                        <a:buFont typeface="+mj-lt"/>
                        <a:buNone/>
                      </a:pPr>
                      <a:r>
                        <a:rPr lang="es-MX" sz="1100" dirty="0"/>
                        <a:t>Se socializaron las obligaciones contractuales que tendría la gestora territorial a las autoridades. </a:t>
                      </a:r>
                      <a:endParaRPr lang="es-CO"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7. La acción se cumplió durante la vigencia 2022</a:t>
                      </a:r>
                    </a:p>
                    <a:p>
                      <a:pPr algn="just"/>
                      <a:endParaRPr lang="es-CO" sz="1100" dirty="0"/>
                    </a:p>
                    <a:p>
                      <a:pPr algn="just"/>
                      <a:r>
                        <a:rPr lang="es-CO" sz="1100" dirty="0"/>
                        <a:t>7.1. Para 2023 se esta en proceso de vinculación la gestora.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t>7-</a:t>
                      </a:r>
                      <a:r>
                        <a:rPr lang="es-CO" sz="1100" dirty="0">
                          <a:hlinkClick r:id="rId3"/>
                        </a:rPr>
                        <a:t>Evidencia 28.11.2022 Certificados mujeres Indígenas Espacio 612.pdf</a:t>
                      </a:r>
                    </a:p>
                    <a:p>
                      <a:pPr lvl="0" algn="just">
                        <a:buNone/>
                      </a:pPr>
                      <a:endParaRPr lang="es-CO" sz="1100" dirty="0"/>
                    </a:p>
                    <a:p>
                      <a:pPr lvl="0" algn="just">
                        <a:buNone/>
                      </a:pPr>
                      <a:r>
                        <a:rPr lang="es-CO" sz="1100" b="0" i="0" u="none" strike="noStrike" noProof="0" dirty="0">
                          <a:solidFill>
                            <a:schemeClr val="tx1"/>
                          </a:solidFill>
                          <a:latin typeface="Calibri"/>
                        </a:rPr>
                        <a:t>7.1 correo de solicitud de </a:t>
                      </a:r>
                      <a:r>
                        <a:rPr lang="es-CO" sz="1100" b="0" i="0" u="none" strike="noStrike" noProof="0" dirty="0" err="1">
                          <a:solidFill>
                            <a:schemeClr val="tx1"/>
                          </a:solidFill>
                          <a:latin typeface="Calibri"/>
                        </a:rPr>
                        <a:t>hv</a:t>
                      </a:r>
                      <a:r>
                        <a:rPr lang="es-CO" sz="1100" b="0" i="0" u="none" strike="noStrike" noProof="0" dirty="0">
                          <a:solidFill>
                            <a:schemeClr val="tx1"/>
                          </a:solidFill>
                          <a:latin typeface="Calibri"/>
                        </a:rPr>
                        <a:t> y soportes  enviados el día 08 de mayo </a:t>
                      </a:r>
                      <a:endParaRPr lang="es-CO"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817105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765166"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Trebuchet MS"/>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371596148"/>
              </p:ext>
            </p:extLst>
          </p:nvPr>
        </p:nvGraphicFramePr>
        <p:xfrm>
          <a:off x="154998" y="591337"/>
          <a:ext cx="8765161" cy="4663440"/>
        </p:xfrm>
        <a:graphic>
          <a:graphicData uri="http://schemas.openxmlformats.org/drawingml/2006/table">
            <a:tbl>
              <a:tblPr firstRow="1" bandRow="1">
                <a:tableStyleId>{72833802-FEF1-4C79-8D5D-14CF1EAF98D9}</a:tableStyleId>
              </a:tblPr>
              <a:tblGrid>
                <a:gridCol w="2969202">
                  <a:extLst>
                    <a:ext uri="{9D8B030D-6E8A-4147-A177-3AD203B41FA5}">
                      <a16:colId xmlns:a16="http://schemas.microsoft.com/office/drawing/2014/main" val="647212120"/>
                    </a:ext>
                  </a:extLst>
                </a:gridCol>
                <a:gridCol w="3007170">
                  <a:extLst>
                    <a:ext uri="{9D8B030D-6E8A-4147-A177-3AD203B41FA5}">
                      <a16:colId xmlns:a16="http://schemas.microsoft.com/office/drawing/2014/main" val="2696220810"/>
                    </a:ext>
                  </a:extLst>
                </a:gridCol>
                <a:gridCol w="1260853">
                  <a:extLst>
                    <a:ext uri="{9D8B030D-6E8A-4147-A177-3AD203B41FA5}">
                      <a16:colId xmlns:a16="http://schemas.microsoft.com/office/drawing/2014/main" val="1764716392"/>
                    </a:ext>
                  </a:extLst>
                </a:gridCol>
                <a:gridCol w="1527936">
                  <a:extLst>
                    <a:ext uri="{9D8B030D-6E8A-4147-A177-3AD203B41FA5}">
                      <a16:colId xmlns:a16="http://schemas.microsoft.com/office/drawing/2014/main" val="2960574300"/>
                    </a:ext>
                  </a:extLst>
                </a:gridCol>
              </a:tblGrid>
              <a:tr h="744827">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Mujer</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18</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18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544547">
                <a:tc>
                  <a:txBody>
                    <a:bodyPr/>
                    <a:lstStyle/>
                    <a:p>
                      <a:pPr algn="ctr"/>
                      <a:r>
                        <a:rPr lang="es-CO" sz="1100" b="1" dirty="0"/>
                        <a:t>Acción</a:t>
                      </a:r>
                      <a:r>
                        <a:rPr lang="es-CO" sz="1100" b="1" baseline="0" dirty="0"/>
                        <a:t> afirmativa concertada</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Propuesta de</a:t>
                      </a:r>
                      <a:r>
                        <a:rPr lang="es-CO" sz="1100" b="1" baseline="0" dirty="0"/>
                        <a:t> cumplimiento 2023</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Fecha estimada de implementación</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Aprobado por</a:t>
                      </a:r>
                      <a:r>
                        <a:rPr lang="es-CO" sz="1100" b="1" baseline="0" dirty="0"/>
                        <a:t> el espacio y anexar soporte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827814">
                <a:tc>
                  <a:txBody>
                    <a:bodyPr/>
                    <a:lstStyle/>
                    <a:p>
                      <a:pPr marL="171450" lvl="0" indent="-171450" algn="just">
                        <a:lnSpc>
                          <a:spcPct val="100000"/>
                        </a:lnSpc>
                        <a:spcBef>
                          <a:spcPts val="0"/>
                        </a:spcBef>
                        <a:spcAft>
                          <a:spcPts val="0"/>
                        </a:spcAft>
                        <a:buFont typeface="Arial" panose="020B0604020202020204" pitchFamily="34" charset="0"/>
                        <a:buChar char="•"/>
                      </a:pPr>
                      <a:r>
                        <a:rPr lang="es-CO" sz="1200" b="1" i="1" u="sng" strike="noStrike" noProof="0" dirty="0">
                          <a:solidFill>
                            <a:schemeClr val="accent2">
                              <a:lumMod val="75000"/>
                            </a:schemeClr>
                          </a:solidFill>
                          <a:effectLst/>
                          <a:latin typeface="Calibri"/>
                        </a:rPr>
                        <a:t>Acciones concertadas para la vigencia 2023: </a:t>
                      </a:r>
                    </a:p>
                    <a:p>
                      <a:pPr lvl="0" algn="just">
                        <a:lnSpc>
                          <a:spcPct val="100000"/>
                        </a:lnSpc>
                        <a:spcBef>
                          <a:spcPts val="0"/>
                        </a:spcBef>
                        <a:spcAft>
                          <a:spcPts val="0"/>
                        </a:spcAft>
                        <a:buNone/>
                      </a:pPr>
                      <a:endParaRPr lang="es-ES" sz="1100" dirty="0">
                        <a:latin typeface="Calibri"/>
                      </a:endParaRPr>
                    </a:p>
                    <a:p>
                      <a:pPr marL="228600" lvl="0" indent="-228600" algn="just">
                        <a:buFont typeface="+mj-lt"/>
                        <a:buAutoNum type="arabicPeriod" startAt="8"/>
                      </a:pPr>
                      <a:r>
                        <a:rPr lang="es-CO" sz="1100" b="1" i="0" u="sng" strike="noStrike" noProof="0" dirty="0">
                          <a:solidFill>
                            <a:schemeClr val="tx1"/>
                          </a:solidFill>
                          <a:effectLst/>
                          <a:latin typeface="Calibri"/>
                        </a:rPr>
                        <a:t>Acción concertada: </a:t>
                      </a:r>
                      <a:r>
                        <a:rPr lang="es-CO" sz="1100" b="0" i="0" u="none" strike="noStrike" noProof="0" dirty="0">
                          <a:effectLst/>
                          <a:latin typeface="Calibri"/>
                        </a:rPr>
                        <a:t>Contratación de  2 referentes indígenas quienes apoyaran los procesos Misionales e incorporar el enfoque de Género y Diferencial</a:t>
                      </a:r>
                      <a:endParaRPr lang="es-CO" sz="1100" dirty="0">
                        <a:latin typeface="Calibri"/>
                      </a:endParaRPr>
                    </a:p>
                    <a:p>
                      <a:pPr marL="228600" lvl="0" indent="-228600" algn="just">
                        <a:buAutoNum type="arabicPeriod" startAt="8"/>
                      </a:pPr>
                      <a:endParaRPr lang="es-CO" sz="1100" b="0" i="0" u="none" strike="noStrike" noProof="0" dirty="0">
                        <a:effectLst/>
                        <a:latin typeface="Calibri"/>
                      </a:endParaRPr>
                    </a:p>
                    <a:p>
                      <a:pPr marL="228600" lvl="0" indent="-228600" algn="just">
                        <a:buAutoNum type="arabicPeriod" startAt="8"/>
                      </a:pPr>
                      <a:r>
                        <a:rPr lang="es-CO" sz="1100" b="1" i="0" u="sng" strike="noStrike" noProof="0" dirty="0">
                          <a:solidFill>
                            <a:schemeClr val="tx1"/>
                          </a:solidFill>
                          <a:effectLst/>
                          <a:latin typeface="Calibri"/>
                        </a:rPr>
                        <a:t>Acción concertada:.</a:t>
                      </a:r>
                      <a:r>
                        <a:rPr lang="es-CO" sz="1100" b="0" i="0" u="none" strike="noStrike" noProof="0" dirty="0">
                          <a:solidFill>
                            <a:schemeClr val="tx1"/>
                          </a:solidFill>
                          <a:effectLst/>
                          <a:latin typeface="Calibri"/>
                        </a:rPr>
                        <a:t> Contratación</a:t>
                      </a:r>
                      <a:r>
                        <a:rPr lang="es-CO" sz="1100" b="0" i="0" u="none" strike="noStrike" noProof="0" dirty="0">
                          <a:solidFill>
                            <a:srgbClr val="000000"/>
                          </a:solidFill>
                          <a:effectLst/>
                          <a:latin typeface="Calibri"/>
                        </a:rPr>
                        <a:t> de mujer indígena para la estrategia de respiro en el marco del cuidado a cuidador</a:t>
                      </a:r>
                    </a:p>
                    <a:p>
                      <a:pPr marL="228600" lvl="0" indent="-228600" algn="just">
                        <a:buAutoNum type="arabicPeriod" startAt="8"/>
                      </a:pPr>
                      <a:endParaRPr lang="es-CO" sz="1100" b="0" i="0" u="none" strike="noStrike" noProof="0" dirty="0">
                        <a:solidFill>
                          <a:srgbClr val="000000"/>
                        </a:solidFill>
                        <a:effectLst/>
                        <a:latin typeface="Calibri"/>
                      </a:endParaRPr>
                    </a:p>
                    <a:p>
                      <a:pPr marL="228600" lvl="0" indent="-228600" algn="just">
                        <a:buAutoNum type="arabicPeriod" startAt="8"/>
                      </a:pPr>
                      <a:r>
                        <a:rPr lang="es-CO" sz="1100" b="1" i="0" u="sng" strike="noStrike" noProof="0" dirty="0">
                          <a:solidFill>
                            <a:schemeClr val="tx1"/>
                          </a:solidFill>
                          <a:effectLst/>
                          <a:latin typeface="Calibri"/>
                        </a:rPr>
                        <a:t>Acción concertada:</a:t>
                      </a:r>
                      <a:r>
                        <a:rPr lang="es-CO" sz="1100" dirty="0">
                          <a:solidFill>
                            <a:schemeClr val="tx1"/>
                          </a:solidFill>
                          <a:effectLst/>
                          <a:latin typeface="Calibri"/>
                          <a:ea typeface="+mn-ea"/>
                          <a:cs typeface="+mn-cs"/>
                        </a:rPr>
                        <a:t> </a:t>
                      </a:r>
                      <a:r>
                        <a:rPr lang="es-CO" sz="1100" b="0" i="0" u="none" strike="noStrike" noProof="0" dirty="0">
                          <a:solidFill>
                            <a:schemeClr val="tx1"/>
                          </a:solidFill>
                          <a:effectLst/>
                          <a:latin typeface="Calibri"/>
                        </a:rPr>
                        <a:t>Contratación</a:t>
                      </a:r>
                      <a:r>
                        <a:rPr lang="es-CO" sz="1100" b="0" i="0" u="none" strike="noStrike" noProof="0" dirty="0">
                          <a:effectLst/>
                          <a:latin typeface="Calibri"/>
                        </a:rPr>
                        <a:t> de </a:t>
                      </a:r>
                      <a:r>
                        <a:rPr lang="es-CO" sz="1100" b="0" i="0" u="none" strike="noStrike" noProof="0" dirty="0" err="1">
                          <a:effectLst/>
                          <a:latin typeface="Calibri"/>
                        </a:rPr>
                        <a:t>referenta</a:t>
                      </a:r>
                      <a:r>
                        <a:rPr lang="es-CO" sz="1100" b="0" i="0" u="none" strike="noStrike" noProof="0" dirty="0">
                          <a:effectLst/>
                          <a:latin typeface="Calibri"/>
                        </a:rPr>
                        <a:t> indígenas  en el modelo de Casa de Igualdad de Oportunidades para Mujeres de ruralidad.</a:t>
                      </a:r>
                    </a:p>
                    <a:p>
                      <a:pPr marL="0" marR="0" lvl="0" indent="0" algn="just" defTabSz="914400" eaLnBrk="1" fontAlgn="auto" latinLnBrk="0" hangingPunct="1">
                        <a:lnSpc>
                          <a:spcPct val="100000"/>
                        </a:lnSpc>
                        <a:spcBef>
                          <a:spcPts val="0"/>
                        </a:spcBef>
                        <a:spcAft>
                          <a:spcPts val="0"/>
                        </a:spcAft>
                        <a:buClrTx/>
                        <a:buSzTx/>
                        <a:buFontTx/>
                        <a:buNone/>
                        <a:tabLst/>
                        <a:defRPr/>
                      </a:pPr>
                      <a:endParaRPr lang="es-CO" sz="1100" b="0" i="0" u="none" strike="noStrike" noProof="0" dirty="0">
                        <a:solidFill>
                          <a:schemeClr val="tx1"/>
                        </a:solidFill>
                        <a:effectLst/>
                        <a:latin typeface="Calibri"/>
                      </a:endParaRPr>
                    </a:p>
                    <a:p>
                      <a:pPr marL="228600" lvl="0" indent="-228600" algn="just">
                        <a:buAutoNum type="arabicPeriod" startAt="8"/>
                      </a:pPr>
                      <a:endParaRPr lang="es-CO" sz="1100" b="0" i="0" u="none" strike="noStrike" noProof="0" dirty="0">
                        <a:effectLst/>
                        <a:latin typeface="Calibri"/>
                      </a:endParaRPr>
                    </a:p>
                    <a:p>
                      <a:pPr marL="0" marR="0" lvl="0" indent="0" algn="just">
                        <a:spcBef>
                          <a:spcPts val="0"/>
                        </a:spcBef>
                        <a:spcAft>
                          <a:spcPts val="0"/>
                        </a:spcAft>
                        <a:buNone/>
                      </a:pPr>
                      <a:endParaRPr lang="es-CO" sz="1100" b="0" i="0" u="none" strike="noStrike" noProof="0" dirty="0">
                        <a:effectLst/>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indent="-228600" algn="just">
                        <a:buFont typeface="+mj-lt"/>
                        <a:buAutoNum type="arabicPeriod" startAt="8"/>
                      </a:pPr>
                      <a:endParaRPr lang="es-CO" sz="1100" dirty="0">
                        <a:solidFill>
                          <a:schemeClr val="tx1"/>
                        </a:solidFill>
                        <a:effectLst/>
                        <a:latin typeface="Calibri"/>
                        <a:ea typeface="+mn-ea"/>
                        <a:cs typeface="+mn-cs"/>
                      </a:endParaRPr>
                    </a:p>
                    <a:p>
                      <a:pPr marL="228600" indent="-228600" algn="just">
                        <a:buFont typeface="+mj-lt"/>
                        <a:buAutoNum type="arabicPeriod" startAt="8"/>
                      </a:pPr>
                      <a:r>
                        <a:rPr lang="es-CO" sz="1100" dirty="0">
                          <a:solidFill>
                            <a:schemeClr val="tx1"/>
                          </a:solidFill>
                          <a:effectLst/>
                          <a:latin typeface="Calibri"/>
                          <a:ea typeface="+mn-ea"/>
                          <a:cs typeface="+mn-cs"/>
                        </a:rPr>
                        <a:t> </a:t>
                      </a:r>
                      <a:r>
                        <a:rPr lang="es-MX" sz="1100" b="0" dirty="0">
                          <a:latin typeface="Calibri"/>
                        </a:rPr>
                        <a:t>Contratos 351 y 352 del 2023, cuyo objeto es: ser enlaces entre el sector y la comunidad indígena  para la implementación de las acciones afirmativas</a:t>
                      </a:r>
                      <a:endParaRPr lang="es-MX" sz="1100" b="1" dirty="0">
                        <a:latin typeface="Calibri"/>
                      </a:endParaRPr>
                    </a:p>
                    <a:p>
                      <a:pPr marL="228600" lvl="0" indent="-228600" algn="just">
                        <a:buAutoNum type="arabicPeriod" startAt="8"/>
                      </a:pPr>
                      <a:endParaRPr lang="es-MX" sz="1100" b="0" dirty="0">
                        <a:latin typeface="Calibri"/>
                      </a:endParaRPr>
                    </a:p>
                    <a:p>
                      <a:pPr marL="228600" indent="-228600" algn="just">
                        <a:buAutoNum type="arabicPeriod" startAt="8"/>
                      </a:pPr>
                      <a:r>
                        <a:rPr lang="es-MX" sz="1100" b="0" dirty="0">
                          <a:latin typeface="Calibri"/>
                        </a:rPr>
                        <a:t>Contrato 726-2023 Prestar servicios profesionales para apoyar la dinamización de espacios de desconexión o descanso en el marco de la Estrategia de Cuidado a Cuidadoras y con enfoque étnico”.</a:t>
                      </a:r>
                    </a:p>
                    <a:p>
                      <a:pPr marL="228600" indent="-228600" algn="just">
                        <a:buAutoNum type="arabicPeriod" startAt="8"/>
                      </a:pPr>
                      <a:endParaRPr lang="es-MX" sz="1100" b="0" dirty="0">
                        <a:latin typeface="Calibri"/>
                      </a:endParaRPr>
                    </a:p>
                    <a:p>
                      <a:pPr marL="228600" indent="-228600" algn="just">
                        <a:buAutoNum type="arabicPeriod" startAt="8"/>
                      </a:pPr>
                      <a:r>
                        <a:rPr lang="es-MX" sz="1100" b="0" dirty="0">
                          <a:latin typeface="Calibri"/>
                        </a:rPr>
                        <a:t>Contrato No. 740 de 2023, cuyo objeto es: Prestar servicios profesionales a la Dirección de Territorialización de Derechos y Participación.</a:t>
                      </a:r>
                    </a:p>
                    <a:p>
                      <a:pPr marL="228600" indent="-228600" algn="just">
                        <a:buAutoNum type="arabicPeriod" startAt="8"/>
                      </a:pPr>
                      <a:endParaRPr lang="es-MX" sz="1100" b="0" dirty="0">
                        <a:solidFill>
                          <a:schemeClr val="tx1"/>
                        </a:solidFill>
                        <a:effectLst/>
                        <a:latin typeface="Calibri"/>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rtl="0" eaLnBrk="1" latinLnBrk="0" hangingPunct="1">
                        <a:spcBef>
                          <a:spcPts val="0"/>
                        </a:spcBef>
                        <a:spcAft>
                          <a:spcPts val="0"/>
                        </a:spcAft>
                        <a:buNone/>
                      </a:pPr>
                      <a:r>
                        <a:rPr lang="es-CO" sz="1000" b="0" i="0" u="none" strike="noStrike" kern="1200" baseline="0" noProof="0" dirty="0">
                          <a:effectLst/>
                          <a:latin typeface="Calibri"/>
                        </a:rPr>
                        <a:t>En seguimiento según los objetos contractuales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000" b="1" i="0" u="none" strike="noStrike" kern="1200" baseline="0" noProof="0" dirty="0">
                          <a:effectLst/>
                          <a:latin typeface="Calibri"/>
                        </a:rPr>
                        <a:t>Contratación de </a:t>
                      </a:r>
                      <a:r>
                        <a:rPr lang="es-CO" sz="1000" b="1" i="0" u="none" strike="noStrike" kern="1200" baseline="0" noProof="0" dirty="0" err="1">
                          <a:effectLst/>
                          <a:latin typeface="Calibri"/>
                        </a:rPr>
                        <a:t>Referentas</a:t>
                      </a:r>
                      <a:r>
                        <a:rPr lang="es-CO" sz="1000" b="1" i="0" u="none" strike="noStrike" kern="1200" baseline="0" noProof="0" dirty="0">
                          <a:effectLst/>
                          <a:latin typeface="Calibri"/>
                        </a:rPr>
                        <a:t>:</a:t>
                      </a:r>
                    </a:p>
                    <a:p>
                      <a:pPr algn="just"/>
                      <a:r>
                        <a:rPr lang="es-CO" sz="1000" dirty="0">
                          <a:latin typeface="Calibri"/>
                          <a:hlinkClick r:id="rId4"/>
                        </a:rPr>
                        <a:t>CONTRATO 2023</a:t>
                      </a:r>
                      <a:endParaRPr lang="es-CO" sz="1000" dirty="0">
                        <a:latin typeface="Calibri"/>
                      </a:endParaRPr>
                    </a:p>
                    <a:p>
                      <a:pPr algn="just"/>
                      <a:r>
                        <a:rPr lang="es-CO" sz="1000" b="0" dirty="0">
                          <a:latin typeface="Calibri"/>
                        </a:rPr>
                        <a:t>-</a:t>
                      </a:r>
                      <a:r>
                        <a:rPr lang="es-MX" sz="1000" dirty="0">
                          <a:latin typeface="Calibri"/>
                          <a:hlinkClick r:id="rId5"/>
                        </a:rPr>
                        <a:t>Evidencias Acción A108. Contratación Referenta Indígena</a:t>
                      </a:r>
                      <a:endParaRPr lang="es-CO" sz="1000" b="0" dirty="0">
                        <a:latin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588274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67142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mj-lt"/>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2337714969"/>
              </p:ext>
            </p:extLst>
          </p:nvPr>
        </p:nvGraphicFramePr>
        <p:xfrm>
          <a:off x="154998" y="591336"/>
          <a:ext cx="8671872" cy="3659989"/>
        </p:xfrm>
        <a:graphic>
          <a:graphicData uri="http://schemas.openxmlformats.org/drawingml/2006/table">
            <a:tbl>
              <a:tblPr firstRow="1" bandRow="1">
                <a:tableStyleId>{72833802-FEF1-4C79-8D5D-14CF1EAF98D9}</a:tableStyleId>
              </a:tblPr>
              <a:tblGrid>
                <a:gridCol w="3045401">
                  <a:extLst>
                    <a:ext uri="{9D8B030D-6E8A-4147-A177-3AD203B41FA5}">
                      <a16:colId xmlns:a16="http://schemas.microsoft.com/office/drawing/2014/main" val="647212120"/>
                    </a:ext>
                  </a:extLst>
                </a:gridCol>
                <a:gridCol w="2654709">
                  <a:extLst>
                    <a:ext uri="{9D8B030D-6E8A-4147-A177-3AD203B41FA5}">
                      <a16:colId xmlns:a16="http://schemas.microsoft.com/office/drawing/2014/main" val="2696220810"/>
                    </a:ext>
                  </a:extLst>
                </a:gridCol>
                <a:gridCol w="1307690">
                  <a:extLst>
                    <a:ext uri="{9D8B030D-6E8A-4147-A177-3AD203B41FA5}">
                      <a16:colId xmlns:a16="http://schemas.microsoft.com/office/drawing/2014/main" val="1764716392"/>
                    </a:ext>
                  </a:extLst>
                </a:gridCol>
                <a:gridCol w="1664072">
                  <a:extLst>
                    <a:ext uri="{9D8B030D-6E8A-4147-A177-3AD203B41FA5}">
                      <a16:colId xmlns:a16="http://schemas.microsoft.com/office/drawing/2014/main" val="2960574300"/>
                    </a:ext>
                  </a:extLst>
                </a:gridCol>
              </a:tblGrid>
              <a:tr h="704581">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Mujer</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18</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18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459589">
                <a:tc>
                  <a:txBody>
                    <a:bodyPr/>
                    <a:lstStyle/>
                    <a:p>
                      <a:pPr algn="ctr"/>
                      <a:r>
                        <a:rPr lang="es-CO" sz="1100" b="1" dirty="0">
                          <a:latin typeface="+mn-lt"/>
                        </a:rPr>
                        <a:t>Acción</a:t>
                      </a:r>
                      <a:r>
                        <a:rPr lang="es-CO" sz="1100" b="1" baseline="0" dirty="0">
                          <a:latin typeface="+mn-lt"/>
                        </a:rPr>
                        <a:t> afirmativa concertada</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latin typeface="+mn-lt"/>
                        </a:rPr>
                        <a:t>Propuesta de</a:t>
                      </a:r>
                      <a:r>
                        <a:rPr lang="es-CO" sz="1100" b="1" baseline="0" dirty="0">
                          <a:latin typeface="+mn-lt"/>
                        </a:rPr>
                        <a:t> cumplimiento 2023</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latin typeface="+mn-lt"/>
                        </a:rPr>
                        <a:t>Fecha estimada de implementación</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latin typeface="+mn-lt"/>
                        </a:rPr>
                        <a:t>Aprobado por</a:t>
                      </a:r>
                      <a:r>
                        <a:rPr lang="es-CO" sz="1100" b="1" baseline="0" dirty="0">
                          <a:latin typeface="+mn-lt"/>
                        </a:rPr>
                        <a:t> el espacio y anexar soporte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349994">
                <a:tc>
                  <a:txBody>
                    <a:bodyPr/>
                    <a:lstStyle/>
                    <a:p>
                      <a:pPr marL="228600" marR="0" lvl="0" indent="-228600" algn="just" eaLnBrk="1" fontAlgn="auto" latinLnBrk="0" hangingPunct="1">
                        <a:lnSpc>
                          <a:spcPct val="100000"/>
                        </a:lnSpc>
                        <a:spcBef>
                          <a:spcPts val="0"/>
                        </a:spcBef>
                        <a:spcAft>
                          <a:spcPts val="0"/>
                        </a:spcAft>
                        <a:buClrTx/>
                        <a:buSzTx/>
                        <a:buFont typeface="+mj-lt"/>
                        <a:buAutoNum type="arabicPeriod" startAt="11"/>
                      </a:pPr>
                      <a:r>
                        <a:rPr lang="es-CO" sz="1100" b="1" u="sng" dirty="0">
                          <a:solidFill>
                            <a:schemeClr val="tx1"/>
                          </a:solidFill>
                          <a:effectLst/>
                          <a:latin typeface="+mn-lt"/>
                          <a:ea typeface="+mn-ea"/>
                          <a:cs typeface="+mn-cs"/>
                        </a:rPr>
                        <a:t> Acción concertada: </a:t>
                      </a:r>
                      <a:r>
                        <a:rPr lang="es-CO" sz="1100" dirty="0">
                          <a:solidFill>
                            <a:schemeClr val="tx1"/>
                          </a:solidFill>
                          <a:effectLst/>
                          <a:latin typeface="+mn-lt"/>
                          <a:ea typeface="+mn-ea"/>
                          <a:cs typeface="+mn-cs"/>
                        </a:rPr>
                        <a:t>Garantizar la inclusión de 100 Mujeres indígenas a los cursos en los centros de inclusión digital en horarios diferenciados y acompañamiento, acordados con las autoridades en espacio autónomo.</a:t>
                      </a:r>
                    </a:p>
                    <a:p>
                      <a:pPr marL="228600" marR="0" lvl="0" indent="-228600" algn="just">
                        <a:lnSpc>
                          <a:spcPct val="100000"/>
                        </a:lnSpc>
                        <a:spcBef>
                          <a:spcPts val="0"/>
                        </a:spcBef>
                        <a:spcAft>
                          <a:spcPts val="0"/>
                        </a:spcAft>
                        <a:buClrTx/>
                        <a:buSzTx/>
                        <a:buFont typeface="+mj-lt"/>
                        <a:buAutoNum type="arabicPeriod" startAt="11"/>
                      </a:pPr>
                      <a:endParaRPr lang="es-CO" sz="1100" dirty="0">
                        <a:solidFill>
                          <a:schemeClr val="tx1"/>
                        </a:solidFill>
                        <a:effectLst/>
                        <a:latin typeface="+mn-lt"/>
                        <a:ea typeface="+mn-ea"/>
                        <a:cs typeface="+mn-cs"/>
                      </a:endParaRPr>
                    </a:p>
                    <a:p>
                      <a:pPr marL="228600" marR="0" lvl="0" indent="-228600" algn="just" defTabSz="914400" eaLnBrk="1" fontAlgn="auto" latinLnBrk="0" hangingPunct="1">
                        <a:lnSpc>
                          <a:spcPct val="100000"/>
                        </a:lnSpc>
                        <a:spcBef>
                          <a:spcPts val="0"/>
                        </a:spcBef>
                        <a:spcAft>
                          <a:spcPts val="0"/>
                        </a:spcAft>
                        <a:buClrTx/>
                        <a:buSzTx/>
                        <a:buFont typeface="+mj-lt"/>
                        <a:buAutoNum type="arabicPeriod" startAt="11"/>
                        <a:tabLst/>
                        <a:defRPr/>
                      </a:pPr>
                      <a:r>
                        <a:rPr lang="es-CO" sz="1100" b="1" u="sng" dirty="0">
                          <a:solidFill>
                            <a:schemeClr val="tx1"/>
                          </a:solidFill>
                          <a:effectLst/>
                          <a:latin typeface="+mn-lt"/>
                          <a:ea typeface="+mn-ea"/>
                          <a:cs typeface="+mn-cs"/>
                        </a:rPr>
                        <a:t>Acción concertada: </a:t>
                      </a:r>
                      <a:r>
                        <a:rPr lang="es-CO" sz="1100" dirty="0">
                          <a:solidFill>
                            <a:schemeClr val="tx1"/>
                          </a:solidFill>
                          <a:effectLst/>
                          <a:latin typeface="+mn-lt"/>
                          <a:ea typeface="+mn-ea"/>
                          <a:cs typeface="+mn-cs"/>
                        </a:rPr>
                        <a:t>Propiciar 2 espacios mensuales en 4 CIOMS para el intercambio de saberes de las mujeres indígenas que permita el desarrollo de las capacidades y promover el bienestar socio emocional, garantizando insumos propios para actividades</a:t>
                      </a:r>
                    </a:p>
                    <a:p>
                      <a:pPr marL="0" marR="0" lvl="0" indent="0" algn="just" defTabSz="914400" eaLnBrk="1" fontAlgn="auto" latinLnBrk="0" hangingPunct="1">
                        <a:lnSpc>
                          <a:spcPct val="100000"/>
                        </a:lnSpc>
                        <a:spcBef>
                          <a:spcPts val="0"/>
                        </a:spcBef>
                        <a:spcAft>
                          <a:spcPts val="0"/>
                        </a:spcAft>
                        <a:buClrTx/>
                        <a:buSzTx/>
                        <a:buFontTx/>
                        <a:buNone/>
                        <a:tabLst/>
                        <a:defRPr/>
                      </a:pPr>
                      <a:endParaRPr lang="es-CO" sz="1100" dirty="0">
                        <a:solidFill>
                          <a:schemeClr val="tx1"/>
                        </a:solidFill>
                        <a:effectLst/>
                        <a:latin typeface="+mn-lt"/>
                        <a:ea typeface="+mn-ea"/>
                        <a:cs typeface="+mn-cs"/>
                      </a:endParaRPr>
                    </a:p>
                    <a:p>
                      <a:pPr lvl="0"/>
                      <a:endParaRPr lang="es-CO" sz="1100" b="0" i="0" u="none" strike="noStrike" kern="1200" baseline="0" noProof="0" dirty="0">
                        <a:effectLst/>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indent="-228600" algn="just">
                        <a:buFont typeface="+mj-lt"/>
                        <a:buAutoNum type="arabicPeriod" startAt="11"/>
                      </a:pPr>
                      <a:r>
                        <a:rPr lang="es-MX" sz="1100" dirty="0">
                          <a:solidFill>
                            <a:schemeClr val="tx1"/>
                          </a:solidFill>
                          <a:effectLst/>
                          <a:latin typeface="+mn-lt"/>
                          <a:ea typeface="+mn-ea"/>
                          <a:cs typeface="+mn-cs"/>
                        </a:rPr>
                        <a:t>En el primer trimestre del 2023 se formaron un total de 13 mujeres que se </a:t>
                      </a:r>
                      <a:r>
                        <a:rPr lang="es-MX" sz="1100" dirty="0" err="1">
                          <a:solidFill>
                            <a:schemeClr val="tx1"/>
                          </a:solidFill>
                          <a:effectLst/>
                          <a:latin typeface="+mn-lt"/>
                          <a:ea typeface="+mn-ea"/>
                          <a:cs typeface="+mn-cs"/>
                        </a:rPr>
                        <a:t>autoreconocen</a:t>
                      </a:r>
                      <a:r>
                        <a:rPr lang="es-MX" sz="1100" dirty="0">
                          <a:solidFill>
                            <a:schemeClr val="tx1"/>
                          </a:solidFill>
                          <a:effectLst/>
                          <a:latin typeface="+mn-lt"/>
                          <a:ea typeface="+mn-ea"/>
                          <a:cs typeface="+mn-cs"/>
                        </a:rPr>
                        <a:t> como mujeres indígenas, de las cuales se logró identificar 2 del pueblo Kankuamo, 1 Inga y 1 de los Pastos.</a:t>
                      </a:r>
                    </a:p>
                    <a:p>
                      <a:pPr marL="228600" indent="-228600">
                        <a:buFont typeface="+mj-lt"/>
                        <a:buAutoNum type="arabicPeriod" startAt="11"/>
                      </a:pPr>
                      <a:endParaRPr lang="es-CO" sz="1100" dirty="0">
                        <a:solidFill>
                          <a:schemeClr val="tx1"/>
                        </a:solidFill>
                        <a:effectLst/>
                        <a:latin typeface="+mn-lt"/>
                        <a:ea typeface="+mn-ea"/>
                        <a:cs typeface="+mn-cs"/>
                      </a:endParaRPr>
                    </a:p>
                    <a:p>
                      <a:pPr marL="228600" lvl="0" indent="-228600" algn="just">
                        <a:buFont typeface="+mj-lt"/>
                        <a:buAutoNum type="arabicPeriod" startAt="11"/>
                      </a:pPr>
                      <a:r>
                        <a:rPr lang="es-MX" sz="1100" dirty="0">
                          <a:solidFill>
                            <a:schemeClr val="tx1"/>
                          </a:solidFill>
                          <a:effectLst/>
                          <a:latin typeface="+mn-lt"/>
                          <a:ea typeface="+mn-ea"/>
                          <a:cs typeface="+mn-cs"/>
                        </a:rPr>
                        <a:t>En reunión de Febrero de 2023,las autoridades indicaron que remitirán cronograma,  a la fecha no han solicitado espacios. </a:t>
                      </a:r>
                      <a:endParaRPr lang="es-CO" sz="11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rtl="0" eaLnBrk="1" latinLnBrk="0" hangingPunct="1">
                        <a:spcBef>
                          <a:spcPts val="0"/>
                        </a:spcBef>
                        <a:spcAft>
                          <a:spcPts val="0"/>
                        </a:spcAft>
                        <a:buNone/>
                      </a:pPr>
                      <a:r>
                        <a:rPr lang="es-CO" sz="1100" b="0" i="0" u="none" strike="noStrike" kern="1200" baseline="0" noProof="0" dirty="0">
                          <a:effectLst/>
                          <a:latin typeface="+mn-lt"/>
                        </a:rPr>
                        <a:t>Durante el segundo trimestre  2023 según directriz de las autoridades.</a:t>
                      </a:r>
                    </a:p>
                    <a:p>
                      <a:pPr marL="0" marR="0" indent="0" algn="just" rtl="0" eaLnBrk="1" latinLnBrk="0" hangingPunct="1">
                        <a:spcBef>
                          <a:spcPts val="0"/>
                        </a:spcBef>
                        <a:spcAft>
                          <a:spcPts val="0"/>
                        </a:spcAft>
                        <a:buNone/>
                      </a:pPr>
                      <a:endParaRPr lang="es-CO" sz="1100" b="0" i="0" u="none" strike="noStrike" kern="1200" baseline="0" noProof="0" dirty="0">
                        <a:effectLst/>
                        <a:latin typeface="+mn-lt"/>
                      </a:endParaRPr>
                    </a:p>
                    <a:p>
                      <a:pPr marL="0" marR="0" indent="0" algn="just" rtl="0" eaLnBrk="1" latinLnBrk="0" hangingPunct="1">
                        <a:spcBef>
                          <a:spcPts val="0"/>
                        </a:spcBef>
                        <a:spcAft>
                          <a:spcPts val="0"/>
                        </a:spcAft>
                        <a:buNone/>
                      </a:pPr>
                      <a:endParaRPr lang="es-CO" sz="1100" b="0" i="0" u="none" strike="noStrike" kern="1200" baseline="0" noProof="0" dirty="0">
                        <a:effectLst/>
                        <a:latin typeface="+mn-lt"/>
                      </a:endParaRPr>
                    </a:p>
                    <a:p>
                      <a:pPr marL="0" marR="0" indent="0" algn="just" rtl="0" eaLnBrk="1" latinLnBrk="0" hangingPunct="1">
                        <a:spcBef>
                          <a:spcPts val="0"/>
                        </a:spcBef>
                        <a:spcAft>
                          <a:spcPts val="0"/>
                        </a:spcAft>
                        <a:buNone/>
                      </a:pPr>
                      <a:endParaRPr lang="es-CO" sz="1100" b="0" i="0" u="none" strike="noStrike" kern="1200" baseline="0" noProof="0" dirty="0">
                        <a:effectLst/>
                        <a:latin typeface="+mn-lt"/>
                      </a:endParaRPr>
                    </a:p>
                    <a:p>
                      <a:pPr marL="0" marR="0" indent="0" algn="just" rtl="0" eaLnBrk="1" latinLnBrk="0" hangingPunct="1">
                        <a:spcBef>
                          <a:spcPts val="0"/>
                        </a:spcBef>
                        <a:spcAft>
                          <a:spcPts val="0"/>
                        </a:spcAft>
                        <a:buNone/>
                      </a:pPr>
                      <a:r>
                        <a:rPr lang="es-CO" sz="1100" b="0" i="0" u="none" strike="noStrike" kern="1200" baseline="0" noProof="0" dirty="0">
                          <a:effectLst/>
                          <a:latin typeface="+mn-lt"/>
                        </a:rPr>
                        <a:t>Se realizará en el segundo trimestre 2023 según directriz de las autoridades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b="0" dirty="0">
                          <a:latin typeface="+mn-lt"/>
                        </a:rPr>
                        <a:t>11- </a:t>
                      </a:r>
                      <a:r>
                        <a:rPr lang="es-CO" sz="1100" dirty="0">
                          <a:latin typeface="+mn-lt"/>
                          <a:hlinkClick r:id="rId4"/>
                        </a:rPr>
                        <a:t>1. Base de datos consolidada_Etnicas_ITrimestre.xlsx</a:t>
                      </a:r>
                      <a:endParaRPr lang="es-CO" sz="1100" dirty="0">
                        <a:latin typeface="+mn-lt"/>
                      </a:endParaRPr>
                    </a:p>
                    <a:p>
                      <a:pPr algn="just"/>
                      <a:r>
                        <a:rPr lang="es-CO" sz="1100" b="0" dirty="0">
                          <a:latin typeface="+mn-lt"/>
                        </a:rPr>
                        <a:t>12- </a:t>
                      </a:r>
                      <a:r>
                        <a:rPr lang="es-MX" sz="1100" dirty="0">
                          <a:latin typeface="+mn-lt"/>
                          <a:hlinkClick r:id="rId5"/>
                        </a:rPr>
                        <a:t>060223 Evidencia ESPACIO AUTORIDADES 612 y direcciones .pdf</a:t>
                      </a:r>
                      <a:endParaRPr lang="es-CO" sz="1100" b="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3516509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67142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mj-lt"/>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551774549"/>
              </p:ext>
            </p:extLst>
          </p:nvPr>
        </p:nvGraphicFramePr>
        <p:xfrm>
          <a:off x="154998" y="591337"/>
          <a:ext cx="8671874" cy="4049442"/>
        </p:xfrm>
        <a:graphic>
          <a:graphicData uri="http://schemas.openxmlformats.org/drawingml/2006/table">
            <a:tbl>
              <a:tblPr firstRow="1" bandRow="1">
                <a:tableStyleId>{72833802-FEF1-4C79-8D5D-14CF1EAF98D9}</a:tableStyleId>
              </a:tblPr>
              <a:tblGrid>
                <a:gridCol w="2740602">
                  <a:extLst>
                    <a:ext uri="{9D8B030D-6E8A-4147-A177-3AD203B41FA5}">
                      <a16:colId xmlns:a16="http://schemas.microsoft.com/office/drawing/2014/main" val="647212120"/>
                    </a:ext>
                  </a:extLst>
                </a:gridCol>
                <a:gridCol w="2667000">
                  <a:extLst>
                    <a:ext uri="{9D8B030D-6E8A-4147-A177-3AD203B41FA5}">
                      <a16:colId xmlns:a16="http://schemas.microsoft.com/office/drawing/2014/main" val="2696220810"/>
                    </a:ext>
                  </a:extLst>
                </a:gridCol>
                <a:gridCol w="1752600">
                  <a:extLst>
                    <a:ext uri="{9D8B030D-6E8A-4147-A177-3AD203B41FA5}">
                      <a16:colId xmlns:a16="http://schemas.microsoft.com/office/drawing/2014/main" val="1764716392"/>
                    </a:ext>
                  </a:extLst>
                </a:gridCol>
                <a:gridCol w="1511672">
                  <a:extLst>
                    <a:ext uri="{9D8B030D-6E8A-4147-A177-3AD203B41FA5}">
                      <a16:colId xmlns:a16="http://schemas.microsoft.com/office/drawing/2014/main" val="2960574300"/>
                    </a:ext>
                  </a:extLst>
                </a:gridCol>
              </a:tblGrid>
              <a:tr h="735015">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Mujer</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18</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18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611988">
                <a:tc>
                  <a:txBody>
                    <a:bodyPr/>
                    <a:lstStyle/>
                    <a:p>
                      <a:pPr algn="ctr"/>
                      <a:r>
                        <a:rPr lang="es-CO" sz="1100" b="1" dirty="0"/>
                        <a:t>Acción</a:t>
                      </a:r>
                      <a:r>
                        <a:rPr lang="es-CO" sz="1100" b="1" baseline="0" dirty="0"/>
                        <a:t> afirmativa concertada</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Propuesta de</a:t>
                      </a:r>
                      <a:r>
                        <a:rPr lang="es-CO" sz="1100" b="1" baseline="0" dirty="0"/>
                        <a:t> cumplimiento 2023</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Fecha estimada de implementación</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Aprobado por</a:t>
                      </a:r>
                      <a:r>
                        <a:rPr lang="es-CO" sz="1100" b="1" baseline="0" dirty="0"/>
                        <a:t> el espacio y anexar soporte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675454">
                <a:tc>
                  <a:txBody>
                    <a:bodyPr/>
                    <a:lstStyle/>
                    <a:p>
                      <a:pPr marL="228600" lvl="0" indent="-228600" algn="just">
                        <a:buFont typeface="+mj-lt"/>
                        <a:buAutoNum type="arabicPeriod" startAt="13"/>
                      </a:pPr>
                      <a:r>
                        <a:rPr lang="es-CO" sz="1100" b="1" u="sng" dirty="0">
                          <a:solidFill>
                            <a:schemeClr val="tx1"/>
                          </a:solidFill>
                          <a:effectLst/>
                          <a:latin typeface="+mn-lt"/>
                          <a:ea typeface="+mn-ea"/>
                          <a:cs typeface="+mn-cs"/>
                        </a:rPr>
                        <a:t>Acción concertada: </a:t>
                      </a:r>
                      <a:r>
                        <a:rPr lang="es-CO" sz="1100" dirty="0">
                          <a:solidFill>
                            <a:schemeClr val="tx1"/>
                          </a:solidFill>
                          <a:effectLst/>
                          <a:latin typeface="+mn-lt"/>
                          <a:ea typeface="+mn-ea"/>
                          <a:cs typeface="+mn-cs"/>
                        </a:rPr>
                        <a:t>Las mujeres indígenas son beneficiarias de las acciones de cuidado a cuidadoras del Sistema Distrital de Cuidado (50 mujeres formadas como cuidadoras). Las mujeres indígenas son beneficiarias de las acciones de cuidado a cuidadoras del Sistema Distrital de Cuidado (300 atenciones brindadas a mujeres indígenas cuidadoras en el marco de los espacios de respiro)</a:t>
                      </a:r>
                      <a:endParaRPr lang="es-CO"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indent="-228600" algn="just">
                        <a:buFont typeface="+mj-lt"/>
                        <a:buAutoNum type="arabicPeriod" startAt="13"/>
                      </a:pPr>
                      <a:r>
                        <a:rPr lang="es-MX" sz="1100" dirty="0">
                          <a:solidFill>
                            <a:schemeClr val="tx1"/>
                          </a:solidFill>
                          <a:effectLst/>
                          <a:latin typeface="+mn-lt"/>
                          <a:ea typeface="+mn-ea"/>
                          <a:cs typeface="+mn-cs"/>
                        </a:rPr>
                        <a:t>Durante el primer trimestre del 2023, se logró la formación presencial de 25 mujeres indígenas pertenecientes a los </a:t>
                      </a:r>
                      <a:r>
                        <a:rPr lang="es-MX" sz="1100" dirty="0" err="1">
                          <a:solidFill>
                            <a:schemeClr val="tx1"/>
                          </a:solidFill>
                          <a:effectLst/>
                          <a:latin typeface="+mn-lt"/>
                          <a:ea typeface="+mn-ea"/>
                          <a:cs typeface="+mn-cs"/>
                        </a:rPr>
                        <a:t>pueblosr</a:t>
                      </a:r>
                      <a:r>
                        <a:rPr lang="es-MX" sz="1100" dirty="0">
                          <a:solidFill>
                            <a:schemeClr val="tx1"/>
                          </a:solidFill>
                          <a:effectLst/>
                          <a:latin typeface="+mn-lt"/>
                          <a:ea typeface="+mn-ea"/>
                          <a:cs typeface="+mn-cs"/>
                        </a:rPr>
                        <a:t>: </a:t>
                      </a:r>
                      <a:r>
                        <a:rPr lang="es-MX" sz="1100" dirty="0" err="1">
                          <a:solidFill>
                            <a:schemeClr val="tx1"/>
                          </a:solidFill>
                          <a:effectLst/>
                          <a:latin typeface="+mn-lt"/>
                          <a:ea typeface="+mn-ea"/>
                          <a:cs typeface="+mn-cs"/>
                        </a:rPr>
                        <a:t>Ambika</a:t>
                      </a:r>
                      <a:r>
                        <a:rPr lang="es-MX" sz="1100" dirty="0">
                          <a:solidFill>
                            <a:schemeClr val="tx1"/>
                          </a:solidFill>
                          <a:effectLst/>
                          <a:latin typeface="+mn-lt"/>
                          <a:ea typeface="+mn-ea"/>
                          <a:cs typeface="+mn-cs"/>
                        </a:rPr>
                        <a:t> Pijao, </a:t>
                      </a:r>
                      <a:r>
                        <a:rPr lang="es-MX" sz="1100" dirty="0" err="1">
                          <a:solidFill>
                            <a:schemeClr val="tx1"/>
                          </a:solidFill>
                          <a:effectLst/>
                          <a:latin typeface="+mn-lt"/>
                          <a:ea typeface="+mn-ea"/>
                          <a:cs typeface="+mn-cs"/>
                        </a:rPr>
                        <a:t>Uitoto</a:t>
                      </a:r>
                      <a:r>
                        <a:rPr lang="es-MX" sz="1100" dirty="0">
                          <a:solidFill>
                            <a:schemeClr val="tx1"/>
                          </a:solidFill>
                          <a:effectLst/>
                          <a:latin typeface="+mn-lt"/>
                          <a:ea typeface="+mn-ea"/>
                          <a:cs typeface="+mn-cs"/>
                        </a:rPr>
                        <a:t>, Muisca de Bosa, Yanacona, Nasa, </a:t>
                      </a:r>
                      <a:r>
                        <a:rPr lang="es-MX" sz="1100" dirty="0" err="1">
                          <a:solidFill>
                            <a:schemeClr val="tx1"/>
                          </a:solidFill>
                          <a:effectLst/>
                          <a:latin typeface="+mn-lt"/>
                          <a:ea typeface="+mn-ea"/>
                          <a:cs typeface="+mn-cs"/>
                        </a:rPr>
                        <a:t>Kichwa</a:t>
                      </a:r>
                      <a:r>
                        <a:rPr lang="es-MX" sz="1100" dirty="0">
                          <a:solidFill>
                            <a:schemeClr val="tx1"/>
                          </a:solidFill>
                          <a:effectLst/>
                          <a:latin typeface="+mn-lt"/>
                          <a:ea typeface="+mn-ea"/>
                          <a:cs typeface="+mn-cs"/>
                        </a:rPr>
                        <a:t>, </a:t>
                      </a:r>
                      <a:r>
                        <a:rPr lang="es-MX" sz="1100" dirty="0" err="1">
                          <a:solidFill>
                            <a:schemeClr val="tx1"/>
                          </a:solidFill>
                          <a:effectLst/>
                          <a:latin typeface="+mn-lt"/>
                          <a:ea typeface="+mn-ea"/>
                          <a:cs typeface="+mn-cs"/>
                        </a:rPr>
                        <a:t>Misak-Misak</a:t>
                      </a:r>
                      <a:r>
                        <a:rPr lang="es-MX" sz="1100" dirty="0">
                          <a:solidFill>
                            <a:schemeClr val="tx1"/>
                          </a:solidFill>
                          <a:effectLst/>
                          <a:latin typeface="+mn-lt"/>
                          <a:ea typeface="+mn-ea"/>
                          <a:cs typeface="+mn-cs"/>
                        </a:rPr>
                        <a:t>, Inga, </a:t>
                      </a:r>
                      <a:r>
                        <a:rPr lang="es-MX" sz="1100" dirty="0" err="1">
                          <a:solidFill>
                            <a:schemeClr val="tx1"/>
                          </a:solidFill>
                          <a:effectLst/>
                          <a:latin typeface="+mn-lt"/>
                          <a:ea typeface="+mn-ea"/>
                          <a:cs typeface="+mn-cs"/>
                        </a:rPr>
                        <a:t>Kamentsa</a:t>
                      </a:r>
                      <a:r>
                        <a:rPr lang="es-MX" sz="1100" dirty="0">
                          <a:solidFill>
                            <a:schemeClr val="tx1"/>
                          </a:solidFill>
                          <a:effectLst/>
                          <a:latin typeface="+mn-lt"/>
                          <a:ea typeface="+mn-ea"/>
                          <a:cs typeface="+mn-cs"/>
                        </a:rPr>
                        <a:t> y Los Pastos del Decreto 612-2015.</a:t>
                      </a:r>
                    </a:p>
                    <a:p>
                      <a:pPr marL="0" indent="0">
                        <a:buFont typeface="+mj-lt"/>
                        <a:buNone/>
                      </a:pPr>
                      <a:endParaRPr lang="es-MX" sz="1100" dirty="0">
                        <a:solidFill>
                          <a:schemeClr val="tx1"/>
                        </a:solidFill>
                        <a:effectLst/>
                        <a:latin typeface="+mn-lt"/>
                        <a:ea typeface="+mn-ea"/>
                        <a:cs typeface="+mn-cs"/>
                      </a:endParaRPr>
                    </a:p>
                    <a:p>
                      <a:pPr marL="0" indent="0" algn="just">
                        <a:buFont typeface="+mj-lt"/>
                        <a:buNone/>
                      </a:pPr>
                      <a:r>
                        <a:rPr lang="es-MX" sz="1100" dirty="0">
                          <a:solidFill>
                            <a:schemeClr val="tx1"/>
                          </a:solidFill>
                          <a:effectLst/>
                          <a:latin typeface="+mn-lt"/>
                          <a:ea typeface="+mn-ea"/>
                          <a:cs typeface="+mn-cs"/>
                        </a:rPr>
                        <a:t>Durante el primer trimestre, se realizó 1 (un) espacio de desconexión o descanso con 25 mujeres pertenecientes a los pueblos indígenas que hacen parte del decreto 612 del 2015. Tal escenario se viabilizó por el equipo del SIDICU en articulación con la DED.</a:t>
                      </a:r>
                      <a:endParaRPr lang="es-CO" sz="11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rtl="0" eaLnBrk="1" latinLnBrk="0" hangingPunct="1">
                        <a:spcBef>
                          <a:spcPts val="0"/>
                        </a:spcBef>
                        <a:spcAft>
                          <a:spcPts val="0"/>
                        </a:spcAft>
                        <a:buNone/>
                      </a:pPr>
                      <a:r>
                        <a:rPr lang="es-CO" sz="1100" b="0" i="0" u="none" strike="noStrike" kern="1200" baseline="0" noProof="0" dirty="0">
                          <a:effectLst/>
                          <a:latin typeface="+mn-lt"/>
                        </a:rPr>
                        <a:t>Para el segundo trimestre se revisará fechas bajo directriz de las autoridades.</a:t>
                      </a:r>
                    </a:p>
                    <a:p>
                      <a:pPr marL="0" marR="0" indent="0" algn="just" rtl="0" eaLnBrk="1" latinLnBrk="0" hangingPunct="1">
                        <a:spcBef>
                          <a:spcPts val="0"/>
                        </a:spcBef>
                        <a:spcAft>
                          <a:spcPts val="0"/>
                        </a:spcAft>
                        <a:buNone/>
                      </a:pPr>
                      <a:r>
                        <a:rPr lang="es-MX" sz="1100" b="0" i="0" u="none" strike="noStrike" kern="1200" baseline="0" noProof="0" dirty="0">
                          <a:effectLst/>
                          <a:latin typeface="+mn-lt"/>
                        </a:rPr>
                        <a:t>-Para el cuatrienio, se contará  con una programación de 9 espacios en los que se proyecta la participación de 20 cuidadoras indígenas en cada uno de ellos, logrando al finalizar la vigencia 180 atenciones más. </a:t>
                      </a:r>
                      <a:endParaRPr lang="es-CO" sz="1100" b="0" i="0" u="none" strike="noStrike" kern="1200" baseline="0" noProof="0" dirty="0">
                        <a:effectLst/>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CO" sz="1100" dirty="0">
                          <a:latin typeface="+mn-lt"/>
                          <a:hlinkClick r:id="rId4"/>
                        </a:rPr>
                        <a:t>Evidencias Acción A106. Formación</a:t>
                      </a:r>
                      <a:endParaRPr lang="es-CO" sz="1100" dirty="0">
                        <a:latin typeface="+mn-lt"/>
                      </a:endParaRPr>
                    </a:p>
                    <a:p>
                      <a:pPr algn="just"/>
                      <a:r>
                        <a:rPr lang="es-CO" sz="1100" b="0" dirty="0">
                          <a:latin typeface="+mn-lt"/>
                        </a:rPr>
                        <a:t>-</a:t>
                      </a:r>
                      <a:r>
                        <a:rPr lang="es-MX" sz="1100" dirty="0">
                          <a:latin typeface="+mn-lt"/>
                          <a:hlinkClick r:id="rId5"/>
                        </a:rPr>
                        <a:t>Evidencias </a:t>
                      </a:r>
                      <a:endParaRPr lang="es-CO" sz="1100" b="0" dirty="0">
                        <a:latin typeface="+mn-lt"/>
                      </a:endParaRPr>
                    </a:p>
                    <a:p>
                      <a:pPr lvl="0" algn="just">
                        <a:buNone/>
                      </a:pPr>
                      <a:endParaRPr lang="es-MX" sz="1100" dirty="0">
                        <a:latin typeface="+mn-lt"/>
                      </a:endParaRPr>
                    </a:p>
                    <a:p>
                      <a:pPr lvl="0" algn="just">
                        <a:buNone/>
                      </a:pPr>
                      <a:r>
                        <a:rPr lang="es-MX" sz="1100" dirty="0">
                          <a:latin typeface="+mn-lt"/>
                          <a:hlinkClick r:id="rId5"/>
                        </a:rPr>
                        <a:t>Acción A107. Espacios respiro</a:t>
                      </a:r>
                      <a:endParaRPr lang="es-CO" sz="1100" b="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979333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0"/>
            <a:ext cx="9143999" cy="5148071"/>
          </a:xfrm>
          <a:prstGeom prst="rect">
            <a:avLst/>
          </a:prstGeom>
        </p:spPr>
      </p:pic>
      <p:sp>
        <p:nvSpPr>
          <p:cNvPr id="11" name="object 11"/>
          <p:cNvSpPr txBox="1"/>
          <p:nvPr/>
        </p:nvSpPr>
        <p:spPr>
          <a:xfrm>
            <a:off x="1517141" y="1086497"/>
            <a:ext cx="203835" cy="575945"/>
          </a:xfrm>
          <a:prstGeom prst="rect">
            <a:avLst/>
          </a:prstGeom>
        </p:spPr>
        <p:txBody>
          <a:bodyPr vert="horz" wrap="square" lIns="0" tIns="13970" rIns="0" bIns="0" rtlCol="0">
            <a:spAutoFit/>
          </a:bodyPr>
          <a:lstStyle/>
          <a:p>
            <a:pPr marL="12700">
              <a:lnSpc>
                <a:spcPct val="100000"/>
              </a:lnSpc>
              <a:spcBef>
                <a:spcPts val="110"/>
              </a:spcBef>
            </a:pPr>
            <a:r>
              <a:rPr sz="3600" b="1" spc="-710" dirty="0">
                <a:solidFill>
                  <a:srgbClr val="FFFFFF"/>
                </a:solidFill>
                <a:latin typeface="Trebuchet MS"/>
                <a:cs typeface="Trebuchet MS"/>
              </a:rPr>
              <a:t>1</a:t>
            </a:r>
            <a:endParaRPr sz="3600" dirty="0">
              <a:latin typeface="Trebuchet MS"/>
              <a:cs typeface="Trebuchet MS"/>
            </a:endParaRPr>
          </a:p>
        </p:txBody>
      </p:sp>
      <p:sp>
        <p:nvSpPr>
          <p:cNvPr id="20" name="object 20"/>
          <p:cNvSpPr txBox="1"/>
          <p:nvPr/>
        </p:nvSpPr>
        <p:spPr>
          <a:xfrm>
            <a:off x="1480566" y="2512643"/>
            <a:ext cx="260985" cy="575310"/>
          </a:xfrm>
          <a:prstGeom prst="rect">
            <a:avLst/>
          </a:prstGeom>
        </p:spPr>
        <p:txBody>
          <a:bodyPr vert="horz" wrap="square" lIns="0" tIns="13335" rIns="0" bIns="0" rtlCol="0">
            <a:spAutoFit/>
          </a:bodyPr>
          <a:lstStyle/>
          <a:p>
            <a:pPr marL="12700">
              <a:lnSpc>
                <a:spcPct val="100000"/>
              </a:lnSpc>
              <a:spcBef>
                <a:spcPts val="105"/>
              </a:spcBef>
            </a:pPr>
            <a:r>
              <a:rPr sz="3600" b="1" spc="-260" dirty="0">
                <a:solidFill>
                  <a:srgbClr val="FFFFFF"/>
                </a:solidFill>
                <a:latin typeface="Trebuchet MS"/>
                <a:cs typeface="Trebuchet MS"/>
              </a:rPr>
              <a:t>2</a:t>
            </a:r>
            <a:endParaRPr sz="3600">
              <a:latin typeface="Trebuchet MS"/>
              <a:cs typeface="Trebuchet MS"/>
            </a:endParaRPr>
          </a:p>
        </p:txBody>
      </p:sp>
      <p:sp>
        <p:nvSpPr>
          <p:cNvPr id="29" name="object 29"/>
          <p:cNvSpPr txBox="1"/>
          <p:nvPr/>
        </p:nvSpPr>
        <p:spPr>
          <a:xfrm>
            <a:off x="1480566" y="3937825"/>
            <a:ext cx="261620" cy="575945"/>
          </a:xfrm>
          <a:prstGeom prst="rect">
            <a:avLst/>
          </a:prstGeom>
        </p:spPr>
        <p:txBody>
          <a:bodyPr vert="horz" wrap="square" lIns="0" tIns="13970" rIns="0" bIns="0" rtlCol="0">
            <a:spAutoFit/>
          </a:bodyPr>
          <a:lstStyle/>
          <a:p>
            <a:pPr marL="12700">
              <a:lnSpc>
                <a:spcPct val="100000"/>
              </a:lnSpc>
              <a:spcBef>
                <a:spcPts val="110"/>
              </a:spcBef>
            </a:pPr>
            <a:r>
              <a:rPr sz="3600" b="1" spc="-254" dirty="0">
                <a:solidFill>
                  <a:srgbClr val="FFFFFF"/>
                </a:solidFill>
                <a:latin typeface="Trebuchet MS"/>
                <a:cs typeface="Trebuchet MS"/>
              </a:rPr>
              <a:t>3</a:t>
            </a:r>
            <a:endParaRPr sz="3600">
              <a:latin typeface="Trebuchet MS"/>
              <a:cs typeface="Trebuchet MS"/>
            </a:endParaRPr>
          </a:p>
        </p:txBody>
      </p:sp>
      <p:sp>
        <p:nvSpPr>
          <p:cNvPr id="30" name="object 30"/>
          <p:cNvSpPr/>
          <p:nvPr/>
        </p:nvSpPr>
        <p:spPr>
          <a:xfrm>
            <a:off x="155447" y="119024"/>
            <a:ext cx="8671425" cy="540385"/>
          </a:xfrm>
          <a:custGeom>
            <a:avLst/>
            <a:gdLst/>
            <a:ahLst/>
            <a:cxnLst/>
            <a:rect l="l" t="t" r="r" b="b"/>
            <a:pathLst>
              <a:path w="8193405" h="540385">
                <a:moveTo>
                  <a:pt x="8193024" y="0"/>
                </a:moveTo>
                <a:lnTo>
                  <a:pt x="0" y="0"/>
                </a:lnTo>
                <a:lnTo>
                  <a:pt x="0" y="539978"/>
                </a:lnTo>
                <a:lnTo>
                  <a:pt x="8193024" y="539978"/>
                </a:lnTo>
                <a:lnTo>
                  <a:pt x="8193024" y="0"/>
                </a:lnTo>
                <a:close/>
              </a:path>
            </a:pathLst>
          </a:custGeom>
          <a:solidFill>
            <a:srgbClr val="434343"/>
          </a:solidFill>
        </p:spPr>
        <p:txBody>
          <a:bodyPr wrap="square" lIns="0" tIns="0" rIns="0" bIns="0" rtlCol="0"/>
          <a:lstStyle/>
          <a:p>
            <a:endParaRPr/>
          </a:p>
        </p:txBody>
      </p:sp>
      <p:sp>
        <p:nvSpPr>
          <p:cNvPr id="31" name="object 31"/>
          <p:cNvSpPr txBox="1"/>
          <p:nvPr/>
        </p:nvSpPr>
        <p:spPr>
          <a:xfrm>
            <a:off x="223387" y="248016"/>
            <a:ext cx="8140204" cy="293670"/>
          </a:xfrm>
          <a:prstGeom prst="rect">
            <a:avLst/>
          </a:prstGeom>
        </p:spPr>
        <p:txBody>
          <a:bodyPr vert="horz" wrap="square" lIns="0" tIns="16510" rIns="0" bIns="0" rtlCol="0">
            <a:spAutoFit/>
          </a:bodyPr>
          <a:lstStyle/>
          <a:p>
            <a:pPr marL="12700">
              <a:lnSpc>
                <a:spcPct val="100000"/>
              </a:lnSpc>
              <a:spcBef>
                <a:spcPts val="130"/>
              </a:spcBef>
            </a:pPr>
            <a:r>
              <a:rPr lang="es-ES" b="1" spc="120" dirty="0">
                <a:solidFill>
                  <a:srgbClr val="FFFFFF"/>
                </a:solidFill>
                <a:latin typeface="+mj-lt"/>
                <a:cs typeface="Trebuchet MS"/>
              </a:rPr>
              <a:t>Balance de Gestión por Sectores Implementación PIAA 2020-2024.</a:t>
            </a:r>
          </a:p>
        </p:txBody>
      </p:sp>
      <p:sp>
        <p:nvSpPr>
          <p:cNvPr id="32" name="object 32"/>
          <p:cNvSpPr/>
          <p:nvPr/>
        </p:nvSpPr>
        <p:spPr>
          <a:xfrm>
            <a:off x="0" y="0"/>
            <a:ext cx="238125" cy="5148580"/>
          </a:xfrm>
          <a:custGeom>
            <a:avLst/>
            <a:gdLst/>
            <a:ahLst/>
            <a:cxnLst/>
            <a:rect l="l" t="t" r="r" b="b"/>
            <a:pathLst>
              <a:path w="238125" h="5148580">
                <a:moveTo>
                  <a:pt x="237743" y="0"/>
                </a:moveTo>
                <a:lnTo>
                  <a:pt x="0" y="0"/>
                </a:lnTo>
                <a:lnTo>
                  <a:pt x="0" y="5148070"/>
                </a:lnTo>
                <a:lnTo>
                  <a:pt x="211" y="5148070"/>
                </a:lnTo>
                <a:lnTo>
                  <a:pt x="237743" y="0"/>
                </a:lnTo>
                <a:close/>
              </a:path>
            </a:pathLst>
          </a:custGeom>
          <a:solidFill>
            <a:srgbClr val="434343"/>
          </a:solidFill>
        </p:spPr>
        <p:txBody>
          <a:bodyPr wrap="square" lIns="0" tIns="0" rIns="0" bIns="0" rtlCol="0"/>
          <a:lstStyle/>
          <a:p>
            <a:endParaRPr/>
          </a:p>
        </p:txBody>
      </p:sp>
      <p:sp>
        <p:nvSpPr>
          <p:cNvPr id="33" name="object 33"/>
          <p:cNvSpPr/>
          <p:nvPr/>
        </p:nvSpPr>
        <p:spPr>
          <a:xfrm>
            <a:off x="8924738" y="0"/>
            <a:ext cx="219710" cy="5148580"/>
          </a:xfrm>
          <a:custGeom>
            <a:avLst/>
            <a:gdLst/>
            <a:ahLst/>
            <a:cxnLst/>
            <a:rect l="l" t="t" r="r" b="b"/>
            <a:pathLst>
              <a:path w="219709" h="5148580">
                <a:moveTo>
                  <a:pt x="219261" y="0"/>
                </a:moveTo>
                <a:lnTo>
                  <a:pt x="0" y="5148071"/>
                </a:lnTo>
                <a:lnTo>
                  <a:pt x="219261" y="5148071"/>
                </a:lnTo>
                <a:lnTo>
                  <a:pt x="219261" y="0"/>
                </a:lnTo>
                <a:close/>
              </a:path>
            </a:pathLst>
          </a:custGeom>
          <a:solidFill>
            <a:srgbClr val="434343"/>
          </a:solidFill>
        </p:spPr>
        <p:txBody>
          <a:bodyPr wrap="square" lIns="0" tIns="0" rIns="0" bIns="0" rtlCol="0"/>
          <a:lstStyle/>
          <a:p>
            <a:endParaRPr/>
          </a:p>
        </p:txBody>
      </p:sp>
      <p:graphicFrame>
        <p:nvGraphicFramePr>
          <p:cNvPr id="34" name="Tabla 33"/>
          <p:cNvGraphicFramePr>
            <a:graphicFrameLocks noGrp="1"/>
          </p:cNvGraphicFramePr>
          <p:nvPr>
            <p:extLst>
              <p:ext uri="{D42A27DB-BD31-4B8C-83A1-F6EECF244321}">
                <p14:modId xmlns:p14="http://schemas.microsoft.com/office/powerpoint/2010/main" val="3765317358"/>
              </p:ext>
            </p:extLst>
          </p:nvPr>
        </p:nvGraphicFramePr>
        <p:xfrm>
          <a:off x="154998" y="591337"/>
          <a:ext cx="8671874" cy="4031814"/>
        </p:xfrm>
        <a:graphic>
          <a:graphicData uri="http://schemas.openxmlformats.org/drawingml/2006/table">
            <a:tbl>
              <a:tblPr firstRow="1" bandRow="1">
                <a:tableStyleId>{72833802-FEF1-4C79-8D5D-14CF1EAF98D9}</a:tableStyleId>
              </a:tblPr>
              <a:tblGrid>
                <a:gridCol w="2740602">
                  <a:extLst>
                    <a:ext uri="{9D8B030D-6E8A-4147-A177-3AD203B41FA5}">
                      <a16:colId xmlns:a16="http://schemas.microsoft.com/office/drawing/2014/main" val="647212120"/>
                    </a:ext>
                  </a:extLst>
                </a:gridCol>
                <a:gridCol w="2895600">
                  <a:extLst>
                    <a:ext uri="{9D8B030D-6E8A-4147-A177-3AD203B41FA5}">
                      <a16:colId xmlns:a16="http://schemas.microsoft.com/office/drawing/2014/main" val="2696220810"/>
                    </a:ext>
                  </a:extLst>
                </a:gridCol>
                <a:gridCol w="1524000">
                  <a:extLst>
                    <a:ext uri="{9D8B030D-6E8A-4147-A177-3AD203B41FA5}">
                      <a16:colId xmlns:a16="http://schemas.microsoft.com/office/drawing/2014/main" val="1764716392"/>
                    </a:ext>
                  </a:extLst>
                </a:gridCol>
                <a:gridCol w="1511672">
                  <a:extLst>
                    <a:ext uri="{9D8B030D-6E8A-4147-A177-3AD203B41FA5}">
                      <a16:colId xmlns:a16="http://schemas.microsoft.com/office/drawing/2014/main" val="2960574300"/>
                    </a:ext>
                  </a:extLst>
                </a:gridCol>
              </a:tblGrid>
              <a:tr h="735015">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O" sz="1100" u="none" strike="noStrike" cap="none" dirty="0"/>
                        <a:t>Sector: Mujer</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Concertadas: 18</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 Implementadas:  18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100" dirty="0"/>
                        <a:t>Acciones</a:t>
                      </a:r>
                      <a:r>
                        <a:rPr lang="es-CO" sz="1100" baseline="0" dirty="0"/>
                        <a:t> No Implementadas: 0</a:t>
                      </a:r>
                      <a:endParaRPr lang="es-CO" sz="1100" dirty="0"/>
                    </a:p>
                  </a:txBody>
                  <a:tcPr/>
                </a:tc>
                <a:tc hMerge="1">
                  <a:txBody>
                    <a:bodyPr/>
                    <a:lstStyle/>
                    <a:p>
                      <a:endParaRPr lang="es-CO" dirty="0"/>
                    </a:p>
                  </a:txBody>
                  <a:tcPr/>
                </a:tc>
                <a:tc hMerge="1">
                  <a:txBody>
                    <a:bodyPr/>
                    <a:lstStyle/>
                    <a:p>
                      <a:endParaRPr lang="es-CO" dirty="0"/>
                    </a:p>
                  </a:txBody>
                  <a:tcPr/>
                </a:tc>
                <a:tc hMerge="1">
                  <a:txBody>
                    <a:bodyPr/>
                    <a:lstStyle/>
                    <a:p>
                      <a:endParaRPr lang="es-CO" dirty="0"/>
                    </a:p>
                  </a:txBody>
                  <a:tcPr/>
                </a:tc>
                <a:extLst>
                  <a:ext uri="{0D108BD9-81ED-4DB2-BD59-A6C34878D82A}">
                    <a16:rowId xmlns:a16="http://schemas.microsoft.com/office/drawing/2014/main" val="2809109312"/>
                  </a:ext>
                </a:extLst>
              </a:tr>
              <a:tr h="535788">
                <a:tc>
                  <a:txBody>
                    <a:bodyPr/>
                    <a:lstStyle/>
                    <a:p>
                      <a:pPr algn="ctr"/>
                      <a:r>
                        <a:rPr lang="es-CO" sz="1100" b="1" dirty="0"/>
                        <a:t>Acción</a:t>
                      </a:r>
                      <a:r>
                        <a:rPr lang="es-CO" sz="1100" b="1" baseline="0" dirty="0"/>
                        <a:t> afirmativa concertada</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Propuesta de</a:t>
                      </a:r>
                      <a:r>
                        <a:rPr lang="es-CO" sz="1100" b="1" baseline="0" dirty="0"/>
                        <a:t> cumplimiento 2023</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Fecha estimada de implementación</a:t>
                      </a:r>
                    </a:p>
                  </a:txBody>
                  <a:tcPr>
                    <a:lnB w="12700" cap="flat" cmpd="sng" algn="ctr">
                      <a:solidFill>
                        <a:schemeClr val="tx1"/>
                      </a:solidFill>
                      <a:prstDash val="solid"/>
                      <a:round/>
                      <a:headEnd type="none" w="med" len="med"/>
                      <a:tailEnd type="none" w="med" len="med"/>
                    </a:lnB>
                  </a:tcPr>
                </a:tc>
                <a:tc>
                  <a:txBody>
                    <a:bodyPr/>
                    <a:lstStyle/>
                    <a:p>
                      <a:pPr algn="ctr"/>
                      <a:r>
                        <a:rPr lang="es-CO" sz="1100" b="1" dirty="0"/>
                        <a:t>Aprobado por</a:t>
                      </a:r>
                      <a:r>
                        <a:rPr lang="es-CO" sz="1100" b="1" baseline="0" dirty="0"/>
                        <a:t> el espacio y anexar soporte</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973291"/>
                  </a:ext>
                </a:extLst>
              </a:tr>
              <a:tr h="2675454">
                <a:tc>
                  <a:txBody>
                    <a:bodyPr/>
                    <a:lstStyle/>
                    <a:p>
                      <a:pPr marL="228600" lvl="0" indent="-228600" algn="just">
                        <a:buFont typeface="+mj-lt"/>
                        <a:buAutoNum type="arabicPeriod" startAt="14"/>
                      </a:pPr>
                      <a:r>
                        <a:rPr lang="es-CO" sz="1100" b="1" u="sng" dirty="0">
                          <a:solidFill>
                            <a:schemeClr val="tx1"/>
                          </a:solidFill>
                          <a:effectLst/>
                          <a:latin typeface="+mn-lt"/>
                          <a:ea typeface="+mn-ea"/>
                          <a:cs typeface="+mn-cs"/>
                        </a:rPr>
                        <a:t>Acción concertada: </a:t>
                      </a:r>
                      <a:r>
                        <a:rPr lang="es-CO" sz="1100" dirty="0">
                          <a:solidFill>
                            <a:schemeClr val="tx1"/>
                          </a:solidFill>
                          <a:effectLst/>
                          <a:latin typeface="+mn-lt"/>
                          <a:ea typeface="+mn-ea"/>
                          <a:cs typeface="+mn-cs"/>
                        </a:rPr>
                        <a:t>Conmemorar el Dia Distrital de las Mujeres Indígenas en el marco de la estrategia de cambio cultural y eliminación de estereotipos para fortalecer el rol de la Mujer Indígena en la sociedad.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28600" lvl="0" indent="-228600" algn="just">
                        <a:lnSpc>
                          <a:spcPct val="100000"/>
                        </a:lnSpc>
                        <a:spcBef>
                          <a:spcPts val="0"/>
                        </a:spcBef>
                        <a:spcAft>
                          <a:spcPts val="0"/>
                        </a:spcAft>
                        <a:buFont typeface="+mj-lt"/>
                        <a:buAutoNum type="arabicPeriod" startAt="14"/>
                      </a:pPr>
                      <a:r>
                        <a:rPr lang="es-MX" sz="1100" b="0" i="0" u="none" strike="noStrike" noProof="0" dirty="0">
                          <a:effectLst/>
                        </a:rPr>
                        <a:t>Para el primer trimestre 2023 desde la Dirección de Enfoque Diferencial de la </a:t>
                      </a:r>
                      <a:r>
                        <a:rPr lang="es-MX" sz="1100" b="0" i="0" u="none" strike="noStrike" noProof="0" dirty="0" err="1">
                          <a:effectLst/>
                        </a:rPr>
                        <a:t>SDMujer</a:t>
                      </a:r>
                      <a:r>
                        <a:rPr lang="es-MX" sz="1100" b="0" i="0" u="none" strike="noStrike" noProof="0" dirty="0">
                          <a:effectLst/>
                        </a:rPr>
                        <a:t>, se ha generado articulación con la Consejería Distrital de Mujeres Indígenas, con el objetivo de avanzar en la construcción de la propuesta para el desarrollo de la conmemoración del día Internacional de la Mujer Indígenas 05 de septiembre. </a:t>
                      </a:r>
                      <a:endParaRPr lang="es-CO" sz="1100" b="0" i="0" u="none" strike="noStrike" noProof="0" dirty="0">
                        <a:solidFill>
                          <a:schemeClr val="tx1"/>
                        </a:solidFill>
                        <a:effectLst/>
                        <a:latin typeface="+mn-lt"/>
                        <a:ea typeface="+mn-ea"/>
                        <a:cs typeface="+mn-cs"/>
                      </a:endParaRPr>
                    </a:p>
                    <a:p>
                      <a:pPr marL="0" lvl="0" indent="0" algn="just">
                        <a:lnSpc>
                          <a:spcPct val="100000"/>
                        </a:lnSpc>
                        <a:spcBef>
                          <a:spcPts val="0"/>
                        </a:spcBef>
                        <a:spcAft>
                          <a:spcPts val="0"/>
                        </a:spcAft>
                        <a:buFont typeface="+mj-lt"/>
                        <a:buNone/>
                      </a:pPr>
                      <a:endParaRPr lang="es-CO" sz="1100" b="0" i="0" u="none" strike="noStrike" noProof="0" dirty="0">
                        <a:solidFill>
                          <a:schemeClr val="tx1"/>
                        </a:solidFill>
                        <a:effectLst/>
                        <a:latin typeface="+mn-lt"/>
                        <a:ea typeface="+mn-ea"/>
                        <a:cs typeface="+mn-cs"/>
                      </a:endParaRPr>
                    </a:p>
                    <a:p>
                      <a:pPr marL="0" lvl="0" indent="0" algn="just">
                        <a:lnSpc>
                          <a:spcPct val="100000"/>
                        </a:lnSpc>
                        <a:spcBef>
                          <a:spcPts val="0"/>
                        </a:spcBef>
                        <a:spcAft>
                          <a:spcPts val="0"/>
                        </a:spcAft>
                        <a:buFont typeface="+mj-lt"/>
                        <a:buNone/>
                      </a:pPr>
                      <a:r>
                        <a:rPr lang="es-MX" sz="1100" b="0" i="0" u="none" strike="noStrike" noProof="0" dirty="0">
                          <a:effectLst/>
                        </a:rPr>
                        <a:t>Las autoridades proponen mesa de trabajo y quienes direccionaran correo a los sectores que compete la acción, sin embargo, a la fecha no se llevado a cabo la mesa de trabajo.</a:t>
                      </a:r>
                      <a:endParaRPr lang="es-MX" dirty="0"/>
                    </a:p>
                    <a:p>
                      <a:pPr marL="0" lvl="0" indent="0" algn="just">
                        <a:buNone/>
                      </a:pPr>
                      <a:endParaRPr lang="es-MX" sz="11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rtl="0" eaLnBrk="1" latinLnBrk="0" hangingPunct="1">
                        <a:spcBef>
                          <a:spcPts val="0"/>
                        </a:spcBef>
                        <a:spcAft>
                          <a:spcPts val="0"/>
                        </a:spcAft>
                        <a:buNone/>
                      </a:pPr>
                      <a:r>
                        <a:rPr lang="es-CO" sz="1100" b="0" i="0" u="none" strike="noStrike" kern="1200" baseline="0" noProof="0" dirty="0">
                          <a:effectLst/>
                          <a:latin typeface="+mn-lt"/>
                        </a:rPr>
                        <a:t>Para  el tercer trimestre  2023 según directriz de las autoridades se revisará fechas para programar mesa de trabajo.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s-MX" sz="1100" dirty="0">
                          <a:latin typeface="+mn-lt"/>
                          <a:hlinkClick r:id="rId4"/>
                        </a:rPr>
                        <a:t>060223 Evidencia ESPACIO AUTORIDADES 612 y direcciones .pdf</a:t>
                      </a:r>
                      <a:endParaRPr lang="es-CO" sz="1100" b="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6165086"/>
                  </a:ext>
                </a:extLst>
              </a:tr>
            </a:tbl>
          </a:graphicData>
        </a:graphic>
      </p:graphicFrame>
    </p:spTree>
    <p:extLst>
      <p:ext uri="{BB962C8B-B14F-4D97-AF65-F5344CB8AC3E}">
        <p14:creationId xmlns:p14="http://schemas.microsoft.com/office/powerpoint/2010/main" val="1279338597"/>
      </p:ext>
    </p:extLst>
  </p:cSld>
  <p:clrMapOvr>
    <a:masterClrMapping/>
  </p:clrMapOvr>
</p:sld>
</file>

<file path=ppt/theme/theme1.xml><?xml version="1.0" encoding="utf-8"?>
<a:theme xmlns:a="http://schemas.openxmlformats.org/drawingml/2006/main" name="Office Theme">
  <a:themeElements>
    <a:clrScheme name="Violeta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5250A38F051B4649A6ECAA768F6BDBBF" ma:contentTypeVersion="15" ma:contentTypeDescription="Crear nuevo documento." ma:contentTypeScope="" ma:versionID="53f2b6bb1e6323e36902951a5974510a">
  <xsd:schema xmlns:xsd="http://www.w3.org/2001/XMLSchema" xmlns:xs="http://www.w3.org/2001/XMLSchema" xmlns:p="http://schemas.microsoft.com/office/2006/metadata/properties" xmlns:ns2="9f1d8c1a-37e6-4050-b3de-ba212d04cd74" xmlns:ns3="e650d988-71db-43b1-aaad-ae0382f4ae5f" xmlns:ns4="4d80bc94-8117-4d04-b7b5-18c598f799ce" targetNamespace="http://schemas.microsoft.com/office/2006/metadata/properties" ma:root="true" ma:fieldsID="1f949c03684669f4455f88d60233a414" ns2:_="" ns3:_="" ns4:_="">
    <xsd:import namespace="9f1d8c1a-37e6-4050-b3de-ba212d04cd74"/>
    <xsd:import namespace="e650d988-71db-43b1-aaad-ae0382f4ae5f"/>
    <xsd:import namespace="4d80bc94-8117-4d04-b7b5-18c598f799c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4:TaxCatchAll" minOccurs="0"/>
                <xsd:element ref="ns2:MediaServiceOCR" minOccurs="0"/>
                <xsd:element ref="ns2:Estado"/>
                <xsd:element ref="ns2:TipodeDocumento"/>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1d8c1a-37e6-4050-b3de-ba212d04cd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Etiquetas de imagen" ma:readOnly="false" ma:fieldId="{5cf76f15-5ced-4ddc-b409-7134ff3c332f}" ma:taxonomyMulti="true" ma:sspId="1310d8ee-99bf-4ea4-9dbe-e9e068685e8f"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Estado" ma:index="21" ma:displayName="Estado" ma:default="Activo" ma:format="Dropdown" ma:internalName="Estado">
      <xsd:simpleType>
        <xsd:restriction base="dms:Choice">
          <xsd:enumeration value="Activo"/>
          <xsd:enumeration value="Semi-Activo"/>
        </xsd:restriction>
      </xsd:simpleType>
    </xsd:element>
    <xsd:element name="TipodeDocumento" ma:index="22" ma:displayName="Tipo de Documento" ma:default="Definitivo" ma:format="Dropdown" ma:internalName="TipodeDocumento">
      <xsd:simpleType>
        <xsd:restriction base="dms:Choice">
          <xsd:enumeration value="Definitivo"/>
          <xsd:enumeration value="Tramite"/>
        </xsd:restriction>
      </xsd:simpleType>
    </xsd:element>
  </xsd:schema>
  <xsd:schema xmlns:xsd="http://www.w3.org/2001/XMLSchema" xmlns:xs="http://www.w3.org/2001/XMLSchema" xmlns:dms="http://schemas.microsoft.com/office/2006/documentManagement/types" xmlns:pc="http://schemas.microsoft.com/office/infopath/2007/PartnerControls" targetNamespace="e650d988-71db-43b1-aaad-ae0382f4ae5f" elementFormDefault="qualified">
    <xsd:import namespace="http://schemas.microsoft.com/office/2006/documentManagement/types"/>
    <xsd:import namespace="http://schemas.microsoft.com/office/infopath/2007/PartnerControls"/>
    <xsd:element name="SharedWithUsers" ma:index="15"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Detalles de uso compartido"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d80bc94-8117-4d04-b7b5-18c598f799ce"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b76fbe7-09e4-4d59-91e4-0954f5bfb313}" ma:internalName="TaxCatchAll" ma:showField="CatchAllData" ma:web="4d80bc94-8117-4d04-b7b5-18c598f799c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f1d8c1a-37e6-4050-b3de-ba212d04cd74">
      <Terms xmlns="http://schemas.microsoft.com/office/infopath/2007/PartnerControls"/>
    </lcf76f155ced4ddcb4097134ff3c332f>
    <TaxCatchAll xmlns="4d80bc94-8117-4d04-b7b5-18c598f799ce" xsi:nil="true"/>
    <Estado xmlns="9f1d8c1a-37e6-4050-b3de-ba212d04cd74">Activo</Estado>
    <TipodeDocumento xmlns="9f1d8c1a-37e6-4050-b3de-ba212d04cd74">Definitivo</TipodeDocumento>
    <SharedWithUsers xmlns="e650d988-71db-43b1-aaad-ae0382f4ae5f">
      <UserInfo>
        <DisplayName/>
        <AccountId xsi:nil="true"/>
        <AccountType/>
      </UserInfo>
    </SharedWithUsers>
    <MediaLengthInSeconds xmlns="9f1d8c1a-37e6-4050-b3de-ba212d04cd74" xsi:nil="true"/>
  </documentManagement>
</p:properties>
</file>

<file path=customXml/itemProps1.xml><?xml version="1.0" encoding="utf-8"?>
<ds:datastoreItem xmlns:ds="http://schemas.openxmlformats.org/officeDocument/2006/customXml" ds:itemID="{3732C605-ABC3-4B2A-82D7-2FC8FA33F3C6}"/>
</file>

<file path=customXml/itemProps2.xml><?xml version="1.0" encoding="utf-8"?>
<ds:datastoreItem xmlns:ds="http://schemas.openxmlformats.org/officeDocument/2006/customXml" ds:itemID="{536AF7DF-7520-409D-8B40-9206AECFA21E}"/>
</file>

<file path=customXml/itemProps3.xml><?xml version="1.0" encoding="utf-8"?>
<ds:datastoreItem xmlns:ds="http://schemas.openxmlformats.org/officeDocument/2006/customXml" ds:itemID="{8B5D4F47-3228-4818-8C6C-E08C127ECF0E}"/>
</file>

<file path=docProps/app.xml><?xml version="1.0" encoding="utf-8"?>
<Properties xmlns="http://schemas.openxmlformats.org/officeDocument/2006/extended-properties" xmlns:vt="http://schemas.openxmlformats.org/officeDocument/2006/docPropsVTypes">
  <Template/>
  <TotalTime>1180</TotalTime>
  <Words>2611</Words>
  <Application>Microsoft Office PowerPoint</Application>
  <PresentationFormat>Personalizado</PresentationFormat>
  <Paragraphs>255</Paragraphs>
  <Slides>13</Slides>
  <Notes>5</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Office Theme</vt:lpstr>
      <vt:lpstr>CONSEJO CONSULTIVO Y DE CONCERTACIÓN PARA LOS PUEBLOS INDÍGENAS EN BOGOTÁ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Encuentro Distrital Raizal “Bitwiin Dih Raizal Comiunitii” para la Comunidad Raizal en Bogotá D.C.</dc:title>
  <dc:creator>Unknown User</dc:creator>
  <cp:lastModifiedBy>Monica Tenorio Quiñones</cp:lastModifiedBy>
  <cp:revision>188</cp:revision>
  <dcterms:created xsi:type="dcterms:W3CDTF">2022-12-07T01:16:35Z</dcterms:created>
  <dcterms:modified xsi:type="dcterms:W3CDTF">2023-06-22T04:41:33Z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2022-12-06T00:00:00Z</vt:filetime>
  </property>
  <property fmtid="{D5CDD505-2E9C-101B-9397-08002B2CF9AE}" pid="3" name="LastSaved">
    <vt:filetime>2022-12-07T00:00:00Z</vt:filetime>
  </property>
  <property fmtid="{D5CDD505-2E9C-101B-9397-08002B2CF9AE}" pid="4" name="ContentTypeId">
    <vt:lpwstr>0x0101005250A38F051B4649A6ECAA768F6BDBBF</vt:lpwstr>
  </property>
  <property fmtid="{D5CDD505-2E9C-101B-9397-08002B2CF9AE}" pid="5" name="Order">
    <vt:r8>9628300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y fmtid="{D5CDD505-2E9C-101B-9397-08002B2CF9AE}" pid="14" name="MediaServiceImageTags">
    <vt:lpwstr/>
  </property>
</Properties>
</file>