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304" r:id="rId3"/>
    <p:sldId id="299" r:id="rId4"/>
    <p:sldId id="301" r:id="rId5"/>
    <p:sldId id="306" r:id="rId6"/>
    <p:sldId id="297" r:id="rId7"/>
    <p:sldId id="298" r:id="rId8"/>
    <p:sldId id="307" r:id="rId9"/>
    <p:sldId id="294" r:id="rId10"/>
  </p:sldIdLst>
  <p:sldSz cx="9144000" cy="5149850"/>
  <p:notesSz cx="9144000" cy="514985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654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5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5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5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3999" cy="514807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8871" y="338658"/>
            <a:ext cx="8952230" cy="4832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5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83915" y="1070858"/>
            <a:ext cx="4171950" cy="25444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986" y="-54847"/>
            <a:ext cx="9143999" cy="5148067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32"/>
            <a:ext cx="3520439" cy="503831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626095" y="4447933"/>
            <a:ext cx="1106424" cy="54864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709159" y="2093975"/>
            <a:ext cx="4434840" cy="1284732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3733800" y="2093975"/>
            <a:ext cx="5306949" cy="20659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5080" algn="r">
              <a:lnSpc>
                <a:spcPts val="3275"/>
              </a:lnSpc>
              <a:spcBef>
                <a:spcPts val="90"/>
              </a:spcBef>
            </a:pPr>
            <a:r>
              <a:rPr sz="2800" spc="-15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S</a:t>
            </a:r>
            <a:r>
              <a:rPr sz="2800" spc="-16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u</a:t>
            </a:r>
            <a:r>
              <a:rPr sz="2800" spc="-315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b</a:t>
            </a:r>
            <a:r>
              <a:rPr sz="2800" spc="-305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d</a:t>
            </a:r>
            <a:r>
              <a:rPr sz="2800" spc="-145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i</a:t>
            </a:r>
            <a:r>
              <a:rPr sz="2800" spc="-21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r</a:t>
            </a:r>
            <a:r>
              <a:rPr sz="2800" spc="-305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e</a:t>
            </a:r>
            <a:r>
              <a:rPr sz="2800" spc="-26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c</a:t>
            </a:r>
            <a:r>
              <a:rPr sz="2800" spc="-215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ci</a:t>
            </a:r>
            <a:r>
              <a:rPr sz="2800" spc="-325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ó</a:t>
            </a:r>
            <a:r>
              <a:rPr sz="2800" spc="-30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n</a:t>
            </a:r>
            <a:r>
              <a:rPr sz="2800" spc="-45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 </a:t>
            </a:r>
            <a:r>
              <a:rPr sz="2800" spc="-31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d</a:t>
            </a:r>
            <a:r>
              <a:rPr sz="2800" spc="-345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e</a:t>
            </a:r>
            <a:r>
              <a:rPr sz="2800" spc="-254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 </a:t>
            </a:r>
            <a:r>
              <a:rPr sz="2800" spc="-26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A</a:t>
            </a:r>
            <a:r>
              <a:rPr sz="2800" spc="-11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s</a:t>
            </a:r>
            <a:r>
              <a:rPr sz="2800" spc="-285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un</a:t>
            </a:r>
            <a:r>
              <a:rPr sz="2800" spc="-235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t</a:t>
            </a:r>
            <a:r>
              <a:rPr sz="2800" spc="-325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o</a:t>
            </a:r>
            <a:r>
              <a:rPr sz="2800" spc="-9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s</a:t>
            </a:r>
            <a:r>
              <a:rPr sz="2800" spc="-345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 </a:t>
            </a:r>
            <a:r>
              <a:rPr lang="es-ES" sz="2800" spc="-400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Indígenas ROM </a:t>
            </a:r>
          </a:p>
          <a:p>
            <a:pPr marR="5080" algn="r">
              <a:lnSpc>
                <a:spcPts val="3275"/>
              </a:lnSpc>
              <a:spcBef>
                <a:spcPts val="90"/>
              </a:spcBef>
            </a:pPr>
            <a:r>
              <a:rPr lang="es-CO" sz="2800" b="1" spc="-185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S</a:t>
            </a:r>
            <a:r>
              <a:rPr lang="es-CO" sz="2800" b="1" spc="-580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e</a:t>
            </a:r>
            <a:r>
              <a:rPr lang="es-CO" sz="2800" b="1" spc="-400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c</a:t>
            </a:r>
            <a:r>
              <a:rPr lang="es-CO" sz="2800" b="1" spc="-390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r</a:t>
            </a:r>
            <a:r>
              <a:rPr lang="es-CO" sz="2800" b="1" spc="-580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e</a:t>
            </a:r>
            <a:r>
              <a:rPr lang="es-CO" sz="2800" b="1" spc="-340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t</a:t>
            </a:r>
            <a:r>
              <a:rPr lang="es-CO" sz="2800" b="1" spc="-500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a</a:t>
            </a:r>
            <a:r>
              <a:rPr lang="es-CO" sz="2800" b="1" spc="-390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r</a:t>
            </a:r>
            <a:r>
              <a:rPr lang="es-CO" sz="2800" b="1" spc="-375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ía</a:t>
            </a:r>
            <a:r>
              <a:rPr sz="2800" b="1" spc="-355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 </a:t>
            </a:r>
            <a:r>
              <a:rPr lang="es-ES" sz="2800" b="1" spc="-355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 </a:t>
            </a:r>
            <a:r>
              <a:rPr lang="es-CO" sz="2800" b="1" spc="-335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D</a:t>
            </a:r>
            <a:r>
              <a:rPr lang="es-CO" sz="2800" b="1" spc="-320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i</a:t>
            </a:r>
            <a:r>
              <a:rPr lang="es-CO" sz="2800" b="1" spc="-180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s</a:t>
            </a:r>
            <a:r>
              <a:rPr lang="es-CO" sz="2800" b="1" spc="-370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t</a:t>
            </a:r>
            <a:r>
              <a:rPr lang="es-CO" sz="2800" b="1" spc="-390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r</a:t>
            </a:r>
            <a:r>
              <a:rPr lang="es-CO" sz="2800" b="1" spc="-320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i</a:t>
            </a:r>
            <a:r>
              <a:rPr lang="es-CO" sz="2800" b="1" spc="-340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t</a:t>
            </a:r>
            <a:r>
              <a:rPr lang="es-CO" sz="2800" b="1" spc="-500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a</a:t>
            </a:r>
            <a:r>
              <a:rPr lang="es-CO" sz="2800" b="1" spc="-305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l</a:t>
            </a:r>
            <a:r>
              <a:rPr sz="2800" b="1" spc="-405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 </a:t>
            </a:r>
            <a:r>
              <a:rPr lang="es-ES" sz="2800" b="1" spc="-405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 </a:t>
            </a:r>
            <a:r>
              <a:rPr sz="2800" b="1" spc="-530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de</a:t>
            </a:r>
            <a:r>
              <a:rPr sz="2800" b="1" spc="-360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 </a:t>
            </a:r>
            <a:r>
              <a:rPr lang="es-ES" sz="2800" b="1" spc="-360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 </a:t>
            </a:r>
            <a:r>
              <a:rPr lang="es-CO" sz="2800" b="1" spc="-484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Go</a:t>
            </a:r>
            <a:r>
              <a:rPr lang="es-CO" sz="2800" b="1" spc="-525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b</a:t>
            </a:r>
            <a:r>
              <a:rPr lang="es-CO" sz="2800" b="1" spc="-320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i</a:t>
            </a:r>
            <a:r>
              <a:rPr lang="es-CO" sz="2800" b="1" spc="-580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e</a:t>
            </a:r>
            <a:r>
              <a:rPr lang="es-CO" sz="2800" b="1" spc="-390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r</a:t>
            </a:r>
            <a:r>
              <a:rPr lang="es-CO" sz="2800" b="1" spc="-530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no</a:t>
            </a:r>
            <a:endParaRPr lang="es-CO" sz="2800" dirty="0" smtClean="0">
              <a:latin typeface="Arial Narrow" panose="020B0606020202030204" pitchFamily="34" charset="0"/>
              <a:cs typeface="Trebuchet MS"/>
            </a:endParaRPr>
          </a:p>
          <a:p>
            <a:pPr>
              <a:lnSpc>
                <a:spcPct val="100000"/>
              </a:lnSpc>
            </a:pPr>
            <a:endParaRPr sz="2800" dirty="0">
              <a:latin typeface="Arial Narrow" panose="020B0606020202030204" pitchFamily="34" charset="0"/>
              <a:cs typeface="Trebuchet MS"/>
            </a:endParaRPr>
          </a:p>
          <a:p>
            <a:pPr marL="1619885">
              <a:lnSpc>
                <a:spcPct val="100000"/>
              </a:lnSpc>
              <a:spcBef>
                <a:spcPts val="2585"/>
              </a:spcBef>
            </a:pPr>
            <a:r>
              <a:rPr lang="es-ES" sz="2800" spc="-275" dirty="0" smtClean="0">
                <a:solidFill>
                  <a:srgbClr val="FFBE00"/>
                </a:solidFill>
                <a:latin typeface="Arial Narrow" panose="020B0606020202030204" pitchFamily="34" charset="0"/>
                <a:cs typeface="Trebuchet MS"/>
              </a:rPr>
              <a:t>Abril </a:t>
            </a:r>
            <a:r>
              <a:rPr sz="2800" spc="-310" dirty="0" smtClean="0">
                <a:solidFill>
                  <a:srgbClr val="FFBE00"/>
                </a:solidFill>
                <a:latin typeface="Arial Narrow" panose="020B0606020202030204" pitchFamily="34" charset="0"/>
                <a:cs typeface="Trebuchet MS"/>
              </a:rPr>
              <a:t>d</a:t>
            </a:r>
            <a:r>
              <a:rPr sz="2800" spc="-345" dirty="0" smtClean="0">
                <a:solidFill>
                  <a:srgbClr val="FFBE00"/>
                </a:solidFill>
                <a:latin typeface="Arial Narrow" panose="020B0606020202030204" pitchFamily="34" charset="0"/>
                <a:cs typeface="Trebuchet MS"/>
              </a:rPr>
              <a:t>e</a:t>
            </a:r>
            <a:r>
              <a:rPr sz="2800" spc="-254" dirty="0" smtClean="0">
                <a:solidFill>
                  <a:srgbClr val="FFBE00"/>
                </a:solidFill>
                <a:latin typeface="Arial Narrow" panose="020B0606020202030204" pitchFamily="34" charset="0"/>
                <a:cs typeface="Trebuchet MS"/>
              </a:rPr>
              <a:t> </a:t>
            </a:r>
            <a:r>
              <a:rPr sz="2800" spc="-150" dirty="0" smtClean="0">
                <a:solidFill>
                  <a:srgbClr val="FFBE00"/>
                </a:solidFill>
                <a:latin typeface="Arial Narrow" panose="020B0606020202030204" pitchFamily="34" charset="0"/>
                <a:cs typeface="Trebuchet MS"/>
              </a:rPr>
              <a:t>2</a:t>
            </a:r>
            <a:r>
              <a:rPr sz="2800" spc="-5" dirty="0" smtClean="0">
                <a:solidFill>
                  <a:srgbClr val="FFBE00"/>
                </a:solidFill>
                <a:latin typeface="Arial Narrow" panose="020B0606020202030204" pitchFamily="34" charset="0"/>
                <a:cs typeface="Trebuchet MS"/>
              </a:rPr>
              <a:t>0</a:t>
            </a:r>
            <a:r>
              <a:rPr sz="2800" spc="-150" dirty="0" smtClean="0">
                <a:solidFill>
                  <a:srgbClr val="FFBE00"/>
                </a:solidFill>
                <a:latin typeface="Arial Narrow" panose="020B0606020202030204" pitchFamily="34" charset="0"/>
                <a:cs typeface="Trebuchet MS"/>
              </a:rPr>
              <a:t>2</a:t>
            </a:r>
            <a:r>
              <a:rPr lang="es-ES" sz="2800" spc="-135" dirty="0">
                <a:solidFill>
                  <a:srgbClr val="FFBE00"/>
                </a:solidFill>
                <a:latin typeface="Arial Narrow" panose="020B0606020202030204" pitchFamily="34" charset="0"/>
                <a:cs typeface="Trebuchet MS"/>
              </a:rPr>
              <a:t>3</a:t>
            </a:r>
            <a:endParaRPr sz="2800" dirty="0">
              <a:latin typeface="Arial Narrow" panose="020B0606020202030204" pitchFamily="34" charset="0"/>
              <a:cs typeface="Trebuchet MS"/>
            </a:endParaRPr>
          </a:p>
        </p:txBody>
      </p:sp>
      <p:sp>
        <p:nvSpPr>
          <p:cNvPr id="9" name="Título 8">
            <a:extLst>
              <a:ext uri="{FF2B5EF4-FFF2-40B4-BE49-F238E27FC236}">
                <a16:creationId xmlns:a16="http://schemas.microsoft.com/office/drawing/2014/main" id="{CDBAE67F-F9AE-4F02-AB2D-348B396C0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1" y="338658"/>
            <a:ext cx="8952230" cy="877163"/>
          </a:xfrm>
        </p:spPr>
        <p:txBody>
          <a:bodyPr/>
          <a:lstStyle/>
          <a:p>
            <a:pPr algn="ctr"/>
            <a:r>
              <a:rPr lang="es-CO" sz="2800" dirty="0" smtClean="0">
                <a:latin typeface="Arial Narrow" panose="020B0606020202030204" pitchFamily="34" charset="0"/>
              </a:rPr>
              <a:t>Consejo Consultivo </a:t>
            </a:r>
            <a:r>
              <a:rPr lang="es-CO" sz="2800" dirty="0">
                <a:latin typeface="Arial Narrow" panose="020B0606020202030204" pitchFamily="34" charset="0"/>
              </a:rPr>
              <a:t>y</a:t>
            </a:r>
            <a:r>
              <a:rPr lang="es-CO" sz="2800" dirty="0" smtClean="0">
                <a:latin typeface="Arial Narrow" panose="020B0606020202030204" pitchFamily="34" charset="0"/>
              </a:rPr>
              <a:t> de concertación para los pueblos Indígenas en Bogotá</a:t>
            </a:r>
            <a:endParaRPr lang="es-CO" sz="2800" dirty="0"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5148071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1517141" y="1086497"/>
            <a:ext cx="203835" cy="575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600" b="1" spc="-710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endParaRPr sz="3600" dirty="0">
              <a:latin typeface="Trebuchet MS"/>
              <a:cs typeface="Trebuchet M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480566" y="2512643"/>
            <a:ext cx="260985" cy="575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b="1" spc="-260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480566" y="3937825"/>
            <a:ext cx="261620" cy="575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600" b="1" spc="-254" dirty="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155447" y="119024"/>
            <a:ext cx="8193405" cy="540385"/>
          </a:xfrm>
          <a:custGeom>
            <a:avLst/>
            <a:gdLst/>
            <a:ahLst/>
            <a:cxnLst/>
            <a:rect l="l" t="t" r="r" b="b"/>
            <a:pathLst>
              <a:path w="8193405" h="540385">
                <a:moveTo>
                  <a:pt x="8193024" y="0"/>
                </a:moveTo>
                <a:lnTo>
                  <a:pt x="0" y="0"/>
                </a:lnTo>
                <a:lnTo>
                  <a:pt x="0" y="539978"/>
                </a:lnTo>
                <a:lnTo>
                  <a:pt x="8193024" y="539978"/>
                </a:lnTo>
                <a:lnTo>
                  <a:pt x="8193024" y="0"/>
                </a:lnTo>
                <a:close/>
              </a:path>
            </a:pathLst>
          </a:custGeom>
          <a:solidFill>
            <a:srgbClr val="4343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223387" y="248016"/>
            <a:ext cx="8140204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s-ES" b="1" spc="12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Balance de Gestión por Sectores Implementación PIAA 2020-2024.</a:t>
            </a:r>
          </a:p>
        </p:txBody>
      </p:sp>
      <p:sp>
        <p:nvSpPr>
          <p:cNvPr id="32" name="object 32"/>
          <p:cNvSpPr/>
          <p:nvPr/>
        </p:nvSpPr>
        <p:spPr>
          <a:xfrm>
            <a:off x="0" y="0"/>
            <a:ext cx="238125" cy="5148580"/>
          </a:xfrm>
          <a:custGeom>
            <a:avLst/>
            <a:gdLst/>
            <a:ahLst/>
            <a:cxnLst/>
            <a:rect l="l" t="t" r="r" b="b"/>
            <a:pathLst>
              <a:path w="238125" h="5148580">
                <a:moveTo>
                  <a:pt x="237743" y="0"/>
                </a:moveTo>
                <a:lnTo>
                  <a:pt x="0" y="0"/>
                </a:lnTo>
                <a:lnTo>
                  <a:pt x="0" y="5148070"/>
                </a:lnTo>
                <a:lnTo>
                  <a:pt x="211" y="5148070"/>
                </a:lnTo>
                <a:lnTo>
                  <a:pt x="237743" y="0"/>
                </a:lnTo>
                <a:close/>
              </a:path>
            </a:pathLst>
          </a:custGeom>
          <a:solidFill>
            <a:srgbClr val="4343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924738" y="0"/>
            <a:ext cx="219710" cy="5148580"/>
          </a:xfrm>
          <a:custGeom>
            <a:avLst/>
            <a:gdLst/>
            <a:ahLst/>
            <a:cxnLst/>
            <a:rect l="l" t="t" r="r" b="b"/>
            <a:pathLst>
              <a:path w="219709" h="5148580">
                <a:moveTo>
                  <a:pt x="219261" y="0"/>
                </a:moveTo>
                <a:lnTo>
                  <a:pt x="0" y="5148071"/>
                </a:lnTo>
                <a:lnTo>
                  <a:pt x="219261" y="5148071"/>
                </a:lnTo>
                <a:lnTo>
                  <a:pt x="219261" y="0"/>
                </a:lnTo>
                <a:close/>
              </a:path>
            </a:pathLst>
          </a:custGeom>
          <a:solidFill>
            <a:srgbClr val="434343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4" name="Tabla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0671332"/>
              </p:ext>
            </p:extLst>
          </p:nvPr>
        </p:nvGraphicFramePr>
        <p:xfrm>
          <a:off x="238125" y="659409"/>
          <a:ext cx="8110727" cy="4345282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027682">
                  <a:extLst>
                    <a:ext uri="{9D8B030D-6E8A-4147-A177-3AD203B41FA5}">
                      <a16:colId xmlns:a16="http://schemas.microsoft.com/office/drawing/2014/main" val="647212120"/>
                    </a:ext>
                  </a:extLst>
                </a:gridCol>
                <a:gridCol w="2163083">
                  <a:extLst>
                    <a:ext uri="{9D8B030D-6E8A-4147-A177-3AD203B41FA5}">
                      <a16:colId xmlns:a16="http://schemas.microsoft.com/office/drawing/2014/main" val="2696220810"/>
                    </a:ext>
                  </a:extLst>
                </a:gridCol>
                <a:gridCol w="1748456">
                  <a:extLst>
                    <a:ext uri="{9D8B030D-6E8A-4147-A177-3AD203B41FA5}">
                      <a16:colId xmlns:a16="http://schemas.microsoft.com/office/drawing/2014/main" val="1764716392"/>
                    </a:ext>
                  </a:extLst>
                </a:gridCol>
                <a:gridCol w="2171506">
                  <a:extLst>
                    <a:ext uri="{9D8B030D-6E8A-4147-A177-3AD203B41FA5}">
                      <a16:colId xmlns:a16="http://schemas.microsoft.com/office/drawing/2014/main" val="2960574300"/>
                    </a:ext>
                  </a:extLst>
                </a:gridCol>
              </a:tblGrid>
              <a:tr h="988184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u="none" strike="noStrike" cap="none" dirty="0">
                          <a:latin typeface="Arial Narrow" panose="020B0606020202030204" pitchFamily="34" charset="0"/>
                        </a:rPr>
                        <a:t>Sector: </a:t>
                      </a:r>
                      <a:r>
                        <a:rPr lang="es-CO" sz="1400" u="none" strike="noStrike" cap="none" dirty="0" smtClean="0">
                          <a:latin typeface="Arial Narrow" panose="020B0606020202030204" pitchFamily="34" charset="0"/>
                        </a:rPr>
                        <a:t>SALUD</a:t>
                      </a:r>
                      <a:endParaRPr lang="es-CO" sz="1400" u="none" strike="noStrike" cap="none" dirty="0"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>
                          <a:latin typeface="Arial Narrow" panose="020B0606020202030204" pitchFamily="34" charset="0"/>
                        </a:rPr>
                        <a:t>Acciones Concertadas: </a:t>
                      </a:r>
                      <a:r>
                        <a:rPr lang="es-CO" sz="1400" dirty="0" smtClean="0">
                          <a:latin typeface="Arial Narrow" panose="020B0606020202030204" pitchFamily="34" charset="0"/>
                        </a:rPr>
                        <a:t>       7</a:t>
                      </a:r>
                      <a:endParaRPr lang="es-CO" sz="1400" dirty="0"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>
                          <a:latin typeface="Arial Narrow" panose="020B0606020202030204" pitchFamily="34" charset="0"/>
                        </a:rPr>
                        <a:t>Acciones </a:t>
                      </a:r>
                      <a:r>
                        <a:rPr lang="es-CO" sz="1400" dirty="0" smtClean="0">
                          <a:latin typeface="Arial Narrow" panose="020B0606020202030204" pitchFamily="34" charset="0"/>
                        </a:rPr>
                        <a:t>Implementadas:</a:t>
                      </a:r>
                      <a:r>
                        <a:rPr lang="es-CO" sz="1400" baseline="0" dirty="0" smtClean="0">
                          <a:latin typeface="Arial Narrow" panose="020B0606020202030204" pitchFamily="34" charset="0"/>
                        </a:rPr>
                        <a:t>  7  (A 2023 hay una programación de implementación de 6)</a:t>
                      </a:r>
                      <a:r>
                        <a:rPr lang="es-CO" sz="1400" dirty="0" smtClean="0">
                          <a:latin typeface="Arial Narrow" panose="020B0606020202030204" pitchFamily="34" charset="0"/>
                        </a:rPr>
                        <a:t>                               </a:t>
                      </a:r>
                      <a:endParaRPr lang="es-CO" sz="1400" dirty="0"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>
                          <a:latin typeface="Arial Narrow" panose="020B0606020202030204" pitchFamily="34" charset="0"/>
                        </a:rPr>
                        <a:t>Acciones</a:t>
                      </a:r>
                      <a:r>
                        <a:rPr lang="es-CO" sz="1400" baseline="0" dirty="0">
                          <a:latin typeface="Arial Narrow" panose="020B0606020202030204" pitchFamily="34" charset="0"/>
                        </a:rPr>
                        <a:t> No Implementadas</a:t>
                      </a:r>
                      <a:r>
                        <a:rPr lang="es-CO" sz="1400" baseline="0" dirty="0" smtClean="0">
                          <a:latin typeface="Arial Narrow" panose="020B0606020202030204" pitchFamily="34" charset="0"/>
                        </a:rPr>
                        <a:t>:  0</a:t>
                      </a:r>
                      <a:endParaRPr lang="es-CO" sz="14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109312"/>
                  </a:ext>
                </a:extLst>
              </a:tr>
              <a:tr h="892554">
                <a:tc>
                  <a:txBody>
                    <a:bodyPr/>
                    <a:lstStyle/>
                    <a:p>
                      <a:pPr algn="ctr"/>
                      <a:r>
                        <a:rPr lang="es-CO" sz="1200" b="1" dirty="0">
                          <a:latin typeface="Arial Narrow" panose="020B0606020202030204" pitchFamily="34" charset="0"/>
                        </a:rPr>
                        <a:t>Acción</a:t>
                      </a:r>
                      <a:r>
                        <a:rPr lang="es-CO" sz="1200" b="1" baseline="0" dirty="0">
                          <a:latin typeface="Arial Narrow" panose="020B0606020202030204" pitchFamily="34" charset="0"/>
                        </a:rPr>
                        <a:t> afirmativa concertada</a:t>
                      </a:r>
                    </a:p>
                    <a:p>
                      <a:pPr algn="ctr"/>
                      <a:r>
                        <a:rPr lang="es-CO" sz="1200" i="1" baseline="0" dirty="0">
                          <a:latin typeface="Arial Narrow" panose="020B0606020202030204" pitchFamily="34" charset="0"/>
                        </a:rPr>
                        <a:t>(Descripción de las acciones no implementadas y  las que se implementan en el 2023)</a:t>
                      </a:r>
                      <a:endParaRPr lang="es-CO" sz="1200" i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 dirty="0">
                          <a:latin typeface="Arial Narrow" panose="020B0606020202030204" pitchFamily="34" charset="0"/>
                        </a:rPr>
                        <a:t>Propuesta de</a:t>
                      </a:r>
                      <a:r>
                        <a:rPr lang="es-CO" sz="1200" b="1" baseline="0" dirty="0">
                          <a:latin typeface="Arial Narrow" panose="020B0606020202030204" pitchFamily="34" charset="0"/>
                        </a:rPr>
                        <a:t> cumplimiento 2023</a:t>
                      </a:r>
                    </a:p>
                    <a:p>
                      <a:pPr algn="ctr"/>
                      <a:r>
                        <a:rPr lang="es-CO" sz="1200" i="1" baseline="0" dirty="0">
                          <a:latin typeface="Arial Narrow" panose="020B0606020202030204" pitchFamily="34" charset="0"/>
                        </a:rPr>
                        <a:t>(Estrategia, hitos o actividades concretas para su materialización)</a:t>
                      </a:r>
                      <a:endParaRPr lang="es-CO" sz="1200" i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 dirty="0">
                          <a:latin typeface="Arial Narrow" panose="020B0606020202030204" pitchFamily="34" charset="0"/>
                        </a:rPr>
                        <a:t>Fecha estimada de implementación</a:t>
                      </a:r>
                    </a:p>
                    <a:p>
                      <a:pPr algn="ctr"/>
                      <a:r>
                        <a:rPr lang="es-CO" sz="1200" i="1" dirty="0">
                          <a:latin typeface="Arial Narrow" panose="020B0606020202030204" pitchFamily="34" charset="0"/>
                        </a:rPr>
                        <a:t>(Se debe establecer una fecha real o</a:t>
                      </a:r>
                      <a:r>
                        <a:rPr lang="es-CO" sz="1200" i="1" baseline="0" dirty="0">
                          <a:latin typeface="Arial Narrow" panose="020B0606020202030204" pitchFamily="34" charset="0"/>
                        </a:rPr>
                        <a:t> tentativa para ser aprobado por el espacio)</a:t>
                      </a:r>
                      <a:endParaRPr lang="es-CO" sz="1200" i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 dirty="0">
                          <a:latin typeface="Arial Narrow" panose="020B0606020202030204" pitchFamily="34" charset="0"/>
                        </a:rPr>
                        <a:t>Aprobado por</a:t>
                      </a:r>
                      <a:r>
                        <a:rPr lang="es-CO" sz="1200" b="1" baseline="0" dirty="0">
                          <a:latin typeface="Arial Narrow" panose="020B0606020202030204" pitchFamily="34" charset="0"/>
                        </a:rPr>
                        <a:t> el espacio y anexar soporte</a:t>
                      </a:r>
                    </a:p>
                    <a:p>
                      <a:pPr algn="ctr"/>
                      <a:r>
                        <a:rPr lang="es-CO" sz="1200" i="1" baseline="0" dirty="0">
                          <a:latin typeface="Arial Narrow" panose="020B0606020202030204" pitchFamily="34" charset="0"/>
                        </a:rPr>
                        <a:t>(Esto se diligenciara durante la sesión)</a:t>
                      </a:r>
                      <a:endParaRPr lang="es-CO" sz="1200" i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0973291"/>
                  </a:ext>
                </a:extLst>
              </a:tr>
              <a:tr h="2168378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. Garantizar 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el desarrollo de 14 iniciativas de fortalecimiento de </a:t>
                      </a:r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prácticas 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de la medicina ancestral y/o participación en Salud, a partir de un proceso planificado e implementado de manera concertada con el espacio autónomo </a:t>
                      </a:r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Indígena.</a:t>
                      </a:r>
                      <a:r>
                        <a:rPr lang="es-ES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Esto,</a:t>
                      </a:r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en el marco de los proyectos de Territorios de Innovación y participación en Salud (TIPS</a:t>
                      </a:r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).</a:t>
                      </a:r>
                    </a:p>
                    <a:p>
                      <a:pPr algn="ctr" fontAlgn="ctr"/>
                      <a:endParaRPr lang="es-ES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endParaRPr lang="es-ES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Dirección</a:t>
                      </a:r>
                      <a:r>
                        <a:rPr lang="es-ES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de Participación Social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s-CO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s-CO" sz="1000" dirty="0" smtClean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Ejecución </a:t>
                      </a:r>
                      <a:r>
                        <a:rPr lang="es-CO" sz="1000" dirty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e implementación de las 14 iniciativas 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iniciativas de fortalecimiento de practicas de la medicina ancestral y/o participación en Salud concertadas en el espacio </a:t>
                      </a:r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autónomo</a:t>
                      </a:r>
                      <a:r>
                        <a:rPr lang="es-ES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con la participación de los 14 pueblos Indígenas .</a:t>
                      </a:r>
                      <a:endParaRPr lang="es-CO" sz="1000" dirty="0"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CO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/>
                      <a:endParaRPr lang="es-CO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/>
                      <a:r>
                        <a:rPr lang="es-CO" sz="1000" dirty="0" smtClean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Acción </a:t>
                      </a:r>
                      <a:r>
                        <a:rPr lang="es-CO" sz="1000" dirty="0" smtClean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afirmativa que para el año 2023 no </a:t>
                      </a:r>
                      <a:r>
                        <a:rPr lang="es-CO" sz="1000" dirty="0" smtClean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cuenta </a:t>
                      </a:r>
                      <a:r>
                        <a:rPr lang="es-CO" sz="1000" dirty="0" smtClean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 </a:t>
                      </a:r>
                      <a:r>
                        <a:rPr lang="es-CO" sz="1000" dirty="0" smtClean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programación, </a:t>
                      </a:r>
                      <a:r>
                        <a:rPr lang="es-CO" sz="1000" dirty="0" smtClean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ya que</a:t>
                      </a:r>
                      <a:r>
                        <a:rPr lang="es-CO" sz="1000" baseline="0" dirty="0" smtClean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las iniciativas fueron e</a:t>
                      </a:r>
                      <a:r>
                        <a:rPr lang="es-CO" sz="1000" dirty="0" smtClean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jecutadas </a:t>
                      </a:r>
                      <a:r>
                        <a:rPr lang="es-CO" sz="1000" dirty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e implementadas entre los meses de junio y diciembre del </a:t>
                      </a:r>
                      <a:r>
                        <a:rPr lang="es-CO" sz="1000" dirty="0" smtClean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2022.</a:t>
                      </a:r>
                      <a:endParaRPr lang="es-CO" sz="1000" dirty="0"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/>
                      <a:endParaRPr lang="es-MX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/>
                      <a:r>
                        <a:rPr lang="es-MX" sz="1000" dirty="0" smtClean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Documento</a:t>
                      </a:r>
                      <a:r>
                        <a:rPr lang="es-MX" sz="1000" baseline="0" dirty="0" smtClean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 que dan cuenta de las 14 iniciativas</a:t>
                      </a:r>
                    </a:p>
                    <a:p>
                      <a:pPr algn="just"/>
                      <a:endParaRPr lang="es-MX" sz="1000" baseline="0" dirty="0" smtClean="0"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  <a:p>
                      <a:pPr algn="just"/>
                      <a:r>
                        <a:rPr lang="es-MX" sz="1000" baseline="0" dirty="0" smtClean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Ejecución al 100% del presupuesto asignado para cada una de las iniciativas</a:t>
                      </a:r>
                      <a:endParaRPr lang="es-CO" sz="1000" dirty="0"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6165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2076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5148071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1517141" y="1086497"/>
            <a:ext cx="203835" cy="575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600" b="1" spc="-710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endParaRPr sz="3600" dirty="0">
              <a:latin typeface="Trebuchet MS"/>
              <a:cs typeface="Trebuchet M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480566" y="2512643"/>
            <a:ext cx="260985" cy="575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b="1" spc="-260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480566" y="3937825"/>
            <a:ext cx="261620" cy="575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600" b="1" spc="-254" dirty="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155447" y="119024"/>
            <a:ext cx="8193405" cy="540385"/>
          </a:xfrm>
          <a:custGeom>
            <a:avLst/>
            <a:gdLst/>
            <a:ahLst/>
            <a:cxnLst/>
            <a:rect l="l" t="t" r="r" b="b"/>
            <a:pathLst>
              <a:path w="8193405" h="540385">
                <a:moveTo>
                  <a:pt x="8193024" y="0"/>
                </a:moveTo>
                <a:lnTo>
                  <a:pt x="0" y="0"/>
                </a:lnTo>
                <a:lnTo>
                  <a:pt x="0" y="539978"/>
                </a:lnTo>
                <a:lnTo>
                  <a:pt x="8193024" y="539978"/>
                </a:lnTo>
                <a:lnTo>
                  <a:pt x="8193024" y="0"/>
                </a:lnTo>
                <a:close/>
              </a:path>
            </a:pathLst>
          </a:custGeom>
          <a:solidFill>
            <a:srgbClr val="4343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223387" y="248016"/>
            <a:ext cx="8140204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s-ES" sz="2000" b="1" spc="12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Balance de Gestión por Sectores Implementación PIAA 2020-2024</a:t>
            </a:r>
            <a:r>
              <a:rPr lang="es-ES" b="1" spc="120" dirty="0">
                <a:solidFill>
                  <a:srgbClr val="FFFFFF"/>
                </a:solidFill>
                <a:latin typeface="Trebuchet MS"/>
                <a:cs typeface="Trebuchet MS"/>
              </a:rPr>
              <a:t>.</a:t>
            </a:r>
          </a:p>
        </p:txBody>
      </p:sp>
      <p:sp>
        <p:nvSpPr>
          <p:cNvPr id="32" name="object 32"/>
          <p:cNvSpPr/>
          <p:nvPr/>
        </p:nvSpPr>
        <p:spPr>
          <a:xfrm>
            <a:off x="0" y="0"/>
            <a:ext cx="238125" cy="5148580"/>
          </a:xfrm>
          <a:custGeom>
            <a:avLst/>
            <a:gdLst/>
            <a:ahLst/>
            <a:cxnLst/>
            <a:rect l="l" t="t" r="r" b="b"/>
            <a:pathLst>
              <a:path w="238125" h="5148580">
                <a:moveTo>
                  <a:pt x="237743" y="0"/>
                </a:moveTo>
                <a:lnTo>
                  <a:pt x="0" y="0"/>
                </a:lnTo>
                <a:lnTo>
                  <a:pt x="0" y="5148070"/>
                </a:lnTo>
                <a:lnTo>
                  <a:pt x="211" y="5148070"/>
                </a:lnTo>
                <a:lnTo>
                  <a:pt x="237743" y="0"/>
                </a:lnTo>
                <a:close/>
              </a:path>
            </a:pathLst>
          </a:custGeom>
          <a:solidFill>
            <a:srgbClr val="4343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924738" y="0"/>
            <a:ext cx="219710" cy="5148580"/>
          </a:xfrm>
          <a:custGeom>
            <a:avLst/>
            <a:gdLst/>
            <a:ahLst/>
            <a:cxnLst/>
            <a:rect l="l" t="t" r="r" b="b"/>
            <a:pathLst>
              <a:path w="219709" h="5148580">
                <a:moveTo>
                  <a:pt x="219261" y="0"/>
                </a:moveTo>
                <a:lnTo>
                  <a:pt x="0" y="5148071"/>
                </a:lnTo>
                <a:lnTo>
                  <a:pt x="219261" y="5148071"/>
                </a:lnTo>
                <a:lnTo>
                  <a:pt x="219261" y="0"/>
                </a:lnTo>
                <a:close/>
              </a:path>
            </a:pathLst>
          </a:custGeom>
          <a:solidFill>
            <a:srgbClr val="434343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4" name="Tabla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2588356"/>
              </p:ext>
            </p:extLst>
          </p:nvPr>
        </p:nvGraphicFramePr>
        <p:xfrm>
          <a:off x="238125" y="659409"/>
          <a:ext cx="8110727" cy="4524012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027682">
                  <a:extLst>
                    <a:ext uri="{9D8B030D-6E8A-4147-A177-3AD203B41FA5}">
                      <a16:colId xmlns:a16="http://schemas.microsoft.com/office/drawing/2014/main" val="647212120"/>
                    </a:ext>
                  </a:extLst>
                </a:gridCol>
                <a:gridCol w="2163083">
                  <a:extLst>
                    <a:ext uri="{9D8B030D-6E8A-4147-A177-3AD203B41FA5}">
                      <a16:colId xmlns:a16="http://schemas.microsoft.com/office/drawing/2014/main" val="2696220810"/>
                    </a:ext>
                  </a:extLst>
                </a:gridCol>
                <a:gridCol w="1748456">
                  <a:extLst>
                    <a:ext uri="{9D8B030D-6E8A-4147-A177-3AD203B41FA5}">
                      <a16:colId xmlns:a16="http://schemas.microsoft.com/office/drawing/2014/main" val="1764716392"/>
                    </a:ext>
                  </a:extLst>
                </a:gridCol>
                <a:gridCol w="2171506">
                  <a:extLst>
                    <a:ext uri="{9D8B030D-6E8A-4147-A177-3AD203B41FA5}">
                      <a16:colId xmlns:a16="http://schemas.microsoft.com/office/drawing/2014/main" val="2960574300"/>
                    </a:ext>
                  </a:extLst>
                </a:gridCol>
              </a:tblGrid>
              <a:tr h="1064532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u="none" strike="noStrike" cap="none" dirty="0" smtClean="0"/>
                        <a:t>Sector: SALUD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/>
                        <a:t>Acciones Concertadas:        7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/>
                        <a:t>Acciones Implementadas:</a:t>
                      </a:r>
                      <a:r>
                        <a:rPr lang="es-CO" sz="1400" baseline="0" dirty="0" smtClean="0"/>
                        <a:t>  7  (A 2023 hay una programación de implementación de 6)</a:t>
                      </a:r>
                      <a:r>
                        <a:rPr lang="es-CO" sz="1400" dirty="0" smtClean="0"/>
                        <a:t>                          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/>
                        <a:t>Acciones</a:t>
                      </a:r>
                      <a:r>
                        <a:rPr lang="es-CO" sz="1400" baseline="0" dirty="0" smtClean="0"/>
                        <a:t> No Implementadas:  0</a:t>
                      </a:r>
                      <a:endParaRPr lang="es-CO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109312"/>
                  </a:ext>
                </a:extLst>
              </a:tr>
              <a:tr h="546184"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>
                          <a:latin typeface="Arial Narrow" panose="020B0606020202030204" pitchFamily="34" charset="0"/>
                        </a:rPr>
                        <a:t>Acción</a:t>
                      </a:r>
                      <a:r>
                        <a:rPr lang="es-CO" sz="1400" b="1" baseline="0" dirty="0">
                          <a:latin typeface="Arial Narrow" panose="020B0606020202030204" pitchFamily="34" charset="0"/>
                        </a:rPr>
                        <a:t> afirmativa concertada</a:t>
                      </a:r>
                    </a:p>
                    <a:p>
                      <a:pPr algn="ctr"/>
                      <a:endParaRPr lang="es-CO" sz="700" i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>
                          <a:latin typeface="Arial Narrow" panose="020B0606020202030204" pitchFamily="34" charset="0"/>
                        </a:rPr>
                        <a:t>Propuesta de</a:t>
                      </a:r>
                      <a:r>
                        <a:rPr lang="es-CO" sz="1400" b="1" baseline="0" dirty="0">
                          <a:latin typeface="Arial Narrow" panose="020B0606020202030204" pitchFamily="34" charset="0"/>
                        </a:rPr>
                        <a:t> cumplimiento </a:t>
                      </a:r>
                      <a:r>
                        <a:rPr lang="es-CO" sz="1400" b="1" baseline="0" dirty="0" smtClean="0">
                          <a:latin typeface="Arial Narrow" panose="020B0606020202030204" pitchFamily="34" charset="0"/>
                        </a:rPr>
                        <a:t>2023</a:t>
                      </a:r>
                      <a:endParaRPr lang="es-CO" sz="1400" b="1" baseline="0" dirty="0">
                        <a:latin typeface="Arial Narrow" panose="020B0606020202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>
                          <a:latin typeface="Arial Narrow" panose="020B0606020202030204" pitchFamily="34" charset="0"/>
                        </a:rPr>
                        <a:t>Fecha estimada de </a:t>
                      </a:r>
                      <a:r>
                        <a:rPr lang="es-CO" sz="1400" b="1" dirty="0" smtClean="0">
                          <a:latin typeface="Arial Narrow" panose="020B0606020202030204" pitchFamily="34" charset="0"/>
                        </a:rPr>
                        <a:t>implementación</a:t>
                      </a:r>
                      <a:endParaRPr lang="es-CO" sz="700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>
                          <a:latin typeface="Arial Narrow" panose="020B0606020202030204" pitchFamily="34" charset="0"/>
                        </a:rPr>
                        <a:t>Aprobado por</a:t>
                      </a:r>
                      <a:r>
                        <a:rPr lang="es-CO" sz="1400" b="1" baseline="0" dirty="0">
                          <a:latin typeface="Arial Narrow" panose="020B0606020202030204" pitchFamily="34" charset="0"/>
                        </a:rPr>
                        <a:t> el </a:t>
                      </a:r>
                      <a:r>
                        <a:rPr lang="es-CO" sz="1400" b="1" baseline="0" dirty="0" smtClean="0">
                          <a:latin typeface="Arial Narrow" panose="020B0606020202030204" pitchFamily="34" charset="0"/>
                        </a:rPr>
                        <a:t>espacio y anexar soporte</a:t>
                      </a:r>
                      <a:endParaRPr lang="es-CO" sz="1400" b="1" baseline="0" dirty="0">
                        <a:latin typeface="Arial Narrow" panose="020B0606020202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0973291"/>
                  </a:ext>
                </a:extLst>
              </a:tr>
              <a:tr h="2462617"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2. Establecer una ruta diferencial concertada que permita un crecimiento progresivo de la cobertura del 95% del aseguramiento al sistema general de salud de la población indígena de los cabildos reconocidos en el Distrito Capital quienes presentan listado censal y cumplen con la normatividad vigente. 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</a:br>
                      <a:endParaRPr lang="es-ES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  <a:p>
                      <a:pPr algn="just" fontAlgn="ctr"/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Subdirección de administración del aseguramiento</a:t>
                      </a:r>
                      <a:r>
                        <a:rPr lang="es-ES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s-ES" sz="1000" dirty="0" smtClean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Continuar la concertación </a:t>
                      </a:r>
                      <a:r>
                        <a:rPr lang="es-ES" sz="1000" baseline="0" dirty="0" smtClean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 los pueblos indígenas de asistencias  técnicas para la actualización año 2023 de los 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listados censales,  reporte</a:t>
                      </a: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de novedades mensuales según aplique y 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sobre resultados de cruces con BDUA-ADRES  mejorar la cobertura de afiliación con los</a:t>
                      </a: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Cabildos que cuentan con acto administrativo del Ministerio del Interior</a:t>
                      </a: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y con los demás que hacen parte del Consejo Consultivo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 A la fecha solo se cuenta con listado censal actualizado de</a:t>
                      </a: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un pueblo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s-ES" sz="10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Continuar 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con la</a:t>
                      </a: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actualización de bases de datos (2023) de  los  nueve 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(9) pueblos indígenas que</a:t>
                      </a:r>
                      <a:r>
                        <a:rPr lang="es-ES" sz="10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hacen parte del Consejo Consultivo (No cuentan con acto administrativo de </a:t>
                      </a:r>
                      <a:r>
                        <a:rPr lang="es-ES" sz="10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MinInterior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).</a:t>
                      </a:r>
                      <a:endParaRPr lang="es-CO" sz="100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000" dirty="0" smtClean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Continuar con</a:t>
                      </a:r>
                      <a:r>
                        <a:rPr lang="es-ES" sz="1000" baseline="0" dirty="0" smtClean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catorce (14) </a:t>
                      </a:r>
                      <a:r>
                        <a:rPr lang="es-ES" sz="1000" dirty="0" smtClean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encuentro</a:t>
                      </a:r>
                      <a:r>
                        <a:rPr lang="es-ES" sz="1000" baseline="0" dirty="0" smtClean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 con los pueblos indígenas, para  brindar asistencia técnica de actualización de listados censales, reporte de novedades, jornadas de promoción de la afiliación. </a:t>
                      </a:r>
                    </a:p>
                    <a:p>
                      <a:pPr algn="just"/>
                      <a:endParaRPr lang="es-ES" sz="1000" baseline="0" dirty="0" smtClean="0"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  <a:p>
                      <a:pPr algn="just"/>
                      <a:r>
                        <a:rPr lang="es-ES" sz="1000" baseline="0" dirty="0" smtClean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Fecha tentativa para aprobar con pueblos indígenas: julio /2023 </a:t>
                      </a:r>
                      <a:endParaRPr lang="es-CO" sz="1000" dirty="0" smtClean="0"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  <a:p>
                      <a:pPr algn="just"/>
                      <a:endParaRPr lang="es-CO" sz="10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s-CO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6165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0294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5148071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1517141" y="1086497"/>
            <a:ext cx="203835" cy="575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600" b="1" spc="-710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endParaRPr sz="3600" dirty="0">
              <a:latin typeface="Trebuchet MS"/>
              <a:cs typeface="Trebuchet M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480566" y="2512643"/>
            <a:ext cx="260985" cy="575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b="1" spc="-260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480566" y="3937825"/>
            <a:ext cx="261620" cy="575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600" b="1" spc="-254" dirty="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155447" y="119024"/>
            <a:ext cx="8193405" cy="540385"/>
          </a:xfrm>
          <a:custGeom>
            <a:avLst/>
            <a:gdLst/>
            <a:ahLst/>
            <a:cxnLst/>
            <a:rect l="l" t="t" r="r" b="b"/>
            <a:pathLst>
              <a:path w="8193405" h="540385">
                <a:moveTo>
                  <a:pt x="8193024" y="0"/>
                </a:moveTo>
                <a:lnTo>
                  <a:pt x="0" y="0"/>
                </a:lnTo>
                <a:lnTo>
                  <a:pt x="0" y="539978"/>
                </a:lnTo>
                <a:lnTo>
                  <a:pt x="8193024" y="539978"/>
                </a:lnTo>
                <a:lnTo>
                  <a:pt x="8193024" y="0"/>
                </a:lnTo>
                <a:close/>
              </a:path>
            </a:pathLst>
          </a:custGeom>
          <a:solidFill>
            <a:srgbClr val="4343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223387" y="248016"/>
            <a:ext cx="8140204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s-ES" b="1" spc="12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Balance de Gestión por Sectores Implementación PIAA 2020-2024</a:t>
            </a:r>
            <a:r>
              <a:rPr lang="es-ES" b="1" spc="120" dirty="0">
                <a:solidFill>
                  <a:srgbClr val="FFFFFF"/>
                </a:solidFill>
                <a:latin typeface="Trebuchet MS"/>
                <a:cs typeface="Trebuchet MS"/>
              </a:rPr>
              <a:t>.</a:t>
            </a:r>
          </a:p>
        </p:txBody>
      </p:sp>
      <p:sp>
        <p:nvSpPr>
          <p:cNvPr id="32" name="object 32"/>
          <p:cNvSpPr/>
          <p:nvPr/>
        </p:nvSpPr>
        <p:spPr>
          <a:xfrm>
            <a:off x="0" y="0"/>
            <a:ext cx="238125" cy="5148580"/>
          </a:xfrm>
          <a:custGeom>
            <a:avLst/>
            <a:gdLst/>
            <a:ahLst/>
            <a:cxnLst/>
            <a:rect l="l" t="t" r="r" b="b"/>
            <a:pathLst>
              <a:path w="238125" h="5148580">
                <a:moveTo>
                  <a:pt x="237743" y="0"/>
                </a:moveTo>
                <a:lnTo>
                  <a:pt x="0" y="0"/>
                </a:lnTo>
                <a:lnTo>
                  <a:pt x="0" y="5148070"/>
                </a:lnTo>
                <a:lnTo>
                  <a:pt x="211" y="5148070"/>
                </a:lnTo>
                <a:lnTo>
                  <a:pt x="237743" y="0"/>
                </a:lnTo>
                <a:close/>
              </a:path>
            </a:pathLst>
          </a:custGeom>
          <a:solidFill>
            <a:srgbClr val="4343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924738" y="0"/>
            <a:ext cx="219710" cy="5148580"/>
          </a:xfrm>
          <a:custGeom>
            <a:avLst/>
            <a:gdLst/>
            <a:ahLst/>
            <a:cxnLst/>
            <a:rect l="l" t="t" r="r" b="b"/>
            <a:pathLst>
              <a:path w="219709" h="5148580">
                <a:moveTo>
                  <a:pt x="219261" y="0"/>
                </a:moveTo>
                <a:lnTo>
                  <a:pt x="0" y="5148071"/>
                </a:lnTo>
                <a:lnTo>
                  <a:pt x="219261" y="5148071"/>
                </a:lnTo>
                <a:lnTo>
                  <a:pt x="219261" y="0"/>
                </a:lnTo>
                <a:close/>
              </a:path>
            </a:pathLst>
          </a:custGeom>
          <a:solidFill>
            <a:srgbClr val="434343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4" name="Tabla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2888479"/>
              </p:ext>
            </p:extLst>
          </p:nvPr>
        </p:nvGraphicFramePr>
        <p:xfrm>
          <a:off x="238125" y="659409"/>
          <a:ext cx="8110727" cy="4162402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027682">
                  <a:extLst>
                    <a:ext uri="{9D8B030D-6E8A-4147-A177-3AD203B41FA5}">
                      <a16:colId xmlns:a16="http://schemas.microsoft.com/office/drawing/2014/main" val="647212120"/>
                    </a:ext>
                  </a:extLst>
                </a:gridCol>
                <a:gridCol w="2163083">
                  <a:extLst>
                    <a:ext uri="{9D8B030D-6E8A-4147-A177-3AD203B41FA5}">
                      <a16:colId xmlns:a16="http://schemas.microsoft.com/office/drawing/2014/main" val="2696220810"/>
                    </a:ext>
                  </a:extLst>
                </a:gridCol>
                <a:gridCol w="1895710">
                  <a:extLst>
                    <a:ext uri="{9D8B030D-6E8A-4147-A177-3AD203B41FA5}">
                      <a16:colId xmlns:a16="http://schemas.microsoft.com/office/drawing/2014/main" val="1764716392"/>
                    </a:ext>
                  </a:extLst>
                </a:gridCol>
                <a:gridCol w="2024252">
                  <a:extLst>
                    <a:ext uri="{9D8B030D-6E8A-4147-A177-3AD203B41FA5}">
                      <a16:colId xmlns:a16="http://schemas.microsoft.com/office/drawing/2014/main" val="2960574300"/>
                    </a:ext>
                  </a:extLst>
                </a:gridCol>
              </a:tblGrid>
              <a:tr h="988184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u="none" strike="noStrike" cap="none" dirty="0" smtClean="0">
                          <a:latin typeface="Arial Narrow" panose="020B0606020202030204" pitchFamily="34" charset="0"/>
                        </a:rPr>
                        <a:t>Sector: SALUD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 Narrow" panose="020B0606020202030204" pitchFamily="34" charset="0"/>
                        </a:rPr>
                        <a:t>Acciones Concertadas:        7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 Narrow" panose="020B0606020202030204" pitchFamily="34" charset="0"/>
                        </a:rPr>
                        <a:t>Acciones Implementadas:</a:t>
                      </a:r>
                      <a:r>
                        <a:rPr lang="es-CO" sz="1400" baseline="0" dirty="0" smtClean="0">
                          <a:latin typeface="Arial Narrow" panose="020B0606020202030204" pitchFamily="34" charset="0"/>
                        </a:rPr>
                        <a:t>  7  (A 2023 hay una programación de implementación de 6)</a:t>
                      </a:r>
                      <a:r>
                        <a:rPr lang="es-CO" sz="1400" dirty="0" smtClean="0">
                          <a:latin typeface="Arial Narrow" panose="020B0606020202030204" pitchFamily="34" charset="0"/>
                        </a:rPr>
                        <a:t>                          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 Narrow" panose="020B0606020202030204" pitchFamily="34" charset="0"/>
                        </a:rPr>
                        <a:t>Acciones</a:t>
                      </a:r>
                      <a:r>
                        <a:rPr lang="es-CO" sz="1400" baseline="0" dirty="0" smtClean="0">
                          <a:latin typeface="Arial Narrow" panose="020B0606020202030204" pitchFamily="34" charset="0"/>
                        </a:rPr>
                        <a:t> No Implementadas:  0</a:t>
                      </a:r>
                      <a:endParaRPr lang="es-CO" sz="14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109312"/>
                  </a:ext>
                </a:extLst>
              </a:tr>
              <a:tr h="892554">
                <a:tc>
                  <a:txBody>
                    <a:bodyPr/>
                    <a:lstStyle/>
                    <a:p>
                      <a:pPr algn="ctr"/>
                      <a:r>
                        <a:rPr lang="es-CO" sz="1200" b="1" dirty="0">
                          <a:latin typeface="Arial Narrow" panose="020B0606020202030204" pitchFamily="34" charset="0"/>
                        </a:rPr>
                        <a:t>Acción</a:t>
                      </a:r>
                      <a:r>
                        <a:rPr lang="es-CO" sz="1200" b="1" baseline="0" dirty="0">
                          <a:latin typeface="Arial Narrow" panose="020B0606020202030204" pitchFamily="34" charset="0"/>
                        </a:rPr>
                        <a:t> afirmativa concertada</a:t>
                      </a:r>
                    </a:p>
                    <a:p>
                      <a:pPr algn="ctr"/>
                      <a:r>
                        <a:rPr lang="es-CO" sz="1200" i="1" baseline="0" dirty="0">
                          <a:latin typeface="Arial Narrow" panose="020B0606020202030204" pitchFamily="34" charset="0"/>
                        </a:rPr>
                        <a:t>(Descripción de las acciones no implementadas y  las que se implementan en el 2023)</a:t>
                      </a:r>
                      <a:endParaRPr lang="es-CO" sz="1200" i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 dirty="0">
                          <a:latin typeface="Arial Narrow" panose="020B0606020202030204" pitchFamily="34" charset="0"/>
                        </a:rPr>
                        <a:t>Propuesta de</a:t>
                      </a:r>
                      <a:r>
                        <a:rPr lang="es-CO" sz="1200" b="1" baseline="0" dirty="0">
                          <a:latin typeface="Arial Narrow" panose="020B0606020202030204" pitchFamily="34" charset="0"/>
                        </a:rPr>
                        <a:t> cumplimiento 2023</a:t>
                      </a:r>
                    </a:p>
                    <a:p>
                      <a:pPr algn="ctr"/>
                      <a:r>
                        <a:rPr lang="es-CO" sz="1200" i="1" baseline="0" dirty="0">
                          <a:latin typeface="Arial Narrow" panose="020B0606020202030204" pitchFamily="34" charset="0"/>
                        </a:rPr>
                        <a:t>(Estrategia, hitos o actividades concretas para su materialización)</a:t>
                      </a:r>
                      <a:endParaRPr lang="es-CO" sz="1200" i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 dirty="0">
                          <a:latin typeface="Arial Narrow" panose="020B0606020202030204" pitchFamily="34" charset="0"/>
                        </a:rPr>
                        <a:t>Fecha estimada de implementación</a:t>
                      </a:r>
                    </a:p>
                    <a:p>
                      <a:pPr algn="ctr"/>
                      <a:r>
                        <a:rPr lang="es-CO" sz="1200" i="1" dirty="0">
                          <a:latin typeface="Arial Narrow" panose="020B0606020202030204" pitchFamily="34" charset="0"/>
                        </a:rPr>
                        <a:t>(Se debe establecer una fecha real o</a:t>
                      </a:r>
                      <a:r>
                        <a:rPr lang="es-CO" sz="1200" i="1" baseline="0" dirty="0">
                          <a:latin typeface="Arial Narrow" panose="020B0606020202030204" pitchFamily="34" charset="0"/>
                        </a:rPr>
                        <a:t> tentativa para ser aprobado por el espacio)</a:t>
                      </a:r>
                      <a:endParaRPr lang="es-CO" sz="1200" i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 dirty="0">
                          <a:latin typeface="Arial Narrow" panose="020B0606020202030204" pitchFamily="34" charset="0"/>
                        </a:rPr>
                        <a:t>Aprobado por</a:t>
                      </a:r>
                      <a:r>
                        <a:rPr lang="es-CO" sz="1200" b="1" baseline="0" dirty="0">
                          <a:latin typeface="Arial Narrow" panose="020B0606020202030204" pitchFamily="34" charset="0"/>
                        </a:rPr>
                        <a:t> el espacio y anexar soporte</a:t>
                      </a:r>
                    </a:p>
                    <a:p>
                      <a:pPr algn="ctr"/>
                      <a:r>
                        <a:rPr lang="es-CO" sz="1200" i="1" baseline="0" dirty="0">
                          <a:latin typeface="Arial Narrow" panose="020B0606020202030204" pitchFamily="34" charset="0"/>
                        </a:rPr>
                        <a:t>(Esto se diligenciara durante la sesión)</a:t>
                      </a:r>
                      <a:endParaRPr lang="es-CO" sz="1200" i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0973291"/>
                  </a:ext>
                </a:extLst>
              </a:tr>
              <a:tr h="2168378">
                <a:tc>
                  <a:txBody>
                    <a:bodyPr/>
                    <a:lstStyle/>
                    <a:p>
                      <a:pPr algn="ctr"/>
                      <a:endParaRPr lang="es-ES" sz="8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s-ES" sz="8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just"/>
                      <a:r>
                        <a:rPr lang="es-ES" sz="10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3.  </a:t>
                      </a: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Instalar una mesa de </a:t>
                      </a:r>
                      <a:r>
                        <a:rPr lang="es-MX" sz="10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diálogo </a:t>
                      </a: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y seguimiento permanente con las EAPB (su respectiva red de prestación de servicios) y </a:t>
                      </a:r>
                      <a:r>
                        <a:rPr lang="es-MX" sz="10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un espacio </a:t>
                      </a: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autónomo </a:t>
                      </a:r>
                      <a:r>
                        <a:rPr lang="es-MX" sz="10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Indígena</a:t>
                      </a:r>
                      <a:r>
                        <a:rPr lang="es-MX" sz="10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10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para </a:t>
                      </a: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surtir los procesos de concertación y acuerdos en la atención diferencial en el acceso y la prestación del servicio de la población Indígena. </a:t>
                      </a:r>
                      <a:endParaRPr lang="es-MX" sz="100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just"/>
                      <a:endParaRPr lang="es-MX" sz="100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just"/>
                      <a:endParaRPr lang="es-MX" sz="100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just"/>
                      <a:r>
                        <a:rPr lang="es-MX" sz="10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Subdirección Garantía del Aseguramiento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8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just"/>
                      <a:r>
                        <a:rPr lang="es-MX" sz="10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- Espacio </a:t>
                      </a: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con los gobernadores del consultivo para realizar pre-alistamiento y cronograma de las sesiones </a:t>
                      </a:r>
                      <a:r>
                        <a:rPr lang="es-MX" sz="10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de</a:t>
                      </a:r>
                      <a:r>
                        <a:rPr lang="es-MX" sz="10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la mesa con las</a:t>
                      </a:r>
                      <a:r>
                        <a:rPr lang="es-MX" sz="10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EAPB.</a:t>
                      </a:r>
                      <a:r>
                        <a:rPr lang="es-MX" sz="10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just"/>
                      <a:endParaRPr lang="es-MX" sz="1000" baseline="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just"/>
                      <a:r>
                        <a:rPr lang="es-MX" sz="10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- Sesionar la mesa de </a:t>
                      </a:r>
                      <a:r>
                        <a:rPr lang="es-MX" sz="10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diálogo </a:t>
                      </a:r>
                      <a:r>
                        <a:rPr lang="es-MX" sz="10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con las EAPB, según agenda y cronograma establecido con las autoridades indígenas del consultivo. 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8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just"/>
                      <a:r>
                        <a:rPr lang="es-MX" sz="10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La </a:t>
                      </a: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fecha estimada para </a:t>
                      </a:r>
                      <a:r>
                        <a:rPr lang="es-MX" sz="10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la reunión </a:t>
                      </a: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de pre-alistamiento y </a:t>
                      </a:r>
                      <a:r>
                        <a:rPr lang="es-MX" sz="10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programación  </a:t>
                      </a:r>
                      <a:r>
                        <a:rPr lang="es-MX" sz="10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a 30 </a:t>
                      </a: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de junio del 2023. </a:t>
                      </a:r>
                      <a:endParaRPr lang="es-MX" sz="100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just"/>
                      <a:endParaRPr lang="es-MX" sz="100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just"/>
                      <a:endParaRPr lang="es-MX" sz="100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just"/>
                      <a:r>
                        <a:rPr lang="es-MX" sz="10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Julio</a:t>
                      </a:r>
                      <a:r>
                        <a:rPr lang="es-MX" sz="10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a Noviembre sesionar la mesa de </a:t>
                      </a:r>
                      <a:r>
                        <a:rPr lang="es-MX" sz="10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diálogo </a:t>
                      </a:r>
                      <a:r>
                        <a:rPr lang="es-MX" sz="10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con las EAPB según cronograma y planeación acordada con las autoridades Indígenas.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CO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6165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6366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830" y="0"/>
            <a:ext cx="9143999" cy="5148071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1517141" y="1086497"/>
            <a:ext cx="203835" cy="575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600" b="1" spc="-710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endParaRPr sz="3600" dirty="0">
              <a:latin typeface="Trebuchet MS"/>
              <a:cs typeface="Trebuchet M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480566" y="2512643"/>
            <a:ext cx="260985" cy="575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b="1" spc="-260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480566" y="3937825"/>
            <a:ext cx="261620" cy="575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600" b="1" spc="-254" dirty="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155447" y="119024"/>
            <a:ext cx="8193405" cy="540385"/>
          </a:xfrm>
          <a:custGeom>
            <a:avLst/>
            <a:gdLst/>
            <a:ahLst/>
            <a:cxnLst/>
            <a:rect l="l" t="t" r="r" b="b"/>
            <a:pathLst>
              <a:path w="8193405" h="540385">
                <a:moveTo>
                  <a:pt x="8193024" y="0"/>
                </a:moveTo>
                <a:lnTo>
                  <a:pt x="0" y="0"/>
                </a:lnTo>
                <a:lnTo>
                  <a:pt x="0" y="539978"/>
                </a:lnTo>
                <a:lnTo>
                  <a:pt x="8193024" y="539978"/>
                </a:lnTo>
                <a:lnTo>
                  <a:pt x="8193024" y="0"/>
                </a:lnTo>
                <a:close/>
              </a:path>
            </a:pathLst>
          </a:custGeom>
          <a:solidFill>
            <a:srgbClr val="4343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223387" y="248016"/>
            <a:ext cx="8140204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s-ES" b="1" spc="12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Balance de Gestión por Sectores Implementación PIAA 2020-2024</a:t>
            </a:r>
            <a:r>
              <a:rPr lang="es-ES" b="1" spc="120" dirty="0">
                <a:solidFill>
                  <a:srgbClr val="FFFFFF"/>
                </a:solidFill>
                <a:latin typeface="Trebuchet MS"/>
                <a:cs typeface="Trebuchet MS"/>
              </a:rPr>
              <a:t>.</a:t>
            </a:r>
          </a:p>
        </p:txBody>
      </p:sp>
      <p:sp>
        <p:nvSpPr>
          <p:cNvPr id="32" name="object 32"/>
          <p:cNvSpPr/>
          <p:nvPr/>
        </p:nvSpPr>
        <p:spPr>
          <a:xfrm>
            <a:off x="0" y="0"/>
            <a:ext cx="238125" cy="5148580"/>
          </a:xfrm>
          <a:custGeom>
            <a:avLst/>
            <a:gdLst/>
            <a:ahLst/>
            <a:cxnLst/>
            <a:rect l="l" t="t" r="r" b="b"/>
            <a:pathLst>
              <a:path w="238125" h="5148580">
                <a:moveTo>
                  <a:pt x="237743" y="0"/>
                </a:moveTo>
                <a:lnTo>
                  <a:pt x="0" y="0"/>
                </a:lnTo>
                <a:lnTo>
                  <a:pt x="0" y="5148070"/>
                </a:lnTo>
                <a:lnTo>
                  <a:pt x="211" y="5148070"/>
                </a:lnTo>
                <a:lnTo>
                  <a:pt x="237743" y="0"/>
                </a:lnTo>
                <a:close/>
              </a:path>
            </a:pathLst>
          </a:custGeom>
          <a:solidFill>
            <a:srgbClr val="4343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924738" y="0"/>
            <a:ext cx="219710" cy="5148580"/>
          </a:xfrm>
          <a:custGeom>
            <a:avLst/>
            <a:gdLst/>
            <a:ahLst/>
            <a:cxnLst/>
            <a:rect l="l" t="t" r="r" b="b"/>
            <a:pathLst>
              <a:path w="219709" h="5148580">
                <a:moveTo>
                  <a:pt x="219261" y="0"/>
                </a:moveTo>
                <a:lnTo>
                  <a:pt x="0" y="5148071"/>
                </a:lnTo>
                <a:lnTo>
                  <a:pt x="219261" y="5148071"/>
                </a:lnTo>
                <a:lnTo>
                  <a:pt x="219261" y="0"/>
                </a:lnTo>
                <a:close/>
              </a:path>
            </a:pathLst>
          </a:custGeom>
          <a:solidFill>
            <a:srgbClr val="434343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4" name="Tabla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1385600"/>
              </p:ext>
            </p:extLst>
          </p:nvPr>
        </p:nvGraphicFramePr>
        <p:xfrm>
          <a:off x="238125" y="659409"/>
          <a:ext cx="8110727" cy="4188584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027682">
                  <a:extLst>
                    <a:ext uri="{9D8B030D-6E8A-4147-A177-3AD203B41FA5}">
                      <a16:colId xmlns:a16="http://schemas.microsoft.com/office/drawing/2014/main" val="647212120"/>
                    </a:ext>
                  </a:extLst>
                </a:gridCol>
                <a:gridCol w="2163083">
                  <a:extLst>
                    <a:ext uri="{9D8B030D-6E8A-4147-A177-3AD203B41FA5}">
                      <a16:colId xmlns:a16="http://schemas.microsoft.com/office/drawing/2014/main" val="2696220810"/>
                    </a:ext>
                  </a:extLst>
                </a:gridCol>
                <a:gridCol w="1748456">
                  <a:extLst>
                    <a:ext uri="{9D8B030D-6E8A-4147-A177-3AD203B41FA5}">
                      <a16:colId xmlns:a16="http://schemas.microsoft.com/office/drawing/2014/main" val="1764716392"/>
                    </a:ext>
                  </a:extLst>
                </a:gridCol>
                <a:gridCol w="2171506">
                  <a:extLst>
                    <a:ext uri="{9D8B030D-6E8A-4147-A177-3AD203B41FA5}">
                      <a16:colId xmlns:a16="http://schemas.microsoft.com/office/drawing/2014/main" val="2960574300"/>
                    </a:ext>
                  </a:extLst>
                </a:gridCol>
              </a:tblGrid>
              <a:tr h="988184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u="none" strike="noStrike" cap="none" dirty="0" smtClean="0">
                          <a:latin typeface="Arial Narrow" panose="020B0606020202030204" pitchFamily="34" charset="0"/>
                        </a:rPr>
                        <a:t>Sector: SALUD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 Narrow" panose="020B0606020202030204" pitchFamily="34" charset="0"/>
                        </a:rPr>
                        <a:t>Acciones Concertadas:        7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 Narrow" panose="020B0606020202030204" pitchFamily="34" charset="0"/>
                        </a:rPr>
                        <a:t>Acciones Implementadas:</a:t>
                      </a:r>
                      <a:r>
                        <a:rPr lang="es-CO" sz="1400" baseline="0" dirty="0" smtClean="0">
                          <a:latin typeface="Arial Narrow" panose="020B0606020202030204" pitchFamily="34" charset="0"/>
                        </a:rPr>
                        <a:t>  7  (A 2023 hay una programación de implementación de 6)</a:t>
                      </a:r>
                      <a:r>
                        <a:rPr lang="es-CO" sz="1400" dirty="0" smtClean="0">
                          <a:latin typeface="Arial Narrow" panose="020B0606020202030204" pitchFamily="34" charset="0"/>
                        </a:rPr>
                        <a:t>                          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 Narrow" panose="020B0606020202030204" pitchFamily="34" charset="0"/>
                        </a:rPr>
                        <a:t>Acciones</a:t>
                      </a:r>
                      <a:r>
                        <a:rPr lang="es-CO" sz="1400" baseline="0" dirty="0" smtClean="0">
                          <a:latin typeface="Arial Narrow" panose="020B0606020202030204" pitchFamily="34" charset="0"/>
                        </a:rPr>
                        <a:t> No Implementadas:  0</a:t>
                      </a:r>
                      <a:endParaRPr lang="es-CO" sz="14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109312"/>
                  </a:ext>
                </a:extLst>
              </a:tr>
              <a:tr h="470132"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>
                          <a:latin typeface="Arial Narrow" panose="020B0606020202030204" pitchFamily="34" charset="0"/>
                        </a:rPr>
                        <a:t>Acción</a:t>
                      </a:r>
                      <a:r>
                        <a:rPr lang="es-CO" sz="1400" b="1" baseline="0" dirty="0">
                          <a:latin typeface="Arial Narrow" panose="020B0606020202030204" pitchFamily="34" charset="0"/>
                        </a:rPr>
                        <a:t> afirmativa </a:t>
                      </a:r>
                      <a:r>
                        <a:rPr lang="es-CO" sz="1400" b="1" baseline="0" dirty="0" smtClean="0">
                          <a:latin typeface="Arial Narrow" panose="020B0606020202030204" pitchFamily="34" charset="0"/>
                        </a:rPr>
                        <a:t>concertada</a:t>
                      </a:r>
                      <a:endParaRPr lang="es-CO" sz="1400" b="1" baseline="0" dirty="0">
                        <a:latin typeface="Arial Narrow" panose="020B0606020202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>
                          <a:latin typeface="Arial Narrow" panose="020B0606020202030204" pitchFamily="34" charset="0"/>
                        </a:rPr>
                        <a:t>Propuesta de</a:t>
                      </a:r>
                      <a:r>
                        <a:rPr lang="es-CO" sz="1400" b="1" baseline="0" dirty="0">
                          <a:latin typeface="Arial Narrow" panose="020B0606020202030204" pitchFamily="34" charset="0"/>
                        </a:rPr>
                        <a:t> cumplimiento </a:t>
                      </a:r>
                      <a:r>
                        <a:rPr lang="es-CO" sz="1400" b="1" baseline="0" dirty="0" smtClean="0">
                          <a:latin typeface="Arial Narrow" panose="020B0606020202030204" pitchFamily="34" charset="0"/>
                        </a:rPr>
                        <a:t>2023</a:t>
                      </a:r>
                      <a:endParaRPr lang="es-CO" sz="1400" b="1" baseline="0" dirty="0">
                        <a:latin typeface="Arial Narrow" panose="020B0606020202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>
                          <a:latin typeface="Arial Narrow" panose="020B0606020202030204" pitchFamily="34" charset="0"/>
                        </a:rPr>
                        <a:t>Fecha estimada de </a:t>
                      </a:r>
                      <a:r>
                        <a:rPr lang="es-CO" sz="1400" b="1" dirty="0" smtClean="0">
                          <a:latin typeface="Arial Narrow" panose="020B0606020202030204" pitchFamily="34" charset="0"/>
                        </a:rPr>
                        <a:t>implementación</a:t>
                      </a:r>
                      <a:endParaRPr lang="es-CO" sz="700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>
                          <a:latin typeface="Arial Narrow" panose="020B0606020202030204" pitchFamily="34" charset="0"/>
                        </a:rPr>
                        <a:t>Aprobado por</a:t>
                      </a:r>
                      <a:r>
                        <a:rPr lang="es-CO" sz="1400" b="1" baseline="0" dirty="0">
                          <a:latin typeface="Arial Narrow" panose="020B0606020202030204" pitchFamily="34" charset="0"/>
                        </a:rPr>
                        <a:t> el espacio y anexar </a:t>
                      </a:r>
                      <a:r>
                        <a:rPr lang="es-CO" sz="1400" b="1" baseline="0" dirty="0" smtClean="0">
                          <a:latin typeface="Arial Narrow" panose="020B0606020202030204" pitchFamily="34" charset="0"/>
                        </a:rPr>
                        <a:t>soporte</a:t>
                      </a:r>
                      <a:endParaRPr lang="es-CO" sz="1400" b="1" baseline="0" dirty="0">
                        <a:latin typeface="Arial Narrow" panose="020B0606020202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0973291"/>
                  </a:ext>
                </a:extLst>
              </a:tr>
              <a:tr h="2168378">
                <a:tc>
                  <a:txBody>
                    <a:bodyPr/>
                    <a:lstStyle/>
                    <a:p>
                      <a:pPr algn="just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4. </a:t>
                      </a:r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Establecer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una Ruta que permita la resolución de barreras de acceso en la población indígena en el marco del SGSSS, a través del fortalecimiento de los canales de información existentes para la identificación de necesidades de la población, la cual </a:t>
                      </a:r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vincule a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todos los actores </a:t>
                      </a:r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del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sistema (subredes, EPS y comunidad), a través de  mesas de concertación con el espacio autónomo Indígena para la definición de la implementación de la misma</a:t>
                      </a:r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algn="just"/>
                      <a:endParaRPr lang="es-MX" sz="8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just"/>
                      <a:endParaRPr lang="es-MX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just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Dirección Servicio a la Ciudadanía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s-CO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Continuar con las mesas de diálogo con las  cabildos indígenas y las EAPB. (pendiente confirmar espacio con gobernadores de pueblos consultivos)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s-CO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Contar</a:t>
                      </a:r>
                      <a:r>
                        <a:rPr lang="es-CO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con el </a:t>
                      </a:r>
                      <a:r>
                        <a:rPr lang="es-CO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Documento que consolida  la ruta,</a:t>
                      </a:r>
                      <a:r>
                        <a:rPr lang="es-CO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el cual </a:t>
                      </a:r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permita la resolución de barreras de acceso en la población indígena en el marco del SGSSS, a través del fortalecimiento de los canales de información existentes para la identificación de necesidades de la población.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endParaRPr lang="es-CO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s-CO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Socializar a los consultivos el documento de la ruta.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s-CO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Junio 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2023</a:t>
                      </a:r>
                      <a:r>
                        <a:rPr lang="es-CO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endParaRPr lang="es-MX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es-MX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es-MX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es-MX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Agosto 2023</a:t>
                      </a:r>
                      <a:r>
                        <a:rPr lang="es-CO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es-MX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es-MX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es-MX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es-MX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es-MX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es-MX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es-MX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s-CO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Agosto </a:t>
                      </a:r>
                      <a:r>
                        <a:rPr lang="es-CO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- Septiembre 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2023.</a:t>
                      </a:r>
                    </a:p>
                    <a:p>
                      <a:pPr algn="just"/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6165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322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5148071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1517141" y="1086497"/>
            <a:ext cx="203835" cy="575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600" b="1" spc="-710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endParaRPr sz="3600" dirty="0">
              <a:latin typeface="Trebuchet MS"/>
              <a:cs typeface="Trebuchet M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480566" y="2512643"/>
            <a:ext cx="260985" cy="575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b="1" spc="-260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480566" y="3937825"/>
            <a:ext cx="261620" cy="575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600" b="1" spc="-254" dirty="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155447" y="119024"/>
            <a:ext cx="8193405" cy="540385"/>
          </a:xfrm>
          <a:custGeom>
            <a:avLst/>
            <a:gdLst/>
            <a:ahLst/>
            <a:cxnLst/>
            <a:rect l="l" t="t" r="r" b="b"/>
            <a:pathLst>
              <a:path w="8193405" h="540385">
                <a:moveTo>
                  <a:pt x="8193024" y="0"/>
                </a:moveTo>
                <a:lnTo>
                  <a:pt x="0" y="0"/>
                </a:lnTo>
                <a:lnTo>
                  <a:pt x="0" y="539978"/>
                </a:lnTo>
                <a:lnTo>
                  <a:pt x="8193024" y="539978"/>
                </a:lnTo>
                <a:lnTo>
                  <a:pt x="8193024" y="0"/>
                </a:lnTo>
                <a:close/>
              </a:path>
            </a:pathLst>
          </a:custGeom>
          <a:solidFill>
            <a:srgbClr val="4343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223387" y="248016"/>
            <a:ext cx="8140204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s-ES" b="1" spc="12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Balance de Gestión por Sectores Implementación PIAA 2020-2024.</a:t>
            </a:r>
          </a:p>
        </p:txBody>
      </p:sp>
      <p:sp>
        <p:nvSpPr>
          <p:cNvPr id="32" name="object 32"/>
          <p:cNvSpPr/>
          <p:nvPr/>
        </p:nvSpPr>
        <p:spPr>
          <a:xfrm>
            <a:off x="0" y="0"/>
            <a:ext cx="238125" cy="5148580"/>
          </a:xfrm>
          <a:custGeom>
            <a:avLst/>
            <a:gdLst/>
            <a:ahLst/>
            <a:cxnLst/>
            <a:rect l="l" t="t" r="r" b="b"/>
            <a:pathLst>
              <a:path w="238125" h="5148580">
                <a:moveTo>
                  <a:pt x="237743" y="0"/>
                </a:moveTo>
                <a:lnTo>
                  <a:pt x="0" y="0"/>
                </a:lnTo>
                <a:lnTo>
                  <a:pt x="0" y="5148070"/>
                </a:lnTo>
                <a:lnTo>
                  <a:pt x="211" y="5148070"/>
                </a:lnTo>
                <a:lnTo>
                  <a:pt x="237743" y="0"/>
                </a:lnTo>
                <a:close/>
              </a:path>
            </a:pathLst>
          </a:custGeom>
          <a:solidFill>
            <a:srgbClr val="4343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924738" y="0"/>
            <a:ext cx="219710" cy="5148580"/>
          </a:xfrm>
          <a:custGeom>
            <a:avLst/>
            <a:gdLst/>
            <a:ahLst/>
            <a:cxnLst/>
            <a:rect l="l" t="t" r="r" b="b"/>
            <a:pathLst>
              <a:path w="219709" h="5148580">
                <a:moveTo>
                  <a:pt x="219261" y="0"/>
                </a:moveTo>
                <a:lnTo>
                  <a:pt x="0" y="5148071"/>
                </a:lnTo>
                <a:lnTo>
                  <a:pt x="219261" y="5148071"/>
                </a:lnTo>
                <a:lnTo>
                  <a:pt x="219261" y="0"/>
                </a:lnTo>
                <a:close/>
              </a:path>
            </a:pathLst>
          </a:custGeom>
          <a:solidFill>
            <a:srgbClr val="434343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4" name="Tabla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490681"/>
              </p:ext>
            </p:extLst>
          </p:nvPr>
        </p:nvGraphicFramePr>
        <p:xfrm>
          <a:off x="196785" y="541686"/>
          <a:ext cx="8110727" cy="4606957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027682">
                  <a:extLst>
                    <a:ext uri="{9D8B030D-6E8A-4147-A177-3AD203B41FA5}">
                      <a16:colId xmlns:a16="http://schemas.microsoft.com/office/drawing/2014/main" val="647212120"/>
                    </a:ext>
                  </a:extLst>
                </a:gridCol>
                <a:gridCol w="2163083">
                  <a:extLst>
                    <a:ext uri="{9D8B030D-6E8A-4147-A177-3AD203B41FA5}">
                      <a16:colId xmlns:a16="http://schemas.microsoft.com/office/drawing/2014/main" val="2696220810"/>
                    </a:ext>
                  </a:extLst>
                </a:gridCol>
                <a:gridCol w="1748456">
                  <a:extLst>
                    <a:ext uri="{9D8B030D-6E8A-4147-A177-3AD203B41FA5}">
                      <a16:colId xmlns:a16="http://schemas.microsoft.com/office/drawing/2014/main" val="1764716392"/>
                    </a:ext>
                  </a:extLst>
                </a:gridCol>
                <a:gridCol w="2171506">
                  <a:extLst>
                    <a:ext uri="{9D8B030D-6E8A-4147-A177-3AD203B41FA5}">
                      <a16:colId xmlns:a16="http://schemas.microsoft.com/office/drawing/2014/main" val="2960574300"/>
                    </a:ext>
                  </a:extLst>
                </a:gridCol>
              </a:tblGrid>
              <a:tr h="91809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u="none" strike="noStrike" cap="none" dirty="0" smtClean="0">
                          <a:latin typeface="Arial Narrow" panose="020B0606020202030204" pitchFamily="34" charset="0"/>
                        </a:rPr>
                        <a:t>Sector: SALUD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 Narrow" panose="020B0606020202030204" pitchFamily="34" charset="0"/>
                        </a:rPr>
                        <a:t>Acciones Concertadas:        7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 Narrow" panose="020B0606020202030204" pitchFamily="34" charset="0"/>
                        </a:rPr>
                        <a:t>Acciones Implementadas:</a:t>
                      </a:r>
                      <a:r>
                        <a:rPr lang="es-CO" sz="1400" baseline="0" dirty="0" smtClean="0">
                          <a:latin typeface="Arial Narrow" panose="020B0606020202030204" pitchFamily="34" charset="0"/>
                        </a:rPr>
                        <a:t>  7  (A 2023 hay una programación de implementación de 6)</a:t>
                      </a:r>
                      <a:r>
                        <a:rPr lang="es-CO" sz="1400" dirty="0" smtClean="0">
                          <a:latin typeface="Arial Narrow" panose="020B0606020202030204" pitchFamily="34" charset="0"/>
                        </a:rPr>
                        <a:t>                          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 Narrow" panose="020B0606020202030204" pitchFamily="34" charset="0"/>
                        </a:rPr>
                        <a:t>Acciones</a:t>
                      </a:r>
                      <a:r>
                        <a:rPr lang="es-CO" sz="1400" baseline="0" dirty="0" smtClean="0">
                          <a:latin typeface="Arial Narrow" panose="020B0606020202030204" pitchFamily="34" charset="0"/>
                        </a:rPr>
                        <a:t> No Implementadas:  0</a:t>
                      </a:r>
                      <a:endParaRPr lang="es-CO" sz="14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109312"/>
                  </a:ext>
                </a:extLst>
              </a:tr>
              <a:tr h="478759"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>
                          <a:latin typeface="Arial Narrow" panose="020B0606020202030204" pitchFamily="34" charset="0"/>
                        </a:rPr>
                        <a:t>Acción</a:t>
                      </a:r>
                      <a:r>
                        <a:rPr lang="es-CO" sz="1400" b="1" baseline="0" dirty="0">
                          <a:latin typeface="Arial Narrow" panose="020B0606020202030204" pitchFamily="34" charset="0"/>
                        </a:rPr>
                        <a:t> afirmativa </a:t>
                      </a:r>
                      <a:r>
                        <a:rPr lang="es-CO" sz="1400" b="1" baseline="0" dirty="0" smtClean="0">
                          <a:latin typeface="Arial Narrow" panose="020B0606020202030204" pitchFamily="34" charset="0"/>
                        </a:rPr>
                        <a:t>concertada</a:t>
                      </a:r>
                      <a:endParaRPr lang="es-CO" sz="1400" b="1" baseline="0" dirty="0">
                        <a:latin typeface="Arial Narrow" panose="020B0606020202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>
                          <a:latin typeface="Arial Narrow" panose="020B0606020202030204" pitchFamily="34" charset="0"/>
                        </a:rPr>
                        <a:t>Propuesta de</a:t>
                      </a:r>
                      <a:r>
                        <a:rPr lang="es-CO" sz="1400" b="1" baseline="0" dirty="0">
                          <a:latin typeface="Arial Narrow" panose="020B0606020202030204" pitchFamily="34" charset="0"/>
                        </a:rPr>
                        <a:t> cumplimiento </a:t>
                      </a:r>
                      <a:r>
                        <a:rPr lang="es-CO" sz="1400" b="1" baseline="0" dirty="0" smtClean="0">
                          <a:latin typeface="Arial Narrow" panose="020B0606020202030204" pitchFamily="34" charset="0"/>
                        </a:rPr>
                        <a:t>2023</a:t>
                      </a:r>
                      <a:endParaRPr lang="es-CO" sz="1400" b="1" baseline="0" dirty="0">
                        <a:latin typeface="Arial Narrow" panose="020B0606020202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>
                          <a:latin typeface="Arial Narrow" panose="020B0606020202030204" pitchFamily="34" charset="0"/>
                        </a:rPr>
                        <a:t>Fecha estimada de </a:t>
                      </a:r>
                      <a:r>
                        <a:rPr lang="es-CO" sz="1400" b="1" dirty="0" smtClean="0">
                          <a:latin typeface="Arial Narrow" panose="020B0606020202030204" pitchFamily="34" charset="0"/>
                        </a:rPr>
                        <a:t>implementación</a:t>
                      </a:r>
                      <a:endParaRPr lang="es-CO" sz="700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>
                          <a:latin typeface="Arial Narrow" panose="020B0606020202030204" pitchFamily="34" charset="0"/>
                        </a:rPr>
                        <a:t>Aprobado por</a:t>
                      </a:r>
                      <a:r>
                        <a:rPr lang="es-CO" sz="1400" b="1" baseline="0" dirty="0">
                          <a:latin typeface="Arial Narrow" panose="020B0606020202030204" pitchFamily="34" charset="0"/>
                        </a:rPr>
                        <a:t> el </a:t>
                      </a:r>
                      <a:r>
                        <a:rPr lang="es-CO" sz="1400" b="1" baseline="0" dirty="0" smtClean="0">
                          <a:latin typeface="Arial Narrow" panose="020B0606020202030204" pitchFamily="34" charset="0"/>
                        </a:rPr>
                        <a:t>espacio y anexar soporte</a:t>
                      </a:r>
                      <a:endParaRPr lang="es-CO" sz="1400" b="1" baseline="0" dirty="0">
                        <a:latin typeface="Arial Narrow" panose="020B0606020202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0973291"/>
                  </a:ext>
                </a:extLst>
              </a:tr>
              <a:tr h="3143917"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5. Concertar</a:t>
                      </a:r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, ajustar e  incluir en el modelo de salud integral   </a:t>
                      </a: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las adecuaciones </a:t>
                      </a:r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socioculturales necesarias para la prestación de servicios en  la implementación de las RIAS (Rutas Integrales de Atención en Salud) con enfoque de derechos, diferencial, e intercultural, de manera conjunta con las comunidades indígenas, a través de la vinculación de dos referentes </a:t>
                      </a: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técnicos</a:t>
                      </a:r>
                      <a:r>
                        <a:rPr lang="es-MX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y, </a:t>
                      </a: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de manera concertada con el espacio Autónomo Indígena</a:t>
                      </a: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228600" marR="0" lvl="0" indent="-22860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eriod" startAt="6"/>
                      </a:pP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Dirección</a:t>
                      </a:r>
                      <a:r>
                        <a:rPr lang="es-MX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de Provisión de Servicios</a:t>
                      </a:r>
                      <a:endParaRPr lang="es-MX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1. Normalización </a:t>
                      </a:r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del </a:t>
                      </a:r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documento técnico construido con las orientaciones técnicas </a:t>
                      </a:r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para la adaptabilidad intercultural /técnica de intervenciones individuales en la prestación de los servicios </a:t>
                      </a: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diferenciales, el cual incluye el </a:t>
                      </a:r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enfoque diferencial étnico indígena dirigido a las EAPB.</a:t>
                      </a:r>
                    </a:p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2. Asistencias </a:t>
                      </a: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técnicas </a:t>
                      </a:r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dirigidas a todas las partes interesadas para </a:t>
                      </a: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socializar</a:t>
                      </a:r>
                      <a:r>
                        <a:rPr lang="es-MX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el</a:t>
                      </a: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documento </a:t>
                      </a:r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técnico, el cual recoge las</a:t>
                      </a:r>
                      <a:r>
                        <a:rPr lang="es-CO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orientaciones</a:t>
                      </a:r>
                      <a:r>
                        <a:rPr lang="es-CO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para </a:t>
                      </a:r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la adaptabilidad </a:t>
                      </a: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intercultural / técnica </a:t>
                      </a:r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de intervenciones individuales en la prestación de los servicios </a:t>
                      </a: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diferenciales, en las cuales se incluye el </a:t>
                      </a:r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enfoque diferencial étnico indígena dirigido a las EAPB.</a:t>
                      </a:r>
                    </a:p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3. Seguimiento a las EAPB en la </a:t>
                      </a: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implementación </a:t>
                      </a:r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de las orientaciones </a:t>
                      </a: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técnica </a:t>
                      </a:r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otorgadas  para la </a:t>
                      </a: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prestación </a:t>
                      </a:r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de servicios de salud con enfoque diferencial. 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just">
                        <a:buAutoNum type="arabicPeriod"/>
                      </a:pPr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30 DE JUNIO </a:t>
                      </a:r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2023</a:t>
                      </a:r>
                    </a:p>
                    <a:p>
                      <a:pPr marL="228600" indent="-228600" algn="just">
                        <a:buAutoNum type="arabicPeriod"/>
                      </a:pPr>
                      <a:endParaRPr lang="es-MX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28600" indent="-228600" algn="just">
                        <a:buAutoNum type="arabicPeriod"/>
                      </a:pPr>
                      <a:endParaRPr lang="es-MX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28600" indent="-228600" algn="just">
                        <a:buAutoNum type="arabicPeriod"/>
                      </a:pPr>
                      <a:endParaRPr lang="es-MX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28600" indent="-228600" algn="just">
                        <a:buAutoNum type="arabicPeriod"/>
                      </a:pPr>
                      <a:endParaRPr lang="es-MX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28600" indent="-228600" algn="just">
                        <a:buAutoNum type="arabicPeriod"/>
                      </a:pPr>
                      <a:endParaRPr lang="es-MX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28600" indent="-228600" algn="just">
                        <a:buAutoNum type="arabicPeriod"/>
                      </a:pPr>
                      <a:endParaRPr lang="es-MX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28600" indent="-228600" algn="just">
                        <a:buAutoNum type="arabicPeriod"/>
                      </a:pP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28600" indent="-228600" algn="just">
                        <a:buAutoNum type="arabicPeriod"/>
                      </a:pPr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30 DE AGOSTO DE 2023</a:t>
                      </a:r>
                    </a:p>
                    <a:p>
                      <a:pPr marL="228600" indent="-228600" algn="just">
                        <a:buAutoNum type="arabicPeriod"/>
                      </a:pPr>
                      <a:endParaRPr lang="es-CO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28600" indent="-228600" algn="just">
                        <a:buAutoNum type="arabicPeriod"/>
                      </a:pPr>
                      <a:endParaRPr lang="es-CO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28600" indent="-228600" algn="just">
                        <a:buAutoNum type="arabicPeriod"/>
                      </a:pPr>
                      <a:endParaRPr lang="es-CO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None/>
                      </a:pPr>
                      <a:endParaRPr lang="es-CO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28600" indent="-228600" algn="just">
                        <a:buAutoNum type="arabicPeriod"/>
                      </a:pPr>
                      <a:endParaRPr lang="es-CO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28600" indent="-228600" algn="just">
                        <a:buAutoNum type="arabicPeriod"/>
                      </a:pPr>
                      <a:endParaRPr lang="es-CO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None/>
                      </a:pPr>
                      <a:endParaRPr lang="es-CO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None/>
                      </a:pPr>
                      <a:endParaRPr lang="es-CO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None/>
                      </a:pPr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3.</a:t>
                      </a:r>
                      <a:r>
                        <a:rPr lang="es-CO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JUNIO </a:t>
                      </a:r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2023 seguimiento primer semestre.</a:t>
                      </a:r>
                    </a:p>
                    <a:p>
                      <a:pPr marL="0" indent="0" algn="just">
                        <a:buNone/>
                      </a:pPr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OCTUBRE 2023 seguimiento segundo semestre.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6165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7780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5148071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1517141" y="1086497"/>
            <a:ext cx="203835" cy="575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600" b="1" spc="-710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endParaRPr sz="3600" dirty="0">
              <a:latin typeface="Trebuchet MS"/>
              <a:cs typeface="Trebuchet M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480566" y="2512643"/>
            <a:ext cx="260985" cy="575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b="1" spc="-260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480566" y="3937825"/>
            <a:ext cx="261620" cy="575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600" b="1" spc="-254" dirty="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155447" y="119024"/>
            <a:ext cx="8193405" cy="540385"/>
          </a:xfrm>
          <a:custGeom>
            <a:avLst/>
            <a:gdLst/>
            <a:ahLst/>
            <a:cxnLst/>
            <a:rect l="l" t="t" r="r" b="b"/>
            <a:pathLst>
              <a:path w="8193405" h="540385">
                <a:moveTo>
                  <a:pt x="8193024" y="0"/>
                </a:moveTo>
                <a:lnTo>
                  <a:pt x="0" y="0"/>
                </a:lnTo>
                <a:lnTo>
                  <a:pt x="0" y="539978"/>
                </a:lnTo>
                <a:lnTo>
                  <a:pt x="8193024" y="539978"/>
                </a:lnTo>
                <a:lnTo>
                  <a:pt x="8193024" y="0"/>
                </a:lnTo>
                <a:close/>
              </a:path>
            </a:pathLst>
          </a:custGeom>
          <a:solidFill>
            <a:srgbClr val="4343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223387" y="248016"/>
            <a:ext cx="8140204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s-ES" b="1" spc="12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Balance de Gestión por Sectores Implementación PIAA 2020-2024</a:t>
            </a:r>
            <a:r>
              <a:rPr lang="es-ES" b="1" spc="120" dirty="0">
                <a:solidFill>
                  <a:srgbClr val="FFFFFF"/>
                </a:solidFill>
                <a:latin typeface="Trebuchet MS"/>
                <a:cs typeface="Trebuchet MS"/>
              </a:rPr>
              <a:t>.</a:t>
            </a:r>
          </a:p>
        </p:txBody>
      </p:sp>
      <p:sp>
        <p:nvSpPr>
          <p:cNvPr id="32" name="object 32"/>
          <p:cNvSpPr/>
          <p:nvPr/>
        </p:nvSpPr>
        <p:spPr>
          <a:xfrm>
            <a:off x="0" y="0"/>
            <a:ext cx="238125" cy="5148580"/>
          </a:xfrm>
          <a:custGeom>
            <a:avLst/>
            <a:gdLst/>
            <a:ahLst/>
            <a:cxnLst/>
            <a:rect l="l" t="t" r="r" b="b"/>
            <a:pathLst>
              <a:path w="238125" h="5148580">
                <a:moveTo>
                  <a:pt x="237743" y="0"/>
                </a:moveTo>
                <a:lnTo>
                  <a:pt x="0" y="0"/>
                </a:lnTo>
                <a:lnTo>
                  <a:pt x="0" y="5148070"/>
                </a:lnTo>
                <a:lnTo>
                  <a:pt x="211" y="5148070"/>
                </a:lnTo>
                <a:lnTo>
                  <a:pt x="237743" y="0"/>
                </a:lnTo>
                <a:close/>
              </a:path>
            </a:pathLst>
          </a:custGeom>
          <a:solidFill>
            <a:srgbClr val="4343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924738" y="0"/>
            <a:ext cx="219710" cy="5148580"/>
          </a:xfrm>
          <a:custGeom>
            <a:avLst/>
            <a:gdLst/>
            <a:ahLst/>
            <a:cxnLst/>
            <a:rect l="l" t="t" r="r" b="b"/>
            <a:pathLst>
              <a:path w="219709" h="5148580">
                <a:moveTo>
                  <a:pt x="219261" y="0"/>
                </a:moveTo>
                <a:lnTo>
                  <a:pt x="0" y="5148071"/>
                </a:lnTo>
                <a:lnTo>
                  <a:pt x="219261" y="5148071"/>
                </a:lnTo>
                <a:lnTo>
                  <a:pt x="219261" y="0"/>
                </a:lnTo>
                <a:close/>
              </a:path>
            </a:pathLst>
          </a:custGeom>
          <a:solidFill>
            <a:srgbClr val="434343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4" name="Tabla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517468"/>
              </p:ext>
            </p:extLst>
          </p:nvPr>
        </p:nvGraphicFramePr>
        <p:xfrm>
          <a:off x="238125" y="659409"/>
          <a:ext cx="8110727" cy="4430116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027682">
                  <a:extLst>
                    <a:ext uri="{9D8B030D-6E8A-4147-A177-3AD203B41FA5}">
                      <a16:colId xmlns:a16="http://schemas.microsoft.com/office/drawing/2014/main" val="647212120"/>
                    </a:ext>
                  </a:extLst>
                </a:gridCol>
                <a:gridCol w="2163083">
                  <a:extLst>
                    <a:ext uri="{9D8B030D-6E8A-4147-A177-3AD203B41FA5}">
                      <a16:colId xmlns:a16="http://schemas.microsoft.com/office/drawing/2014/main" val="2696220810"/>
                    </a:ext>
                  </a:extLst>
                </a:gridCol>
                <a:gridCol w="1748456">
                  <a:extLst>
                    <a:ext uri="{9D8B030D-6E8A-4147-A177-3AD203B41FA5}">
                      <a16:colId xmlns:a16="http://schemas.microsoft.com/office/drawing/2014/main" val="1764716392"/>
                    </a:ext>
                  </a:extLst>
                </a:gridCol>
                <a:gridCol w="2171506">
                  <a:extLst>
                    <a:ext uri="{9D8B030D-6E8A-4147-A177-3AD203B41FA5}">
                      <a16:colId xmlns:a16="http://schemas.microsoft.com/office/drawing/2014/main" val="2960574300"/>
                    </a:ext>
                  </a:extLst>
                </a:gridCol>
              </a:tblGrid>
              <a:tr h="988184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u="none" strike="noStrike" cap="none" dirty="0" smtClean="0">
                          <a:latin typeface="Arial Narrow" panose="020B0606020202030204" pitchFamily="34" charset="0"/>
                        </a:rPr>
                        <a:t>Sector: SALUD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 Narrow" panose="020B0606020202030204" pitchFamily="34" charset="0"/>
                        </a:rPr>
                        <a:t>Acciones Concertadas:        7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 Narrow" panose="020B0606020202030204" pitchFamily="34" charset="0"/>
                        </a:rPr>
                        <a:t>Acciones Implementadas:</a:t>
                      </a:r>
                      <a:r>
                        <a:rPr lang="es-CO" sz="1400" baseline="0" dirty="0" smtClean="0">
                          <a:latin typeface="Arial Narrow" panose="020B0606020202030204" pitchFamily="34" charset="0"/>
                        </a:rPr>
                        <a:t>  7  (A 2023 hay una programación de implementación de 6)</a:t>
                      </a:r>
                      <a:r>
                        <a:rPr lang="es-CO" sz="1400" dirty="0" smtClean="0">
                          <a:latin typeface="Arial Narrow" panose="020B0606020202030204" pitchFamily="34" charset="0"/>
                        </a:rPr>
                        <a:t>                          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 Narrow" panose="020B0606020202030204" pitchFamily="34" charset="0"/>
                        </a:rPr>
                        <a:t>Acciones</a:t>
                      </a:r>
                      <a:r>
                        <a:rPr lang="es-CO" sz="1400" baseline="0" dirty="0" smtClean="0">
                          <a:latin typeface="Arial Narrow" panose="020B0606020202030204" pitchFamily="34" charset="0"/>
                        </a:rPr>
                        <a:t> No Implementadas:  0</a:t>
                      </a:r>
                      <a:endParaRPr lang="es-CO" sz="14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109312"/>
                  </a:ext>
                </a:extLst>
              </a:tr>
              <a:tr h="622532"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>
                          <a:latin typeface="Arial Narrow" panose="020B0606020202030204" pitchFamily="34" charset="0"/>
                        </a:rPr>
                        <a:t>Acción</a:t>
                      </a:r>
                      <a:r>
                        <a:rPr lang="es-CO" sz="1400" b="1" baseline="0" dirty="0">
                          <a:latin typeface="Arial Narrow" panose="020B0606020202030204" pitchFamily="34" charset="0"/>
                        </a:rPr>
                        <a:t> afirmativa </a:t>
                      </a:r>
                      <a:r>
                        <a:rPr lang="es-CO" sz="1400" b="1" baseline="0" dirty="0" smtClean="0">
                          <a:latin typeface="Arial Narrow" panose="020B0606020202030204" pitchFamily="34" charset="0"/>
                        </a:rPr>
                        <a:t>concertada</a:t>
                      </a:r>
                      <a:endParaRPr lang="es-CO" sz="1400" b="1" baseline="0" dirty="0">
                        <a:latin typeface="Arial Narrow" panose="020B0606020202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>
                          <a:latin typeface="Arial Narrow" panose="020B0606020202030204" pitchFamily="34" charset="0"/>
                        </a:rPr>
                        <a:t>Propuesta de</a:t>
                      </a:r>
                      <a:r>
                        <a:rPr lang="es-CO" sz="1400" b="1" baseline="0" dirty="0">
                          <a:latin typeface="Arial Narrow" panose="020B0606020202030204" pitchFamily="34" charset="0"/>
                        </a:rPr>
                        <a:t> cumplimiento </a:t>
                      </a:r>
                      <a:r>
                        <a:rPr lang="es-CO" sz="1400" b="1" baseline="0" dirty="0" smtClean="0">
                          <a:latin typeface="Arial Narrow" panose="020B0606020202030204" pitchFamily="34" charset="0"/>
                        </a:rPr>
                        <a:t>2023</a:t>
                      </a:r>
                      <a:endParaRPr lang="es-CO" sz="1400" b="1" baseline="0" dirty="0">
                        <a:latin typeface="Arial Narrow" panose="020B0606020202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>
                          <a:latin typeface="Arial Narrow" panose="020B0606020202030204" pitchFamily="34" charset="0"/>
                        </a:rPr>
                        <a:t>Fecha estimada de </a:t>
                      </a:r>
                      <a:r>
                        <a:rPr lang="es-CO" sz="1400" b="1" dirty="0" smtClean="0">
                          <a:latin typeface="Arial Narrow" panose="020B0606020202030204" pitchFamily="34" charset="0"/>
                        </a:rPr>
                        <a:t>implementación</a:t>
                      </a:r>
                      <a:endParaRPr lang="es-CO" sz="700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>
                          <a:latin typeface="Arial Narrow" panose="020B0606020202030204" pitchFamily="34" charset="0"/>
                        </a:rPr>
                        <a:t>Aprobado por</a:t>
                      </a:r>
                      <a:r>
                        <a:rPr lang="es-CO" sz="1400" b="1" baseline="0" dirty="0">
                          <a:latin typeface="Arial Narrow" panose="020B0606020202030204" pitchFamily="34" charset="0"/>
                        </a:rPr>
                        <a:t> el </a:t>
                      </a:r>
                      <a:r>
                        <a:rPr lang="es-CO" sz="1400" b="1" baseline="0" dirty="0" smtClean="0">
                          <a:latin typeface="Arial Narrow" panose="020B0606020202030204" pitchFamily="34" charset="0"/>
                        </a:rPr>
                        <a:t>espacio y anexar soporte</a:t>
                      </a:r>
                      <a:endParaRPr lang="es-CO" sz="1400" b="1" baseline="0" dirty="0">
                        <a:latin typeface="Arial Narrow" panose="020B0606020202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0973291"/>
                  </a:ext>
                </a:extLst>
              </a:tr>
              <a:tr h="2168378"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Realizar Análisis de Situación en Salud de la población indígena del Distrito desde el enfoque diferencial e intercultural, con una actualización cada dos </a:t>
                      </a:r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años.</a:t>
                      </a:r>
                      <a:r>
                        <a:rPr lang="es-MX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Lo anterior, </a:t>
                      </a:r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a través de  mesas de concertación con el espacio autónomo Indígena para la definición de la implementación de la misma partiendo del avance </a:t>
                      </a:r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realizado en el </a:t>
                      </a:r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2020 y en el marco de la </a:t>
                      </a:r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norma.</a:t>
                      </a:r>
                      <a:endParaRPr lang="es-MX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Salud</a:t>
                      </a:r>
                      <a:r>
                        <a:rPr lang="es-MX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Publica- Subdirección de Gestión y evaluación de Políticas</a:t>
                      </a:r>
                      <a:endParaRPr lang="es-MX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just"/>
                      <a:endParaRPr lang="es-CO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000" dirty="0" smtClean="0">
                          <a:latin typeface="Arial Narrow" panose="020B0606020202030204" pitchFamily="34" charset="0"/>
                        </a:rPr>
                        <a:t>Dar</a:t>
                      </a:r>
                      <a:r>
                        <a:rPr lang="es-MX" sz="1000" baseline="0" dirty="0" smtClean="0">
                          <a:latin typeface="Arial Narrow" panose="020B0606020202030204" pitchFamily="34" charset="0"/>
                        </a:rPr>
                        <a:t> cumplimiento a la Implementación de la metodología concertada para la construcción </a:t>
                      </a:r>
                      <a:r>
                        <a:rPr lang="es-MX" sz="1000" baseline="0" dirty="0" smtClean="0">
                          <a:latin typeface="Arial Narrow" panose="020B0606020202030204" pitchFamily="34" charset="0"/>
                        </a:rPr>
                        <a:t>del </a:t>
                      </a:r>
                      <a:r>
                        <a:rPr lang="es-MX" sz="1000" baseline="0" dirty="0" smtClean="0">
                          <a:latin typeface="Arial Narrow" panose="020B0606020202030204" pitchFamily="34" charset="0"/>
                        </a:rPr>
                        <a:t>documento </a:t>
                      </a:r>
                      <a:r>
                        <a:rPr lang="es-MX" sz="1000" baseline="0" dirty="0" smtClean="0">
                          <a:latin typeface="Arial Narrow" panose="020B0606020202030204" pitchFamily="34" charset="0"/>
                        </a:rPr>
                        <a:t>de </a:t>
                      </a:r>
                      <a:r>
                        <a:rPr lang="es-CO" sz="1000" dirty="0" smtClean="0">
                          <a:latin typeface="Arial Narrow" panose="020B0606020202030204" pitchFamily="34" charset="0"/>
                        </a:rPr>
                        <a:t>análisis </a:t>
                      </a:r>
                      <a:r>
                        <a:rPr lang="es-CO" sz="1000" dirty="0" smtClean="0">
                          <a:latin typeface="Arial Narrow" panose="020B0606020202030204" pitchFamily="34" charset="0"/>
                        </a:rPr>
                        <a:t>de </a:t>
                      </a:r>
                      <a:r>
                        <a:rPr lang="es-CO" sz="1000" dirty="0" smtClean="0">
                          <a:latin typeface="Arial Narrow" panose="020B0606020202030204" pitchFamily="34" charset="0"/>
                        </a:rPr>
                        <a:t>las condiciones</a:t>
                      </a:r>
                      <a:r>
                        <a:rPr lang="es-CO" sz="1000" dirty="0" smtClean="0">
                          <a:latin typeface="Arial Narrow" panose="020B0606020202030204" pitchFamily="34" charset="0"/>
                        </a:rPr>
                        <a:t>, calidad de vida, salud y enfermedad de la población indígena en la ciudad.</a:t>
                      </a:r>
                    </a:p>
                    <a:p>
                      <a:pPr algn="just"/>
                      <a:endParaRPr lang="es-MX" sz="1000" dirty="0" smtClean="0">
                        <a:latin typeface="Arial Narrow" panose="020B0606020202030204" pitchFamily="34" charset="0"/>
                      </a:endParaRPr>
                    </a:p>
                    <a:p>
                      <a:pPr algn="just"/>
                      <a:r>
                        <a:rPr lang="es-MX" sz="1000" dirty="0" smtClean="0">
                          <a:latin typeface="Arial Narrow" panose="020B0606020202030204" pitchFamily="34" charset="0"/>
                        </a:rPr>
                        <a:t>Corresponde a</a:t>
                      </a:r>
                      <a:r>
                        <a:rPr lang="es-MX" sz="1000" baseline="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MX" sz="1000" baseline="0" dirty="0" smtClean="0">
                          <a:latin typeface="Arial Narrow" panose="020B0606020202030204" pitchFamily="34" charset="0"/>
                        </a:rPr>
                        <a:t>la construcción de un documento con </a:t>
                      </a:r>
                      <a:r>
                        <a:rPr lang="es-MX" sz="1000" baseline="0" dirty="0" smtClean="0">
                          <a:latin typeface="Arial Narrow" panose="020B0606020202030204" pitchFamily="34" charset="0"/>
                        </a:rPr>
                        <a:t>V </a:t>
                      </a:r>
                      <a:r>
                        <a:rPr lang="es-MX" sz="1000" baseline="0" dirty="0" smtClean="0">
                          <a:latin typeface="Arial Narrow" panose="020B0606020202030204" pitchFamily="34" charset="0"/>
                        </a:rPr>
                        <a:t>capítulos, el proceso inicio en el mes de enero con la inclusión de un equipo interdisciplinario y a la fecha se espera contar </a:t>
                      </a:r>
                      <a:r>
                        <a:rPr lang="es-CO" sz="1000" baseline="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MX" sz="10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 el aval del plan de análisis por parte de las autoridades, así como la programación de los encuentros comunitarios con el fin de avanzar en lo establecido para </a:t>
                      </a:r>
                      <a:r>
                        <a:rPr lang="es-MX" sz="10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capítulo IV </a:t>
                      </a:r>
                      <a:r>
                        <a:rPr lang="es-MX" sz="10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y posterior escritura de capitulo </a:t>
                      </a:r>
                      <a:r>
                        <a:rPr lang="es-MX" sz="10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V </a:t>
                      </a:r>
                      <a:r>
                        <a:rPr lang="es-MX" sz="10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y </a:t>
                      </a:r>
                      <a:r>
                        <a:rPr lang="es-MX" sz="10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VI.</a:t>
                      </a:r>
                      <a:endParaRPr lang="es-MX" sz="1000" dirty="0" smtClean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  <a:p>
                      <a:pPr algn="just"/>
                      <a:endParaRPr lang="es-CO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000" baseline="0" dirty="0" smtClean="0">
                          <a:latin typeface="Arial Narrow" panose="020B0606020202030204" pitchFamily="34" charset="0"/>
                        </a:rPr>
                        <a:t>Inició en enero de 2023 y esta proyectada para finalizar </a:t>
                      </a:r>
                      <a:r>
                        <a:rPr lang="es-MX" sz="1000" baseline="0" dirty="0" smtClean="0">
                          <a:latin typeface="Arial Narrow" panose="020B0606020202030204" pitchFamily="34" charset="0"/>
                        </a:rPr>
                        <a:t>en Julio de </a:t>
                      </a:r>
                      <a:r>
                        <a:rPr lang="es-MX" sz="1000" baseline="0" dirty="0" smtClean="0">
                          <a:latin typeface="Arial Narrow" panose="020B0606020202030204" pitchFamily="34" charset="0"/>
                        </a:rPr>
                        <a:t>2023.</a:t>
                      </a:r>
                      <a:endParaRPr lang="es-CO" sz="10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CO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6165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1366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5148071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1517141" y="1086497"/>
            <a:ext cx="203835" cy="575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600" b="1" spc="-710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endParaRPr sz="3600" dirty="0">
              <a:latin typeface="Trebuchet MS"/>
              <a:cs typeface="Trebuchet M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480566" y="2512643"/>
            <a:ext cx="260985" cy="575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b="1" spc="-260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480566" y="3937825"/>
            <a:ext cx="261620" cy="575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600" b="1" spc="-254" dirty="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155447" y="119024"/>
            <a:ext cx="8193405" cy="540385"/>
          </a:xfrm>
          <a:custGeom>
            <a:avLst/>
            <a:gdLst/>
            <a:ahLst/>
            <a:cxnLst/>
            <a:rect l="l" t="t" r="r" b="b"/>
            <a:pathLst>
              <a:path w="8193405" h="540385">
                <a:moveTo>
                  <a:pt x="8193024" y="0"/>
                </a:moveTo>
                <a:lnTo>
                  <a:pt x="0" y="0"/>
                </a:lnTo>
                <a:lnTo>
                  <a:pt x="0" y="539978"/>
                </a:lnTo>
                <a:lnTo>
                  <a:pt x="8193024" y="539978"/>
                </a:lnTo>
                <a:lnTo>
                  <a:pt x="8193024" y="0"/>
                </a:lnTo>
                <a:close/>
              </a:path>
            </a:pathLst>
          </a:custGeom>
          <a:solidFill>
            <a:srgbClr val="4343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223387" y="248016"/>
            <a:ext cx="8140204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s-ES" b="1" spc="12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Balance de Gestión por Sectores Implementación PIAA 2020-2024</a:t>
            </a:r>
            <a:r>
              <a:rPr lang="es-ES" b="1" spc="120" dirty="0">
                <a:solidFill>
                  <a:srgbClr val="FFFFFF"/>
                </a:solidFill>
                <a:latin typeface="Trebuchet MS"/>
                <a:cs typeface="Trebuchet MS"/>
              </a:rPr>
              <a:t>.</a:t>
            </a:r>
          </a:p>
        </p:txBody>
      </p:sp>
      <p:sp>
        <p:nvSpPr>
          <p:cNvPr id="32" name="object 32"/>
          <p:cNvSpPr/>
          <p:nvPr/>
        </p:nvSpPr>
        <p:spPr>
          <a:xfrm>
            <a:off x="0" y="0"/>
            <a:ext cx="238125" cy="5148580"/>
          </a:xfrm>
          <a:custGeom>
            <a:avLst/>
            <a:gdLst/>
            <a:ahLst/>
            <a:cxnLst/>
            <a:rect l="l" t="t" r="r" b="b"/>
            <a:pathLst>
              <a:path w="238125" h="5148580">
                <a:moveTo>
                  <a:pt x="237743" y="0"/>
                </a:moveTo>
                <a:lnTo>
                  <a:pt x="0" y="0"/>
                </a:lnTo>
                <a:lnTo>
                  <a:pt x="0" y="5148070"/>
                </a:lnTo>
                <a:lnTo>
                  <a:pt x="211" y="5148070"/>
                </a:lnTo>
                <a:lnTo>
                  <a:pt x="237743" y="0"/>
                </a:lnTo>
                <a:close/>
              </a:path>
            </a:pathLst>
          </a:custGeom>
          <a:solidFill>
            <a:srgbClr val="4343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924738" y="0"/>
            <a:ext cx="219710" cy="5148580"/>
          </a:xfrm>
          <a:custGeom>
            <a:avLst/>
            <a:gdLst/>
            <a:ahLst/>
            <a:cxnLst/>
            <a:rect l="l" t="t" r="r" b="b"/>
            <a:pathLst>
              <a:path w="219709" h="5148580">
                <a:moveTo>
                  <a:pt x="219261" y="0"/>
                </a:moveTo>
                <a:lnTo>
                  <a:pt x="0" y="5148071"/>
                </a:lnTo>
                <a:lnTo>
                  <a:pt x="219261" y="5148071"/>
                </a:lnTo>
                <a:lnTo>
                  <a:pt x="219261" y="0"/>
                </a:lnTo>
                <a:close/>
              </a:path>
            </a:pathLst>
          </a:custGeom>
          <a:solidFill>
            <a:srgbClr val="434343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4" name="Tabla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77613"/>
              </p:ext>
            </p:extLst>
          </p:nvPr>
        </p:nvGraphicFramePr>
        <p:xfrm>
          <a:off x="238125" y="659409"/>
          <a:ext cx="8110727" cy="3988156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027682">
                  <a:extLst>
                    <a:ext uri="{9D8B030D-6E8A-4147-A177-3AD203B41FA5}">
                      <a16:colId xmlns:a16="http://schemas.microsoft.com/office/drawing/2014/main" val="647212120"/>
                    </a:ext>
                  </a:extLst>
                </a:gridCol>
                <a:gridCol w="2163083">
                  <a:extLst>
                    <a:ext uri="{9D8B030D-6E8A-4147-A177-3AD203B41FA5}">
                      <a16:colId xmlns:a16="http://schemas.microsoft.com/office/drawing/2014/main" val="2696220810"/>
                    </a:ext>
                  </a:extLst>
                </a:gridCol>
                <a:gridCol w="1748456">
                  <a:extLst>
                    <a:ext uri="{9D8B030D-6E8A-4147-A177-3AD203B41FA5}">
                      <a16:colId xmlns:a16="http://schemas.microsoft.com/office/drawing/2014/main" val="1764716392"/>
                    </a:ext>
                  </a:extLst>
                </a:gridCol>
                <a:gridCol w="2171506">
                  <a:extLst>
                    <a:ext uri="{9D8B030D-6E8A-4147-A177-3AD203B41FA5}">
                      <a16:colId xmlns:a16="http://schemas.microsoft.com/office/drawing/2014/main" val="2960574300"/>
                    </a:ext>
                  </a:extLst>
                </a:gridCol>
              </a:tblGrid>
              <a:tr h="988184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u="none" strike="noStrike" cap="none" dirty="0" smtClean="0">
                          <a:latin typeface="Arial Narrow" panose="020B0606020202030204" pitchFamily="34" charset="0"/>
                        </a:rPr>
                        <a:t>Sector: SALUD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 Narrow" panose="020B0606020202030204" pitchFamily="34" charset="0"/>
                        </a:rPr>
                        <a:t>Acciones Concertadas:        7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 Narrow" panose="020B0606020202030204" pitchFamily="34" charset="0"/>
                        </a:rPr>
                        <a:t>Acciones Implementadas:</a:t>
                      </a:r>
                      <a:r>
                        <a:rPr lang="es-CO" sz="1400" baseline="0" dirty="0" smtClean="0">
                          <a:latin typeface="Arial Narrow" panose="020B0606020202030204" pitchFamily="34" charset="0"/>
                        </a:rPr>
                        <a:t>  7  (A 2023 hay una programación de implementación de 6)</a:t>
                      </a:r>
                      <a:r>
                        <a:rPr lang="es-CO" sz="1400" dirty="0" smtClean="0">
                          <a:latin typeface="Arial Narrow" panose="020B0606020202030204" pitchFamily="34" charset="0"/>
                        </a:rPr>
                        <a:t>                          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 smtClean="0">
                          <a:latin typeface="Arial Narrow" panose="020B0606020202030204" pitchFamily="34" charset="0"/>
                        </a:rPr>
                        <a:t>Acciones</a:t>
                      </a:r>
                      <a:r>
                        <a:rPr lang="es-CO" sz="1400" baseline="0" dirty="0" smtClean="0">
                          <a:latin typeface="Arial Narrow" panose="020B0606020202030204" pitchFamily="34" charset="0"/>
                        </a:rPr>
                        <a:t> No Implementadas:  0</a:t>
                      </a:r>
                      <a:endParaRPr lang="es-CO" sz="14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109312"/>
                  </a:ext>
                </a:extLst>
              </a:tr>
              <a:tr h="622532"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>
                          <a:latin typeface="Arial Narrow" panose="020B0606020202030204" pitchFamily="34" charset="0"/>
                        </a:rPr>
                        <a:t>Acción</a:t>
                      </a:r>
                      <a:r>
                        <a:rPr lang="es-CO" sz="1400" b="1" baseline="0" dirty="0">
                          <a:latin typeface="Arial Narrow" panose="020B0606020202030204" pitchFamily="34" charset="0"/>
                        </a:rPr>
                        <a:t> afirmativa </a:t>
                      </a:r>
                      <a:r>
                        <a:rPr lang="es-CO" sz="1400" b="1" baseline="0" dirty="0" smtClean="0">
                          <a:latin typeface="Arial Narrow" panose="020B0606020202030204" pitchFamily="34" charset="0"/>
                        </a:rPr>
                        <a:t>concertada</a:t>
                      </a:r>
                      <a:endParaRPr lang="es-CO" sz="1400" b="1" baseline="0" dirty="0">
                        <a:latin typeface="Arial Narrow" panose="020B0606020202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>
                          <a:latin typeface="Arial Narrow" panose="020B0606020202030204" pitchFamily="34" charset="0"/>
                        </a:rPr>
                        <a:t>Propuesta de</a:t>
                      </a:r>
                      <a:r>
                        <a:rPr lang="es-CO" sz="1400" b="1" baseline="0" dirty="0">
                          <a:latin typeface="Arial Narrow" panose="020B0606020202030204" pitchFamily="34" charset="0"/>
                        </a:rPr>
                        <a:t> cumplimiento </a:t>
                      </a:r>
                      <a:r>
                        <a:rPr lang="es-CO" sz="1400" b="1" baseline="0" dirty="0" smtClean="0">
                          <a:latin typeface="Arial Narrow" panose="020B0606020202030204" pitchFamily="34" charset="0"/>
                        </a:rPr>
                        <a:t>2023</a:t>
                      </a:r>
                      <a:endParaRPr lang="es-CO" sz="1400" b="1" baseline="0" dirty="0">
                        <a:latin typeface="Arial Narrow" panose="020B0606020202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>
                          <a:latin typeface="Arial Narrow" panose="020B0606020202030204" pitchFamily="34" charset="0"/>
                        </a:rPr>
                        <a:t>Fecha estimada de </a:t>
                      </a:r>
                      <a:r>
                        <a:rPr lang="es-CO" sz="1400" b="1" dirty="0" smtClean="0">
                          <a:latin typeface="Arial Narrow" panose="020B0606020202030204" pitchFamily="34" charset="0"/>
                        </a:rPr>
                        <a:t>implementación</a:t>
                      </a:r>
                      <a:endParaRPr lang="es-CO" sz="700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 dirty="0">
                          <a:latin typeface="Arial Narrow" panose="020B0606020202030204" pitchFamily="34" charset="0"/>
                        </a:rPr>
                        <a:t>Aprobado por</a:t>
                      </a:r>
                      <a:r>
                        <a:rPr lang="es-CO" sz="1400" b="1" baseline="0" dirty="0">
                          <a:latin typeface="Arial Narrow" panose="020B0606020202030204" pitchFamily="34" charset="0"/>
                        </a:rPr>
                        <a:t> el </a:t>
                      </a:r>
                      <a:r>
                        <a:rPr lang="es-CO" sz="1400" b="1" baseline="0" dirty="0" smtClean="0">
                          <a:latin typeface="Arial Narrow" panose="020B0606020202030204" pitchFamily="34" charset="0"/>
                        </a:rPr>
                        <a:t>espacio y anexar soporte</a:t>
                      </a:r>
                      <a:endParaRPr lang="es-CO" sz="1400" b="1" baseline="0" dirty="0">
                        <a:latin typeface="Arial Narrow" panose="020B0606020202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0973291"/>
                  </a:ext>
                </a:extLst>
              </a:tr>
              <a:tr h="2168378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7. </a:t>
                      </a:r>
                      <a:r>
                        <a:rPr lang="es-MX" sz="1000" kern="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Diseñar y garantizar la implementación de un programa diferencial en acciones colectivas promocionales y preventivas  desde el Plan de Salud Publica de Intervenciones Colectivas PSPIC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just"/>
                      <a:endParaRPr lang="es-CO" sz="10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000" dirty="0" smtClean="0">
                        <a:latin typeface="Arial Narrow" panose="020B0606020202030204" pitchFamily="34" charset="0"/>
                      </a:endParaRPr>
                    </a:p>
                    <a:p>
                      <a:pPr algn="just"/>
                      <a:endParaRPr lang="es-MX" sz="1000" dirty="0" smtClean="0">
                        <a:latin typeface="Arial Narrow" panose="020B0606020202030204" pitchFamily="34" charset="0"/>
                      </a:endParaRPr>
                    </a:p>
                    <a:p>
                      <a:pPr marL="171450" indent="-171450" algn="just" fontAlgn="t">
                        <a:buFontTx/>
                        <a:buChar char="-"/>
                      </a:pPr>
                      <a:r>
                        <a:rPr lang="es-MX" sz="10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Culminar </a:t>
                      </a:r>
                      <a:r>
                        <a:rPr lang="es-MX" sz="10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el abordaje  diferencial en familias indígenas de los diferentes equipos </a:t>
                      </a:r>
                      <a:r>
                        <a:rPr lang="es-MX" sz="10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s-MX" sz="10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las </a:t>
                      </a:r>
                      <a:r>
                        <a:rPr lang="es-MX" sz="10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subredes. Cohorte </a:t>
                      </a:r>
                      <a:r>
                        <a:rPr lang="es-MX" sz="10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hasta el 26 de marzo de 2023, </a:t>
                      </a:r>
                      <a:r>
                        <a:rPr lang="es-MX" sz="10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logros: </a:t>
                      </a:r>
                      <a:r>
                        <a:rPr lang="pt-BR" sz="10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1.456 visitas a famílias indígenas.</a:t>
                      </a:r>
                    </a:p>
                    <a:p>
                      <a:pPr marL="171450" indent="-171450" algn="just" fontAlgn="t">
                        <a:buFontTx/>
                        <a:buChar char="-"/>
                      </a:pPr>
                      <a:endParaRPr lang="pt-BR" sz="1000" dirty="0" smtClean="0">
                        <a:solidFill>
                          <a:srgbClr val="000000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just" fontAlgn="t">
                        <a:buFontTx/>
                        <a:buChar char="-"/>
                      </a:pPr>
                      <a:r>
                        <a:rPr lang="pt-BR" sz="10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Se </a:t>
                      </a:r>
                      <a:r>
                        <a:rPr lang="pt-BR" sz="10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concerto </a:t>
                      </a:r>
                      <a:r>
                        <a:rPr lang="pt-BR" sz="1000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la</a:t>
                      </a:r>
                      <a:r>
                        <a:rPr lang="pt-BR" sz="10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000" noProof="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propuesta</a:t>
                      </a:r>
                      <a:r>
                        <a:rPr lang="pt-BR" sz="10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0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pt-BR" sz="1000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ejecución</a:t>
                      </a:r>
                      <a:r>
                        <a:rPr lang="pt-BR" sz="10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pt-BR" sz="1000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acciones</a:t>
                      </a:r>
                      <a:r>
                        <a:rPr lang="pt-BR" sz="10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pt-BR" sz="1000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abordaje</a:t>
                      </a:r>
                      <a:r>
                        <a:rPr lang="pt-BR" sz="10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diferencial a famílias </a:t>
                      </a:r>
                      <a:r>
                        <a:rPr lang="pt-BR" sz="10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indígenas, </a:t>
                      </a:r>
                      <a:r>
                        <a:rPr lang="pt-BR" sz="10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desde </a:t>
                      </a:r>
                      <a:r>
                        <a:rPr lang="pt-BR" sz="1000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la</a:t>
                      </a:r>
                      <a:r>
                        <a:rPr lang="pt-BR" sz="10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medicina ancestral y </a:t>
                      </a:r>
                      <a:r>
                        <a:rPr lang="pt-BR" sz="1000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parteria</a:t>
                      </a:r>
                      <a:r>
                        <a:rPr lang="pt-BR" sz="10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pt-BR" sz="1000" baseline="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000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en</a:t>
                      </a:r>
                      <a:r>
                        <a:rPr lang="pt-BR" sz="10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pt-BR" sz="1000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el</a:t>
                      </a:r>
                      <a:r>
                        <a:rPr lang="pt-BR" sz="10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marco </a:t>
                      </a:r>
                      <a:r>
                        <a:rPr lang="pt-BR" sz="1000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del</a:t>
                      </a:r>
                      <a:r>
                        <a:rPr lang="pt-BR" sz="10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0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contrato </a:t>
                      </a:r>
                      <a:r>
                        <a:rPr lang="pt-BR" sz="1000" dirty="0" err="1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interadministrativo</a:t>
                      </a:r>
                      <a:r>
                        <a:rPr lang="pt-BR" sz="1000" dirty="0" smtClean="0">
                          <a:solidFill>
                            <a:srgbClr val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1000" baseline="0" dirty="0" smtClean="0">
                          <a:latin typeface="Arial Narrow" panose="020B0606020202030204" pitchFamily="34" charset="0"/>
                        </a:rPr>
                        <a:t>con el cabildo </a:t>
                      </a:r>
                      <a:r>
                        <a:rPr lang="es-MX" sz="1000" baseline="0" dirty="0" err="1" smtClean="0">
                          <a:latin typeface="Arial Narrow" panose="020B0606020202030204" pitchFamily="34" charset="0"/>
                        </a:rPr>
                        <a:t>Ambika</a:t>
                      </a:r>
                      <a:r>
                        <a:rPr lang="es-MX" sz="1000" baseline="0" dirty="0" smtClean="0">
                          <a:latin typeface="Arial Narrow" panose="020B0606020202030204" pitchFamily="34" charset="0"/>
                        </a:rPr>
                        <a:t> Pijao, según decisión del consultivo </a:t>
                      </a:r>
                      <a:r>
                        <a:rPr lang="es-MX" sz="1000" baseline="0" dirty="0" smtClean="0">
                          <a:latin typeface="Arial Narrow" panose="020B0606020202030204" pitchFamily="34" charset="0"/>
                        </a:rPr>
                        <a:t>indígena.</a:t>
                      </a:r>
                      <a:endParaRPr lang="es-CO" sz="10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MX" sz="1000" dirty="0" smtClean="0">
                        <a:latin typeface="Arial Narrow" panose="020B0606020202030204" pitchFamily="34" charset="0"/>
                      </a:endParaRPr>
                    </a:p>
                    <a:p>
                      <a:pPr algn="just"/>
                      <a:endParaRPr lang="es-MX" sz="1000" dirty="0" smtClean="0">
                        <a:latin typeface="Arial Narrow" panose="020B0606020202030204" pitchFamily="34" charset="0"/>
                      </a:endParaRPr>
                    </a:p>
                    <a:p>
                      <a:pPr algn="just"/>
                      <a:r>
                        <a:rPr lang="es-MX" sz="1000" dirty="0" smtClean="0">
                          <a:latin typeface="Arial Narrow" panose="020B0606020202030204" pitchFamily="34" charset="0"/>
                        </a:rPr>
                        <a:t>Inicio</a:t>
                      </a:r>
                      <a:r>
                        <a:rPr lang="es-MX" sz="1000" baseline="0" dirty="0" smtClean="0">
                          <a:latin typeface="Arial Narrow" panose="020B0606020202030204" pitchFamily="34" charset="0"/>
                        </a:rPr>
                        <a:t> en enero de 2023 a marzo 2023</a:t>
                      </a:r>
                    </a:p>
                    <a:p>
                      <a:pPr algn="just"/>
                      <a:endParaRPr lang="es-MX" sz="1000" baseline="0" dirty="0" smtClean="0">
                        <a:latin typeface="Arial Narrow" panose="020B0606020202030204" pitchFamily="34" charset="0"/>
                      </a:endParaRPr>
                    </a:p>
                    <a:p>
                      <a:pPr algn="just"/>
                      <a:endParaRPr lang="es-MX" sz="1000" baseline="0" dirty="0" smtClean="0">
                        <a:latin typeface="Arial Narrow" panose="020B0606020202030204" pitchFamily="34" charset="0"/>
                      </a:endParaRPr>
                    </a:p>
                    <a:p>
                      <a:pPr algn="just"/>
                      <a:endParaRPr lang="es-MX" sz="1000" baseline="0" dirty="0" smtClean="0">
                        <a:latin typeface="Arial Narrow" panose="020B0606020202030204" pitchFamily="34" charset="0"/>
                      </a:endParaRPr>
                    </a:p>
                    <a:p>
                      <a:pPr algn="just"/>
                      <a:endParaRPr lang="es-MX" sz="1000" baseline="0" dirty="0" smtClean="0">
                        <a:latin typeface="Arial Narrow" panose="020B0606020202030204" pitchFamily="34" charset="0"/>
                      </a:endParaRPr>
                    </a:p>
                    <a:p>
                      <a:pPr algn="just"/>
                      <a:r>
                        <a:rPr lang="es-MX" sz="1000" baseline="0" dirty="0" smtClean="0">
                          <a:latin typeface="Arial Narrow" panose="020B0606020202030204" pitchFamily="34" charset="0"/>
                        </a:rPr>
                        <a:t>Propuesta </a:t>
                      </a:r>
                      <a:r>
                        <a:rPr lang="es-MX" sz="1000" baseline="0" dirty="0" smtClean="0">
                          <a:latin typeface="Arial Narrow" panose="020B0606020202030204" pitchFamily="34" charset="0"/>
                        </a:rPr>
                        <a:t>de ejecución de contrato interadministrativo con el cabildo </a:t>
                      </a:r>
                      <a:r>
                        <a:rPr lang="es-MX" sz="1000" baseline="0" dirty="0" err="1" smtClean="0">
                          <a:latin typeface="Arial Narrow" panose="020B0606020202030204" pitchFamily="34" charset="0"/>
                        </a:rPr>
                        <a:t>Ambika</a:t>
                      </a:r>
                      <a:r>
                        <a:rPr lang="es-MX" sz="1000" baseline="0" dirty="0" smtClean="0">
                          <a:latin typeface="Arial Narrow" panose="020B0606020202030204" pitchFamily="34" charset="0"/>
                        </a:rPr>
                        <a:t> Pijao de 9 meses</a:t>
                      </a:r>
                      <a:endParaRPr lang="es-CO" sz="10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CO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6165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6548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3"/>
            <a:ext cx="9143999" cy="5148067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32"/>
            <a:ext cx="3520439" cy="503831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828032" y="1417319"/>
            <a:ext cx="2482595" cy="1101852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171059" y="1592846"/>
            <a:ext cx="1706245" cy="575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600" spc="-185" dirty="0">
                <a:latin typeface="Arial Narrow" panose="020B0606020202030204" pitchFamily="34" charset="0"/>
              </a:rPr>
              <a:t>GR</a:t>
            </a:r>
            <a:r>
              <a:rPr sz="3600" spc="-270" dirty="0">
                <a:latin typeface="Arial Narrow" panose="020B0606020202030204" pitchFamily="34" charset="0"/>
              </a:rPr>
              <a:t>A</a:t>
            </a:r>
            <a:r>
              <a:rPr sz="3600" spc="-190" dirty="0">
                <a:latin typeface="Arial Narrow" panose="020B0606020202030204" pitchFamily="34" charset="0"/>
              </a:rPr>
              <a:t>C</a:t>
            </a:r>
            <a:r>
              <a:rPr sz="3600" spc="-65" dirty="0">
                <a:latin typeface="Arial Narrow" panose="020B0606020202030204" pitchFamily="34" charset="0"/>
              </a:rPr>
              <a:t>I</a:t>
            </a:r>
            <a:r>
              <a:rPr sz="3600" spc="-130" dirty="0">
                <a:latin typeface="Arial Narrow" panose="020B0606020202030204" pitchFamily="34" charset="0"/>
              </a:rPr>
              <a:t>A</a:t>
            </a:r>
            <a:r>
              <a:rPr sz="3600" spc="15" dirty="0">
                <a:latin typeface="Arial Narrow" panose="020B0606020202030204" pitchFamily="34" charset="0"/>
              </a:rPr>
              <a:t>S</a:t>
            </a:r>
            <a:endParaRPr sz="3600" dirty="0">
              <a:latin typeface="Arial Narrow" panose="020B0606020202030204" pitchFamily="34" charset="0"/>
            </a:endParaRPr>
          </a:p>
        </p:txBody>
      </p:sp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626095" y="4447933"/>
            <a:ext cx="1106424" cy="54864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160520" y="2596895"/>
            <a:ext cx="4732020" cy="1293876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4437888" y="2743783"/>
            <a:ext cx="4053840" cy="8559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5080" algn="r">
              <a:lnSpc>
                <a:spcPts val="3275"/>
              </a:lnSpc>
              <a:spcBef>
                <a:spcPts val="90"/>
              </a:spcBef>
            </a:pPr>
            <a:r>
              <a:rPr lang="es-ES" sz="2750" spc="-310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Dirección </a:t>
            </a:r>
            <a:r>
              <a:rPr sz="2750" spc="-310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d</a:t>
            </a:r>
            <a:r>
              <a:rPr sz="2750" spc="-345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e</a:t>
            </a:r>
            <a:r>
              <a:rPr sz="2750" spc="-254" dirty="0" smtClean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 </a:t>
            </a:r>
            <a:r>
              <a:rPr sz="2750" spc="-26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A</a:t>
            </a:r>
            <a:r>
              <a:rPr sz="2750" spc="-11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s</a:t>
            </a:r>
            <a:r>
              <a:rPr sz="2750" spc="-285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un</a:t>
            </a:r>
            <a:r>
              <a:rPr sz="2750" spc="-235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t</a:t>
            </a:r>
            <a:r>
              <a:rPr sz="2750" spc="-325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o</a:t>
            </a:r>
            <a:r>
              <a:rPr sz="2750" spc="-9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s</a:t>
            </a:r>
            <a:r>
              <a:rPr sz="2750" spc="-345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 </a:t>
            </a:r>
            <a:r>
              <a:rPr sz="2750" spc="-395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É</a:t>
            </a:r>
            <a:r>
              <a:rPr sz="2750" spc="-235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t</a:t>
            </a:r>
            <a:r>
              <a:rPr sz="2750" spc="-285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n</a:t>
            </a:r>
            <a:r>
              <a:rPr sz="2750" spc="-145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i</a:t>
            </a:r>
            <a:r>
              <a:rPr sz="2750" spc="-215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c</a:t>
            </a:r>
            <a:r>
              <a:rPr sz="2750" spc="-325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o</a:t>
            </a:r>
            <a:r>
              <a:rPr sz="2750" spc="-9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s</a:t>
            </a:r>
            <a:endParaRPr sz="2750" dirty="0">
              <a:latin typeface="Arial Narrow" panose="020B0606020202030204" pitchFamily="34" charset="0"/>
              <a:cs typeface="Trebuchet MS"/>
            </a:endParaRPr>
          </a:p>
          <a:p>
            <a:pPr marR="15240" algn="r">
              <a:lnSpc>
                <a:spcPts val="3275"/>
              </a:lnSpc>
            </a:pPr>
            <a:r>
              <a:rPr sz="2750" b="1" spc="-19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S</a:t>
            </a:r>
            <a:r>
              <a:rPr sz="2750" b="1" spc="-58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e</a:t>
            </a:r>
            <a:r>
              <a:rPr sz="2750" b="1" spc="-405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c</a:t>
            </a:r>
            <a:r>
              <a:rPr sz="2750" b="1" spc="-39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r</a:t>
            </a:r>
            <a:r>
              <a:rPr sz="2750" b="1" spc="-58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e</a:t>
            </a:r>
            <a:r>
              <a:rPr sz="2750" b="1" spc="-34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t</a:t>
            </a:r>
            <a:r>
              <a:rPr sz="2750" b="1" spc="-50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a</a:t>
            </a:r>
            <a:r>
              <a:rPr sz="2750" b="1" spc="-39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r</a:t>
            </a:r>
            <a:r>
              <a:rPr sz="2750" b="1" spc="-375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ía</a:t>
            </a:r>
            <a:r>
              <a:rPr sz="2750" b="1" spc="-355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 </a:t>
            </a:r>
            <a:r>
              <a:rPr sz="2750" b="1" spc="-335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D</a:t>
            </a:r>
            <a:r>
              <a:rPr sz="2750" b="1" spc="-32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i</a:t>
            </a:r>
            <a:r>
              <a:rPr sz="2750" b="1" spc="-185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s</a:t>
            </a:r>
            <a:r>
              <a:rPr sz="2750" b="1" spc="-37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t</a:t>
            </a:r>
            <a:r>
              <a:rPr sz="2750" b="1" spc="-395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r</a:t>
            </a:r>
            <a:r>
              <a:rPr sz="2750" b="1" spc="-32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i</a:t>
            </a:r>
            <a:r>
              <a:rPr sz="2750" b="1" spc="-34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t</a:t>
            </a:r>
            <a:r>
              <a:rPr sz="2750" b="1" spc="-50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a</a:t>
            </a:r>
            <a:r>
              <a:rPr sz="2750" b="1" spc="-305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l</a:t>
            </a:r>
            <a:r>
              <a:rPr sz="2750" b="1" spc="-405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 </a:t>
            </a:r>
            <a:r>
              <a:rPr sz="2750" b="1" spc="-53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de</a:t>
            </a:r>
            <a:r>
              <a:rPr sz="2750" b="1" spc="-365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 </a:t>
            </a:r>
            <a:r>
              <a:rPr sz="2750" b="1" spc="-484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Go</a:t>
            </a:r>
            <a:r>
              <a:rPr sz="2750" b="1" spc="-525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b</a:t>
            </a:r>
            <a:r>
              <a:rPr sz="2750" b="1" spc="-32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i</a:t>
            </a:r>
            <a:r>
              <a:rPr sz="2750" b="1" spc="-58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e</a:t>
            </a:r>
            <a:r>
              <a:rPr sz="2750" b="1" spc="-39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r</a:t>
            </a:r>
            <a:r>
              <a:rPr sz="2750" b="1" spc="-530" dirty="0">
                <a:solidFill>
                  <a:srgbClr val="FFFFFF"/>
                </a:solidFill>
                <a:latin typeface="Arial Narrow" panose="020B0606020202030204" pitchFamily="34" charset="0"/>
                <a:cs typeface="Trebuchet MS"/>
              </a:rPr>
              <a:t>no</a:t>
            </a:r>
            <a:endParaRPr sz="2750" dirty="0">
              <a:latin typeface="Arial Narrow" panose="020B0606020202030204" pitchFamily="34" charset="0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250A38F051B4649A6ECAA768F6BDBBF" ma:contentTypeVersion="15" ma:contentTypeDescription="Crear nuevo documento." ma:contentTypeScope="" ma:versionID="53f2b6bb1e6323e36902951a5974510a">
  <xsd:schema xmlns:xsd="http://www.w3.org/2001/XMLSchema" xmlns:xs="http://www.w3.org/2001/XMLSchema" xmlns:p="http://schemas.microsoft.com/office/2006/metadata/properties" xmlns:ns2="9f1d8c1a-37e6-4050-b3de-ba212d04cd74" xmlns:ns3="e650d988-71db-43b1-aaad-ae0382f4ae5f" xmlns:ns4="4d80bc94-8117-4d04-b7b5-18c598f799ce" targetNamespace="http://schemas.microsoft.com/office/2006/metadata/properties" ma:root="true" ma:fieldsID="1f949c03684669f4455f88d60233a414" ns2:_="" ns3:_="" ns4:_="">
    <xsd:import namespace="9f1d8c1a-37e6-4050-b3de-ba212d04cd74"/>
    <xsd:import namespace="e650d988-71db-43b1-aaad-ae0382f4ae5f"/>
    <xsd:import namespace="4d80bc94-8117-4d04-b7b5-18c598f799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4:TaxCatchAll" minOccurs="0"/>
                <xsd:element ref="ns2:MediaServiceOCR" minOccurs="0"/>
                <xsd:element ref="ns2:Estado"/>
                <xsd:element ref="ns2:TipodeDocumento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1d8c1a-37e6-4050-b3de-ba212d04cd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Etiquetas de imagen" ma:readOnly="false" ma:fieldId="{5cf76f15-5ced-4ddc-b409-7134ff3c332f}" ma:taxonomyMulti="true" ma:sspId="1310d8ee-99bf-4ea4-9dbe-e9e068685e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Estado" ma:index="21" ma:displayName="Estado" ma:default="Activo" ma:format="Dropdown" ma:internalName="Estado">
      <xsd:simpleType>
        <xsd:restriction base="dms:Choice">
          <xsd:enumeration value="Activo"/>
          <xsd:enumeration value="Semi-Activo"/>
        </xsd:restriction>
      </xsd:simpleType>
    </xsd:element>
    <xsd:element name="TipodeDocumento" ma:index="22" ma:displayName="Tipo de Documento" ma:default="Definitivo" ma:format="Dropdown" ma:internalName="TipodeDocumento">
      <xsd:simpleType>
        <xsd:restriction base="dms:Choice">
          <xsd:enumeration value="Definitivo"/>
          <xsd:enumeration value="Tramite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50d988-71db-43b1-aaad-ae0382f4ae5f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80bc94-8117-4d04-b7b5-18c598f799ce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8b76fbe7-09e4-4d59-91e4-0954f5bfb313}" ma:internalName="TaxCatchAll" ma:showField="CatchAllData" ma:web="4d80bc94-8117-4d04-b7b5-18c598f799c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f1d8c1a-37e6-4050-b3de-ba212d04cd74">
      <Terms xmlns="http://schemas.microsoft.com/office/infopath/2007/PartnerControls"/>
    </lcf76f155ced4ddcb4097134ff3c332f>
    <TaxCatchAll xmlns="4d80bc94-8117-4d04-b7b5-18c598f799ce" xsi:nil="true"/>
    <Estado xmlns="9f1d8c1a-37e6-4050-b3de-ba212d04cd74">Activo</Estado>
    <TipodeDocumento xmlns="9f1d8c1a-37e6-4050-b3de-ba212d04cd74">Definitivo</TipodeDocumento>
    <SharedWithUsers xmlns="e650d988-71db-43b1-aaad-ae0382f4ae5f">
      <UserInfo>
        <DisplayName/>
        <AccountId xsi:nil="true"/>
        <AccountType/>
      </UserInfo>
    </SharedWithUsers>
    <MediaLengthInSeconds xmlns="9f1d8c1a-37e6-4050-b3de-ba212d04cd74" xsi:nil="true"/>
  </documentManagement>
</p:properties>
</file>

<file path=customXml/itemProps1.xml><?xml version="1.0" encoding="utf-8"?>
<ds:datastoreItem xmlns:ds="http://schemas.openxmlformats.org/officeDocument/2006/customXml" ds:itemID="{62218CD0-4E40-4FB4-AF6A-C09D1DC8FA2E}"/>
</file>

<file path=customXml/itemProps2.xml><?xml version="1.0" encoding="utf-8"?>
<ds:datastoreItem xmlns:ds="http://schemas.openxmlformats.org/officeDocument/2006/customXml" ds:itemID="{8AB4D042-791A-4690-8E79-4772E8C18DCB}"/>
</file>

<file path=customXml/itemProps3.xml><?xml version="1.0" encoding="utf-8"?>
<ds:datastoreItem xmlns:ds="http://schemas.openxmlformats.org/officeDocument/2006/customXml" ds:itemID="{21A76709-B145-4151-80A2-1C41C7EC6CE0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</TotalTime>
  <Words>1743</Words>
  <Application>Microsoft Office PowerPoint</Application>
  <PresentationFormat>Personalizado</PresentationFormat>
  <Paragraphs>213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Arial Narrow</vt:lpstr>
      <vt:lpstr>Calibri</vt:lpstr>
      <vt:lpstr>Trebuchet MS</vt:lpstr>
      <vt:lpstr>Office Theme</vt:lpstr>
      <vt:lpstr>Consejo Consultivo y de concertación para los pueblos Indígenas en Bogotá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GRACIAS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Encuentro Distrital Raizal “Bitwiin Dih Raizal Comiunitii” para la Comunidad Raizal en Bogotá D.C.</dc:title>
  <dc:creator>Unknown User</dc:creator>
  <cp:lastModifiedBy>Juan Carlos, Rojas Hurtado</cp:lastModifiedBy>
  <cp:revision>28</cp:revision>
  <dcterms:created xsi:type="dcterms:W3CDTF">2022-12-07T01:16:35Z</dcterms:created>
  <dcterms:modified xsi:type="dcterms:W3CDTF">2023-05-24T13:41:48Z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2022-12-06T00:00:00Z</vt:filetime>
  </property>
  <property fmtid="{D5CDD505-2E9C-101B-9397-08002B2CF9AE}" pid="3" name="LastSaved">
    <vt:filetime>2022-12-07T00:00:00Z</vt:filetime>
  </property>
  <property fmtid="{D5CDD505-2E9C-101B-9397-08002B2CF9AE}" pid="4" name="ContentTypeId">
    <vt:lpwstr>0x0101005250A38F051B4649A6ECAA768F6BDBBF</vt:lpwstr>
  </property>
  <property fmtid="{D5CDD505-2E9C-101B-9397-08002B2CF9AE}" pid="5" name="Order">
    <vt:r8>9628100</vt:r8>
  </property>
  <property fmtid="{D5CDD505-2E9C-101B-9397-08002B2CF9AE}" pid="6" name="xd_Signature">
    <vt:bool>false</vt:bool>
  </property>
  <property fmtid="{D5CDD505-2E9C-101B-9397-08002B2CF9AE}" pid="7" name="xd_ProgID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_ExtendedDescription">
    <vt:lpwstr/>
  </property>
  <property fmtid="{D5CDD505-2E9C-101B-9397-08002B2CF9AE}" pid="13" name="TriggerFlowInfo">
    <vt:lpwstr/>
  </property>
  <property fmtid="{D5CDD505-2E9C-101B-9397-08002B2CF9AE}" pid="14" name="MediaServiceImageTags">
    <vt:lpwstr/>
  </property>
</Properties>
</file>