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302" r:id="rId4"/>
    <p:sldId id="301" r:id="rId5"/>
    <p:sldId id="300" r:id="rId6"/>
    <p:sldId id="299" r:id="rId7"/>
    <p:sldId id="298" r:id="rId8"/>
    <p:sldId id="303" r:id="rId9"/>
    <p:sldId id="296" r:id="rId10"/>
    <p:sldId id="295" r:id="rId11"/>
    <p:sldId id="294" r:id="rId12"/>
  </p:sldIdLst>
  <p:sldSz cx="9144000" cy="5149850"/>
  <p:notesSz cx="9144000" cy="514985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5"/>
  </p:normalViewPr>
  <p:slideViewPr>
    <p:cSldViewPr>
      <p:cViewPr varScale="1">
        <p:scale>
          <a:sx n="151" d="100"/>
          <a:sy n="151" d="100"/>
        </p:scale>
        <p:origin x="520" y="1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6453"/>
            <a:ext cx="7772400" cy="10814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3916"/>
            <a:ext cx="6400800" cy="12874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sz="half" idx="2"/>
          </p:nvPr>
        </p:nvSpPr>
        <p:spPr>
          <a:xfrm>
            <a:off x="457200" y="1184465"/>
            <a:ext cx="3977640" cy="33989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4465"/>
            <a:ext cx="3977640" cy="33989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5148071"/>
          </a:xfrm>
          <a:prstGeom prst="rect">
            <a:avLst/>
          </a:prstGeom>
        </p:spPr>
      </p:pic>
      <p:sp>
        <p:nvSpPr>
          <p:cNvPr id="2" name="Holder 2"/>
          <p:cNvSpPr>
            <a:spLocks noGrp="1"/>
          </p:cNvSpPr>
          <p:nvPr>
            <p:ph type="title"/>
          </p:nvPr>
        </p:nvSpPr>
        <p:spPr>
          <a:xfrm>
            <a:off x="118871" y="338658"/>
            <a:ext cx="8952230" cy="483234"/>
          </a:xfrm>
          <a:prstGeom prst="rect">
            <a:avLst/>
          </a:prstGeom>
        </p:spPr>
        <p:txBody>
          <a:bodyPr wrap="square" lIns="0" tIns="0" rIns="0" bIns="0">
            <a:spAutoFit/>
          </a:bodyPr>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a:xfrm>
            <a:off x="483915" y="1070858"/>
            <a:ext cx="4171950" cy="254444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9360"/>
            <a:ext cx="2926080" cy="2574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9360"/>
            <a:ext cx="2103120" cy="2574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a:xfrm>
            <a:off x="6583680" y="4789360"/>
            <a:ext cx="2103120" cy="2574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2986" y="-54847"/>
            <a:ext cx="9143999" cy="5148067"/>
          </a:xfrm>
          <a:prstGeom prst="rect">
            <a:avLst/>
          </a:prstGeom>
        </p:spPr>
      </p:pic>
      <p:pic>
        <p:nvPicPr>
          <p:cNvPr id="3" name="object 3"/>
          <p:cNvPicPr/>
          <p:nvPr/>
        </p:nvPicPr>
        <p:blipFill>
          <a:blip r:embed="rId3" cstate="print"/>
          <a:stretch>
            <a:fillRect/>
          </a:stretch>
        </p:blipFill>
        <p:spPr>
          <a:xfrm>
            <a:off x="0" y="32"/>
            <a:ext cx="3520439" cy="5038310"/>
          </a:xfrm>
          <a:prstGeom prst="rect">
            <a:avLst/>
          </a:prstGeom>
        </p:spPr>
      </p:pic>
      <p:pic>
        <p:nvPicPr>
          <p:cNvPr id="6" name="object 6"/>
          <p:cNvPicPr/>
          <p:nvPr/>
        </p:nvPicPr>
        <p:blipFill>
          <a:blip r:embed="rId4" cstate="print"/>
          <a:stretch>
            <a:fillRect/>
          </a:stretch>
        </p:blipFill>
        <p:spPr>
          <a:xfrm>
            <a:off x="7626095" y="4447933"/>
            <a:ext cx="1106424" cy="548640"/>
          </a:xfrm>
          <a:prstGeom prst="rect">
            <a:avLst/>
          </a:prstGeom>
        </p:spPr>
      </p:pic>
      <p:pic>
        <p:nvPicPr>
          <p:cNvPr id="7" name="object 7"/>
          <p:cNvPicPr/>
          <p:nvPr/>
        </p:nvPicPr>
        <p:blipFill>
          <a:blip r:embed="rId5" cstate="print"/>
          <a:stretch>
            <a:fillRect/>
          </a:stretch>
        </p:blipFill>
        <p:spPr>
          <a:xfrm>
            <a:off x="4709159" y="2093975"/>
            <a:ext cx="4434840" cy="1284732"/>
          </a:xfrm>
          <a:prstGeom prst="rect">
            <a:avLst/>
          </a:prstGeom>
        </p:spPr>
      </p:pic>
      <p:sp>
        <p:nvSpPr>
          <p:cNvPr id="8" name="object 8"/>
          <p:cNvSpPr txBox="1"/>
          <p:nvPr/>
        </p:nvSpPr>
        <p:spPr>
          <a:xfrm>
            <a:off x="3733800" y="2093975"/>
            <a:ext cx="5306949" cy="2242922"/>
          </a:xfrm>
          <a:prstGeom prst="rect">
            <a:avLst/>
          </a:prstGeom>
        </p:spPr>
        <p:txBody>
          <a:bodyPr vert="horz" wrap="square" lIns="0" tIns="11430" rIns="0" bIns="0" rtlCol="0">
            <a:spAutoFit/>
          </a:bodyPr>
          <a:lstStyle/>
          <a:p>
            <a:pPr marR="5080" algn="r">
              <a:lnSpc>
                <a:spcPts val="3275"/>
              </a:lnSpc>
              <a:spcBef>
                <a:spcPts val="90"/>
              </a:spcBef>
            </a:pPr>
            <a:r>
              <a:rPr sz="2750" spc="-150" dirty="0">
                <a:solidFill>
                  <a:srgbClr val="FFFFFF"/>
                </a:solidFill>
                <a:latin typeface="Trebuchet MS"/>
                <a:cs typeface="Trebuchet MS"/>
              </a:rPr>
              <a:t>S</a:t>
            </a:r>
            <a:r>
              <a:rPr sz="2750" spc="-160" dirty="0">
                <a:solidFill>
                  <a:srgbClr val="FFFFFF"/>
                </a:solidFill>
                <a:latin typeface="Trebuchet MS"/>
                <a:cs typeface="Trebuchet MS"/>
              </a:rPr>
              <a:t>u</a:t>
            </a:r>
            <a:r>
              <a:rPr sz="2750" spc="-315" dirty="0">
                <a:solidFill>
                  <a:srgbClr val="FFFFFF"/>
                </a:solidFill>
                <a:latin typeface="Trebuchet MS"/>
                <a:cs typeface="Trebuchet MS"/>
              </a:rPr>
              <a:t>b</a:t>
            </a:r>
            <a:r>
              <a:rPr sz="2750" spc="-305" dirty="0">
                <a:solidFill>
                  <a:srgbClr val="FFFFFF"/>
                </a:solidFill>
                <a:latin typeface="Trebuchet MS"/>
                <a:cs typeface="Trebuchet MS"/>
              </a:rPr>
              <a:t>d</a:t>
            </a:r>
            <a:r>
              <a:rPr sz="2750" spc="-145" dirty="0">
                <a:solidFill>
                  <a:srgbClr val="FFFFFF"/>
                </a:solidFill>
                <a:latin typeface="Trebuchet MS"/>
                <a:cs typeface="Trebuchet MS"/>
              </a:rPr>
              <a:t>i</a:t>
            </a:r>
            <a:r>
              <a:rPr sz="2750" spc="-210" dirty="0">
                <a:solidFill>
                  <a:srgbClr val="FFFFFF"/>
                </a:solidFill>
                <a:latin typeface="Trebuchet MS"/>
                <a:cs typeface="Trebuchet MS"/>
              </a:rPr>
              <a:t>r</a:t>
            </a:r>
            <a:r>
              <a:rPr sz="2750" spc="-305" dirty="0">
                <a:solidFill>
                  <a:srgbClr val="FFFFFF"/>
                </a:solidFill>
                <a:latin typeface="Trebuchet MS"/>
                <a:cs typeface="Trebuchet MS"/>
              </a:rPr>
              <a:t>e</a:t>
            </a:r>
            <a:r>
              <a:rPr sz="2750" spc="-260" dirty="0">
                <a:solidFill>
                  <a:srgbClr val="FFFFFF"/>
                </a:solidFill>
                <a:latin typeface="Trebuchet MS"/>
                <a:cs typeface="Trebuchet MS"/>
              </a:rPr>
              <a:t>c</a:t>
            </a:r>
            <a:r>
              <a:rPr sz="2750" spc="-215" dirty="0">
                <a:solidFill>
                  <a:srgbClr val="FFFFFF"/>
                </a:solidFill>
                <a:latin typeface="Trebuchet MS"/>
                <a:cs typeface="Trebuchet MS"/>
              </a:rPr>
              <a:t>ci</a:t>
            </a:r>
            <a:r>
              <a:rPr sz="2750" spc="-325" dirty="0">
                <a:solidFill>
                  <a:srgbClr val="FFFFFF"/>
                </a:solidFill>
                <a:latin typeface="Trebuchet MS"/>
                <a:cs typeface="Trebuchet MS"/>
              </a:rPr>
              <a:t>ó</a:t>
            </a:r>
            <a:r>
              <a:rPr sz="2750" spc="-300" dirty="0">
                <a:solidFill>
                  <a:srgbClr val="FFFFFF"/>
                </a:solidFill>
                <a:latin typeface="Trebuchet MS"/>
                <a:cs typeface="Trebuchet MS"/>
              </a:rPr>
              <a:t>n</a:t>
            </a:r>
            <a:r>
              <a:rPr sz="2750" spc="-450" dirty="0">
                <a:solidFill>
                  <a:srgbClr val="FFFFFF"/>
                </a:solidFill>
                <a:latin typeface="Trebuchet MS"/>
                <a:cs typeface="Trebuchet MS"/>
              </a:rPr>
              <a:t> </a:t>
            </a:r>
            <a:r>
              <a:rPr sz="2750" spc="-310" dirty="0">
                <a:solidFill>
                  <a:srgbClr val="FFFFFF"/>
                </a:solidFill>
                <a:latin typeface="Trebuchet MS"/>
                <a:cs typeface="Trebuchet MS"/>
              </a:rPr>
              <a:t>d</a:t>
            </a:r>
            <a:r>
              <a:rPr sz="2750" spc="-345" dirty="0">
                <a:solidFill>
                  <a:srgbClr val="FFFFFF"/>
                </a:solidFill>
                <a:latin typeface="Trebuchet MS"/>
                <a:cs typeface="Trebuchet MS"/>
              </a:rPr>
              <a:t>e</a:t>
            </a:r>
            <a:r>
              <a:rPr sz="2750" spc="-254" dirty="0">
                <a:solidFill>
                  <a:srgbClr val="FFFFFF"/>
                </a:solidFill>
                <a:latin typeface="Trebuchet MS"/>
                <a:cs typeface="Trebuchet MS"/>
              </a:rPr>
              <a:t> </a:t>
            </a:r>
            <a:r>
              <a:rPr sz="2750" spc="-260" dirty="0">
                <a:solidFill>
                  <a:srgbClr val="FFFFFF"/>
                </a:solidFill>
                <a:latin typeface="Trebuchet MS"/>
                <a:cs typeface="Trebuchet MS"/>
              </a:rPr>
              <a:t>A</a:t>
            </a:r>
            <a:r>
              <a:rPr sz="2750" spc="-110" dirty="0">
                <a:solidFill>
                  <a:srgbClr val="FFFFFF"/>
                </a:solidFill>
                <a:latin typeface="Trebuchet MS"/>
                <a:cs typeface="Trebuchet MS"/>
              </a:rPr>
              <a:t>s</a:t>
            </a:r>
            <a:r>
              <a:rPr sz="2750" spc="-285" dirty="0">
                <a:solidFill>
                  <a:srgbClr val="FFFFFF"/>
                </a:solidFill>
                <a:latin typeface="Trebuchet MS"/>
                <a:cs typeface="Trebuchet MS"/>
              </a:rPr>
              <a:t>un</a:t>
            </a:r>
            <a:r>
              <a:rPr sz="2750" spc="-235" dirty="0">
                <a:solidFill>
                  <a:srgbClr val="FFFFFF"/>
                </a:solidFill>
                <a:latin typeface="Trebuchet MS"/>
                <a:cs typeface="Trebuchet MS"/>
              </a:rPr>
              <a:t>t</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r>
              <a:rPr sz="2750" spc="-345" dirty="0">
                <a:solidFill>
                  <a:srgbClr val="FFFFFF"/>
                </a:solidFill>
                <a:latin typeface="Trebuchet MS"/>
                <a:cs typeface="Trebuchet MS"/>
              </a:rPr>
              <a:t> </a:t>
            </a:r>
            <a:r>
              <a:rPr lang="es-ES" sz="2750" spc="-400" dirty="0">
                <a:solidFill>
                  <a:srgbClr val="FFFFFF"/>
                </a:solidFill>
                <a:latin typeface="Trebuchet MS"/>
                <a:cs typeface="Trebuchet MS"/>
              </a:rPr>
              <a:t>Indígenas ROM </a:t>
            </a:r>
          </a:p>
          <a:p>
            <a:pPr marR="5080" algn="r">
              <a:lnSpc>
                <a:spcPts val="3275"/>
              </a:lnSpc>
              <a:spcBef>
                <a:spcPts val="90"/>
              </a:spcBef>
            </a:pPr>
            <a:r>
              <a:rPr sz="2750" b="1" spc="-185" dirty="0" err="1">
                <a:solidFill>
                  <a:srgbClr val="FFFFFF"/>
                </a:solidFill>
                <a:latin typeface="Trebuchet MS"/>
                <a:cs typeface="Trebuchet MS"/>
              </a:rPr>
              <a:t>S</a:t>
            </a:r>
            <a:r>
              <a:rPr sz="2750" b="1" spc="-580" dirty="0" err="1">
                <a:solidFill>
                  <a:srgbClr val="FFFFFF"/>
                </a:solidFill>
                <a:latin typeface="Trebuchet MS"/>
                <a:cs typeface="Trebuchet MS"/>
              </a:rPr>
              <a:t>e</a:t>
            </a:r>
            <a:r>
              <a:rPr sz="2750" b="1" spc="-400" dirty="0" err="1">
                <a:solidFill>
                  <a:srgbClr val="FFFFFF"/>
                </a:solidFill>
                <a:latin typeface="Trebuchet MS"/>
                <a:cs typeface="Trebuchet MS"/>
              </a:rPr>
              <a:t>c</a:t>
            </a:r>
            <a:r>
              <a:rPr sz="2750" b="1" spc="-390" dirty="0" err="1">
                <a:solidFill>
                  <a:srgbClr val="FFFFFF"/>
                </a:solidFill>
                <a:latin typeface="Trebuchet MS"/>
                <a:cs typeface="Trebuchet MS"/>
              </a:rPr>
              <a:t>r</a:t>
            </a:r>
            <a:r>
              <a:rPr sz="2750" b="1" spc="-580" dirty="0" err="1">
                <a:solidFill>
                  <a:srgbClr val="FFFFFF"/>
                </a:solidFill>
                <a:latin typeface="Trebuchet MS"/>
                <a:cs typeface="Trebuchet MS"/>
              </a:rPr>
              <a:t>e</a:t>
            </a:r>
            <a:r>
              <a:rPr sz="2750" b="1" spc="-340" dirty="0" err="1">
                <a:solidFill>
                  <a:srgbClr val="FFFFFF"/>
                </a:solidFill>
                <a:latin typeface="Trebuchet MS"/>
                <a:cs typeface="Trebuchet MS"/>
              </a:rPr>
              <a:t>t</a:t>
            </a:r>
            <a:r>
              <a:rPr sz="2750" b="1" spc="-500" dirty="0" err="1">
                <a:solidFill>
                  <a:srgbClr val="FFFFFF"/>
                </a:solidFill>
                <a:latin typeface="Trebuchet MS"/>
                <a:cs typeface="Trebuchet MS"/>
              </a:rPr>
              <a:t>a</a:t>
            </a:r>
            <a:r>
              <a:rPr sz="2750" b="1" spc="-390" dirty="0" err="1">
                <a:solidFill>
                  <a:srgbClr val="FFFFFF"/>
                </a:solidFill>
                <a:latin typeface="Trebuchet MS"/>
                <a:cs typeface="Trebuchet MS"/>
              </a:rPr>
              <a:t>r</a:t>
            </a:r>
            <a:r>
              <a:rPr sz="2750" b="1" spc="-375" dirty="0" err="1">
                <a:solidFill>
                  <a:srgbClr val="FFFFFF"/>
                </a:solidFill>
                <a:latin typeface="Trebuchet MS"/>
                <a:cs typeface="Trebuchet MS"/>
              </a:rPr>
              <a:t>ía</a:t>
            </a:r>
            <a:r>
              <a:rPr sz="2750" b="1" spc="-355" dirty="0">
                <a:solidFill>
                  <a:srgbClr val="FFFFFF"/>
                </a:solidFill>
                <a:latin typeface="Trebuchet MS"/>
                <a:cs typeface="Trebuchet MS"/>
              </a:rPr>
              <a:t> </a:t>
            </a:r>
            <a:r>
              <a:rPr sz="2750" b="1" spc="-335" dirty="0">
                <a:solidFill>
                  <a:srgbClr val="FFFFFF"/>
                </a:solidFill>
                <a:latin typeface="Trebuchet MS"/>
                <a:cs typeface="Trebuchet MS"/>
              </a:rPr>
              <a:t>D</a:t>
            </a:r>
            <a:r>
              <a:rPr sz="2750" b="1" spc="-320" dirty="0">
                <a:solidFill>
                  <a:srgbClr val="FFFFFF"/>
                </a:solidFill>
                <a:latin typeface="Trebuchet MS"/>
                <a:cs typeface="Trebuchet MS"/>
              </a:rPr>
              <a:t>i</a:t>
            </a:r>
            <a:r>
              <a:rPr sz="2750" b="1" spc="-180" dirty="0">
                <a:solidFill>
                  <a:srgbClr val="FFFFFF"/>
                </a:solidFill>
                <a:latin typeface="Trebuchet MS"/>
                <a:cs typeface="Trebuchet MS"/>
              </a:rPr>
              <a:t>s</a:t>
            </a:r>
            <a:r>
              <a:rPr sz="2750" b="1" spc="-370" dirty="0">
                <a:solidFill>
                  <a:srgbClr val="FFFFFF"/>
                </a:solidFill>
                <a:latin typeface="Trebuchet MS"/>
                <a:cs typeface="Trebuchet MS"/>
              </a:rPr>
              <a:t>t</a:t>
            </a:r>
            <a:r>
              <a:rPr sz="2750" b="1" spc="-390" dirty="0">
                <a:solidFill>
                  <a:srgbClr val="FFFFFF"/>
                </a:solidFill>
                <a:latin typeface="Trebuchet MS"/>
                <a:cs typeface="Trebuchet MS"/>
              </a:rPr>
              <a:t>r</a:t>
            </a:r>
            <a:r>
              <a:rPr sz="2750" b="1" spc="-320" dirty="0">
                <a:solidFill>
                  <a:srgbClr val="FFFFFF"/>
                </a:solidFill>
                <a:latin typeface="Trebuchet MS"/>
                <a:cs typeface="Trebuchet MS"/>
              </a:rPr>
              <a:t>i</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05" dirty="0">
                <a:solidFill>
                  <a:srgbClr val="FFFFFF"/>
                </a:solidFill>
                <a:latin typeface="Trebuchet MS"/>
                <a:cs typeface="Trebuchet MS"/>
              </a:rPr>
              <a:t>l</a:t>
            </a:r>
            <a:r>
              <a:rPr sz="2750" b="1" spc="-405" dirty="0">
                <a:solidFill>
                  <a:srgbClr val="FFFFFF"/>
                </a:solidFill>
                <a:latin typeface="Trebuchet MS"/>
                <a:cs typeface="Trebuchet MS"/>
              </a:rPr>
              <a:t> </a:t>
            </a:r>
            <a:r>
              <a:rPr sz="2750" b="1" spc="-530" dirty="0">
                <a:solidFill>
                  <a:srgbClr val="FFFFFF"/>
                </a:solidFill>
                <a:latin typeface="Trebuchet MS"/>
                <a:cs typeface="Trebuchet MS"/>
              </a:rPr>
              <a:t>de</a:t>
            </a:r>
            <a:r>
              <a:rPr sz="2750" b="1" spc="-360" dirty="0">
                <a:solidFill>
                  <a:srgbClr val="FFFFFF"/>
                </a:solidFill>
                <a:latin typeface="Trebuchet MS"/>
                <a:cs typeface="Trebuchet MS"/>
              </a:rPr>
              <a:t> </a:t>
            </a:r>
            <a:r>
              <a:rPr sz="2750" b="1" spc="-484" dirty="0">
                <a:solidFill>
                  <a:srgbClr val="FFFFFF"/>
                </a:solidFill>
                <a:latin typeface="Trebuchet MS"/>
                <a:cs typeface="Trebuchet MS"/>
              </a:rPr>
              <a:t>Go</a:t>
            </a:r>
            <a:r>
              <a:rPr sz="2750" b="1" spc="-525" dirty="0">
                <a:solidFill>
                  <a:srgbClr val="FFFFFF"/>
                </a:solidFill>
                <a:latin typeface="Trebuchet MS"/>
                <a:cs typeface="Trebuchet MS"/>
              </a:rPr>
              <a:t>b</a:t>
            </a:r>
            <a:r>
              <a:rPr sz="2750" b="1" spc="-320" dirty="0">
                <a:solidFill>
                  <a:srgbClr val="FFFFFF"/>
                </a:solidFill>
                <a:latin typeface="Trebuchet MS"/>
                <a:cs typeface="Trebuchet MS"/>
              </a:rPr>
              <a:t>i</a:t>
            </a:r>
            <a:r>
              <a:rPr sz="2750" b="1" spc="-580" dirty="0">
                <a:solidFill>
                  <a:srgbClr val="FFFFFF"/>
                </a:solidFill>
                <a:latin typeface="Trebuchet MS"/>
                <a:cs typeface="Trebuchet MS"/>
              </a:rPr>
              <a:t>e</a:t>
            </a:r>
            <a:r>
              <a:rPr sz="2750" b="1" spc="-390" dirty="0">
                <a:solidFill>
                  <a:srgbClr val="FFFFFF"/>
                </a:solidFill>
                <a:latin typeface="Trebuchet MS"/>
                <a:cs typeface="Trebuchet MS"/>
              </a:rPr>
              <a:t>r</a:t>
            </a:r>
            <a:r>
              <a:rPr sz="2750" b="1" spc="-530" dirty="0">
                <a:solidFill>
                  <a:srgbClr val="FFFFFF"/>
                </a:solidFill>
                <a:latin typeface="Trebuchet MS"/>
                <a:cs typeface="Trebuchet MS"/>
              </a:rPr>
              <a:t>no</a:t>
            </a:r>
            <a:endParaRPr sz="2750" dirty="0">
              <a:latin typeface="Trebuchet MS"/>
              <a:cs typeface="Trebuchet MS"/>
            </a:endParaRPr>
          </a:p>
          <a:p>
            <a:pPr>
              <a:lnSpc>
                <a:spcPct val="100000"/>
              </a:lnSpc>
            </a:pPr>
            <a:endParaRPr sz="4000" dirty="0">
              <a:latin typeface="Trebuchet MS"/>
              <a:cs typeface="Trebuchet MS"/>
            </a:endParaRPr>
          </a:p>
          <a:p>
            <a:pPr marL="1619885">
              <a:lnSpc>
                <a:spcPct val="100000"/>
              </a:lnSpc>
              <a:spcBef>
                <a:spcPts val="2585"/>
              </a:spcBef>
            </a:pPr>
            <a:r>
              <a:rPr lang="es-ES" sz="2750" spc="-275" dirty="0">
                <a:solidFill>
                  <a:srgbClr val="FFBE00"/>
                </a:solidFill>
                <a:latin typeface="Trebuchet MS"/>
                <a:cs typeface="Trebuchet MS"/>
              </a:rPr>
              <a:t>24 de mayo </a:t>
            </a:r>
            <a:r>
              <a:rPr sz="2750" spc="-310" dirty="0">
                <a:solidFill>
                  <a:srgbClr val="FFBE00"/>
                </a:solidFill>
                <a:latin typeface="Trebuchet MS"/>
                <a:cs typeface="Trebuchet MS"/>
              </a:rPr>
              <a:t>d</a:t>
            </a:r>
            <a:r>
              <a:rPr sz="2750" spc="-345" dirty="0">
                <a:solidFill>
                  <a:srgbClr val="FFBE00"/>
                </a:solidFill>
                <a:latin typeface="Trebuchet MS"/>
                <a:cs typeface="Trebuchet MS"/>
              </a:rPr>
              <a:t>e</a:t>
            </a:r>
            <a:r>
              <a:rPr sz="2750" spc="-254" dirty="0">
                <a:solidFill>
                  <a:srgbClr val="FFBE00"/>
                </a:solidFill>
                <a:latin typeface="Trebuchet MS"/>
                <a:cs typeface="Trebuchet MS"/>
              </a:rPr>
              <a:t> </a:t>
            </a:r>
            <a:r>
              <a:rPr sz="2750" spc="-150" dirty="0">
                <a:solidFill>
                  <a:srgbClr val="FFBE00"/>
                </a:solidFill>
                <a:latin typeface="Trebuchet MS"/>
                <a:cs typeface="Trebuchet MS"/>
              </a:rPr>
              <a:t>2</a:t>
            </a:r>
            <a:r>
              <a:rPr sz="2750" spc="-5" dirty="0">
                <a:solidFill>
                  <a:srgbClr val="FFBE00"/>
                </a:solidFill>
                <a:latin typeface="Trebuchet MS"/>
                <a:cs typeface="Trebuchet MS"/>
              </a:rPr>
              <a:t>0</a:t>
            </a:r>
            <a:r>
              <a:rPr sz="2750" spc="-150" dirty="0">
                <a:solidFill>
                  <a:srgbClr val="FFBE00"/>
                </a:solidFill>
                <a:latin typeface="Trebuchet MS"/>
                <a:cs typeface="Trebuchet MS"/>
              </a:rPr>
              <a:t>2</a:t>
            </a:r>
            <a:r>
              <a:rPr lang="es-ES" sz="2750" spc="-135" dirty="0">
                <a:solidFill>
                  <a:srgbClr val="FFBE00"/>
                </a:solidFill>
                <a:latin typeface="Trebuchet MS"/>
                <a:cs typeface="Trebuchet MS"/>
              </a:rPr>
              <a:t>3</a:t>
            </a:r>
            <a:endParaRPr sz="2750" dirty="0">
              <a:latin typeface="Trebuchet MS"/>
              <a:cs typeface="Trebuchet MS"/>
            </a:endParaRPr>
          </a:p>
        </p:txBody>
      </p:sp>
      <p:sp>
        <p:nvSpPr>
          <p:cNvPr id="9" name="Título 8">
            <a:extLst>
              <a:ext uri="{FF2B5EF4-FFF2-40B4-BE49-F238E27FC236}">
                <a16:creationId xmlns:a16="http://schemas.microsoft.com/office/drawing/2014/main" id="{CDBAE67F-F9AE-4F02-AB2D-348B396C0308}"/>
              </a:ext>
            </a:extLst>
          </p:cNvPr>
          <p:cNvSpPr>
            <a:spLocks noGrp="1"/>
          </p:cNvSpPr>
          <p:nvPr>
            <p:ph type="title"/>
          </p:nvPr>
        </p:nvSpPr>
        <p:spPr>
          <a:xfrm>
            <a:off x="118871" y="338658"/>
            <a:ext cx="8952230" cy="877163"/>
          </a:xfrm>
        </p:spPr>
        <p:txBody>
          <a:bodyPr/>
          <a:lstStyle/>
          <a:p>
            <a:pPr algn="ctr"/>
            <a:r>
              <a:rPr lang="es-CO" dirty="0"/>
              <a:t>CONSEJO CONSULTIVO Y DE CONCERTACIÓN PARA LOS PUEBLOS INDÍGENAS EN BOGOTÁ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663112841"/>
              </p:ext>
            </p:extLst>
          </p:nvPr>
        </p:nvGraphicFramePr>
        <p:xfrm>
          <a:off x="238125" y="659409"/>
          <a:ext cx="8110727" cy="4372478"/>
        </p:xfrm>
        <a:graphic>
          <a:graphicData uri="http://schemas.openxmlformats.org/drawingml/2006/table">
            <a:tbl>
              <a:tblPr firstRow="1" bandRow="1">
                <a:tableStyleId>{72833802-FEF1-4C79-8D5D-14CF1EAF98D9}</a:tableStyleId>
              </a:tblPr>
              <a:tblGrid>
                <a:gridCol w="1666875">
                  <a:extLst>
                    <a:ext uri="{9D8B030D-6E8A-4147-A177-3AD203B41FA5}">
                      <a16:colId xmlns:a16="http://schemas.microsoft.com/office/drawing/2014/main" val="647212120"/>
                    </a:ext>
                  </a:extLst>
                </a:gridCol>
                <a:gridCol w="2667000">
                  <a:extLst>
                    <a:ext uri="{9D8B030D-6E8A-4147-A177-3AD203B41FA5}">
                      <a16:colId xmlns:a16="http://schemas.microsoft.com/office/drawing/2014/main" val="2696220810"/>
                    </a:ext>
                  </a:extLst>
                </a:gridCol>
                <a:gridCol w="1752600">
                  <a:extLst>
                    <a:ext uri="{9D8B030D-6E8A-4147-A177-3AD203B41FA5}">
                      <a16:colId xmlns:a16="http://schemas.microsoft.com/office/drawing/2014/main" val="1764716392"/>
                    </a:ext>
                  </a:extLst>
                </a:gridCol>
                <a:gridCol w="20242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Distrital de Desarrollo Económico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100" dirty="0"/>
                        <a:t>Garantizar la participación de productos propios de los pueblos indígenas en un directorio digital abierto a la ciudadanía, que contenga la información necesaria para visibilizar y fomentar el comercio de los productos y servicios que estas ofrecen. </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050" dirty="0"/>
                        <a:t>26 unidades productivas lideradas por personas </a:t>
                      </a:r>
                      <a:r>
                        <a:rPr lang="es-CO" sz="1050" dirty="0" err="1"/>
                        <a:t>autorreconocidas</a:t>
                      </a:r>
                      <a:r>
                        <a:rPr lang="es-CO" sz="1050" dirty="0"/>
                        <a:t> como indígenas vinculadas a la plataforma Hecho en Bogotá </a:t>
                      </a:r>
                      <a:r>
                        <a:rPr lang="es-CO" sz="1050" dirty="0" err="1"/>
                        <a:t>Market</a:t>
                      </a:r>
                      <a:endParaRPr lang="es-CO" sz="105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s-CO" sz="1050" dirty="0"/>
                    </a:p>
                    <a:p>
                      <a:pPr marL="0" marR="0" lvl="0" indent="0" algn="just" defTabSz="914400" eaLnBrk="1" fontAlgn="auto" latinLnBrk="0" hangingPunct="1">
                        <a:lnSpc>
                          <a:spcPct val="100000"/>
                        </a:lnSpc>
                        <a:spcBef>
                          <a:spcPts val="0"/>
                        </a:spcBef>
                        <a:spcAft>
                          <a:spcPts val="0"/>
                        </a:spcAft>
                        <a:buClrTx/>
                        <a:buSzTx/>
                        <a:buFontTx/>
                        <a:buNone/>
                        <a:tabLst/>
                        <a:defRPr/>
                      </a:pPr>
                      <a:r>
                        <a:rPr lang="es-CO" sz="1050" dirty="0"/>
                        <a:t>Con base en la sistematización del listado de 56 emprendimientos indígenas identificados a través de la DAE de la Secretaría Distrital de Gobierno y la jornada de caracterización del pasado 24 de noviembre en Casa de Pensamiento Indígena, la SDDE adelantará convocatoria a talleres, jornadas de inscripción y estrategia de amadrinamiento y apadrinamiento para los programas más pertinentes para cada unidad productiva.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Entre junio y julio de 2023, incorporación de las unidades productivas identificadas que cumplan con los requisitos para visibilizarse a través de la plataforma </a:t>
                      </a:r>
                      <a:r>
                        <a:rPr lang="es-CO" sz="1100" i="1" dirty="0"/>
                        <a:t>Hecho en Bogotá </a:t>
                      </a:r>
                      <a:r>
                        <a:rPr lang="es-CO" sz="1100" i="1" dirty="0" err="1"/>
                        <a:t>Market</a:t>
                      </a:r>
                      <a:r>
                        <a:rPr lang="es-CO" sz="1100" i="1"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Acta reunión 10 de mayo de 2023 (aún por aprobar)</a:t>
                      </a:r>
                    </a:p>
                    <a:p>
                      <a:pPr algn="just"/>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821043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3"/>
            <a:ext cx="9143999" cy="5148067"/>
          </a:xfrm>
          <a:prstGeom prst="rect">
            <a:avLst/>
          </a:prstGeom>
        </p:spPr>
      </p:pic>
      <p:pic>
        <p:nvPicPr>
          <p:cNvPr id="3" name="object 3"/>
          <p:cNvPicPr/>
          <p:nvPr/>
        </p:nvPicPr>
        <p:blipFill>
          <a:blip r:embed="rId3" cstate="print"/>
          <a:stretch>
            <a:fillRect/>
          </a:stretch>
        </p:blipFill>
        <p:spPr>
          <a:xfrm>
            <a:off x="0" y="32"/>
            <a:ext cx="3520439" cy="5038310"/>
          </a:xfrm>
          <a:prstGeom prst="rect">
            <a:avLst/>
          </a:prstGeom>
        </p:spPr>
      </p:pic>
      <p:pic>
        <p:nvPicPr>
          <p:cNvPr id="4" name="object 4"/>
          <p:cNvPicPr/>
          <p:nvPr/>
        </p:nvPicPr>
        <p:blipFill>
          <a:blip r:embed="rId4" cstate="print"/>
          <a:stretch>
            <a:fillRect/>
          </a:stretch>
        </p:blipFill>
        <p:spPr>
          <a:xfrm>
            <a:off x="4828032" y="1417319"/>
            <a:ext cx="2482595" cy="1101852"/>
          </a:xfrm>
          <a:prstGeom prst="rect">
            <a:avLst/>
          </a:prstGeom>
        </p:spPr>
      </p:pic>
      <p:sp>
        <p:nvSpPr>
          <p:cNvPr id="5" name="object 5"/>
          <p:cNvSpPr txBox="1">
            <a:spLocks noGrp="1"/>
          </p:cNvSpPr>
          <p:nvPr>
            <p:ph type="title"/>
          </p:nvPr>
        </p:nvSpPr>
        <p:spPr>
          <a:xfrm>
            <a:off x="5171059" y="1592846"/>
            <a:ext cx="1706245" cy="575945"/>
          </a:xfrm>
          <a:prstGeom prst="rect">
            <a:avLst/>
          </a:prstGeom>
        </p:spPr>
        <p:txBody>
          <a:bodyPr vert="horz" wrap="square" lIns="0" tIns="13970" rIns="0" bIns="0" rtlCol="0">
            <a:spAutoFit/>
          </a:bodyPr>
          <a:lstStyle/>
          <a:p>
            <a:pPr marL="12700">
              <a:lnSpc>
                <a:spcPct val="100000"/>
              </a:lnSpc>
              <a:spcBef>
                <a:spcPts val="110"/>
              </a:spcBef>
            </a:pPr>
            <a:r>
              <a:rPr sz="3600" spc="-185" dirty="0"/>
              <a:t>G</a:t>
            </a:r>
            <a:r>
              <a:rPr lang="es-ES" sz="3600" spc="-185" dirty="0" err="1"/>
              <a:t>racias</a:t>
            </a:r>
            <a:endParaRPr sz="3600" dirty="0"/>
          </a:p>
        </p:txBody>
      </p:sp>
      <p:pic>
        <p:nvPicPr>
          <p:cNvPr id="6" name="object 6"/>
          <p:cNvPicPr/>
          <p:nvPr/>
        </p:nvPicPr>
        <p:blipFill>
          <a:blip r:embed="rId5" cstate="print"/>
          <a:stretch>
            <a:fillRect/>
          </a:stretch>
        </p:blipFill>
        <p:spPr>
          <a:xfrm>
            <a:off x="7626095" y="4447933"/>
            <a:ext cx="1106424" cy="548640"/>
          </a:xfrm>
          <a:prstGeom prst="rect">
            <a:avLst/>
          </a:prstGeom>
        </p:spPr>
      </p:pic>
      <p:pic>
        <p:nvPicPr>
          <p:cNvPr id="7" name="object 7"/>
          <p:cNvPicPr/>
          <p:nvPr/>
        </p:nvPicPr>
        <p:blipFill>
          <a:blip r:embed="rId6" cstate="print"/>
          <a:stretch>
            <a:fillRect/>
          </a:stretch>
        </p:blipFill>
        <p:spPr>
          <a:xfrm>
            <a:off x="4160520" y="2596895"/>
            <a:ext cx="4732020" cy="1293876"/>
          </a:xfrm>
          <a:prstGeom prst="rect">
            <a:avLst/>
          </a:prstGeom>
        </p:spPr>
      </p:pic>
      <p:sp>
        <p:nvSpPr>
          <p:cNvPr id="8" name="object 8"/>
          <p:cNvSpPr txBox="1"/>
          <p:nvPr/>
        </p:nvSpPr>
        <p:spPr>
          <a:xfrm>
            <a:off x="4437888" y="2743783"/>
            <a:ext cx="4053840" cy="855980"/>
          </a:xfrm>
          <a:prstGeom prst="rect">
            <a:avLst/>
          </a:prstGeom>
        </p:spPr>
        <p:txBody>
          <a:bodyPr vert="horz" wrap="square" lIns="0" tIns="11430" rIns="0" bIns="0" rtlCol="0">
            <a:spAutoFit/>
          </a:bodyPr>
          <a:lstStyle/>
          <a:p>
            <a:pPr marR="5080" algn="r">
              <a:lnSpc>
                <a:spcPts val="3275"/>
              </a:lnSpc>
              <a:spcBef>
                <a:spcPts val="90"/>
              </a:spcBef>
            </a:pPr>
            <a:r>
              <a:rPr lang="es-ES" sz="2750" spc="-310" dirty="0">
                <a:solidFill>
                  <a:srgbClr val="FFFFFF"/>
                </a:solidFill>
                <a:latin typeface="Trebuchet MS"/>
                <a:cs typeface="Trebuchet MS"/>
              </a:rPr>
              <a:t>Dirección </a:t>
            </a:r>
            <a:r>
              <a:rPr sz="2750" spc="-310" dirty="0">
                <a:solidFill>
                  <a:srgbClr val="FFFFFF"/>
                </a:solidFill>
                <a:latin typeface="Trebuchet MS"/>
                <a:cs typeface="Trebuchet MS"/>
              </a:rPr>
              <a:t>d</a:t>
            </a:r>
            <a:r>
              <a:rPr sz="2750" spc="-345" dirty="0">
                <a:solidFill>
                  <a:srgbClr val="FFFFFF"/>
                </a:solidFill>
                <a:latin typeface="Trebuchet MS"/>
                <a:cs typeface="Trebuchet MS"/>
              </a:rPr>
              <a:t>e</a:t>
            </a:r>
            <a:r>
              <a:rPr sz="2750" spc="-254" dirty="0">
                <a:solidFill>
                  <a:srgbClr val="FFFFFF"/>
                </a:solidFill>
                <a:latin typeface="Trebuchet MS"/>
                <a:cs typeface="Trebuchet MS"/>
              </a:rPr>
              <a:t> </a:t>
            </a:r>
            <a:r>
              <a:rPr sz="2750" spc="-260" dirty="0">
                <a:solidFill>
                  <a:srgbClr val="FFFFFF"/>
                </a:solidFill>
                <a:latin typeface="Trebuchet MS"/>
                <a:cs typeface="Trebuchet MS"/>
              </a:rPr>
              <a:t>A</a:t>
            </a:r>
            <a:r>
              <a:rPr sz="2750" spc="-110" dirty="0">
                <a:solidFill>
                  <a:srgbClr val="FFFFFF"/>
                </a:solidFill>
                <a:latin typeface="Trebuchet MS"/>
                <a:cs typeface="Trebuchet MS"/>
              </a:rPr>
              <a:t>s</a:t>
            </a:r>
            <a:r>
              <a:rPr sz="2750" spc="-285" dirty="0">
                <a:solidFill>
                  <a:srgbClr val="FFFFFF"/>
                </a:solidFill>
                <a:latin typeface="Trebuchet MS"/>
                <a:cs typeface="Trebuchet MS"/>
              </a:rPr>
              <a:t>un</a:t>
            </a:r>
            <a:r>
              <a:rPr sz="2750" spc="-235" dirty="0">
                <a:solidFill>
                  <a:srgbClr val="FFFFFF"/>
                </a:solidFill>
                <a:latin typeface="Trebuchet MS"/>
                <a:cs typeface="Trebuchet MS"/>
              </a:rPr>
              <a:t>t</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r>
              <a:rPr sz="2750" spc="-345" dirty="0">
                <a:solidFill>
                  <a:srgbClr val="FFFFFF"/>
                </a:solidFill>
                <a:latin typeface="Trebuchet MS"/>
                <a:cs typeface="Trebuchet MS"/>
              </a:rPr>
              <a:t> </a:t>
            </a:r>
            <a:r>
              <a:rPr sz="2750" spc="-395" dirty="0">
                <a:solidFill>
                  <a:srgbClr val="FFFFFF"/>
                </a:solidFill>
                <a:latin typeface="Trebuchet MS"/>
                <a:cs typeface="Trebuchet MS"/>
              </a:rPr>
              <a:t>É</a:t>
            </a:r>
            <a:r>
              <a:rPr sz="2750" spc="-235" dirty="0">
                <a:solidFill>
                  <a:srgbClr val="FFFFFF"/>
                </a:solidFill>
                <a:latin typeface="Trebuchet MS"/>
                <a:cs typeface="Trebuchet MS"/>
              </a:rPr>
              <a:t>t</a:t>
            </a:r>
            <a:r>
              <a:rPr sz="2750" spc="-285" dirty="0">
                <a:solidFill>
                  <a:srgbClr val="FFFFFF"/>
                </a:solidFill>
                <a:latin typeface="Trebuchet MS"/>
                <a:cs typeface="Trebuchet MS"/>
              </a:rPr>
              <a:t>n</a:t>
            </a:r>
            <a:r>
              <a:rPr sz="2750" spc="-145" dirty="0">
                <a:solidFill>
                  <a:srgbClr val="FFFFFF"/>
                </a:solidFill>
                <a:latin typeface="Trebuchet MS"/>
                <a:cs typeface="Trebuchet MS"/>
              </a:rPr>
              <a:t>i</a:t>
            </a:r>
            <a:r>
              <a:rPr sz="2750" spc="-215" dirty="0">
                <a:solidFill>
                  <a:srgbClr val="FFFFFF"/>
                </a:solidFill>
                <a:latin typeface="Trebuchet MS"/>
                <a:cs typeface="Trebuchet MS"/>
              </a:rPr>
              <a:t>c</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endParaRPr sz="2750" dirty="0">
              <a:latin typeface="Trebuchet MS"/>
              <a:cs typeface="Trebuchet MS"/>
            </a:endParaRPr>
          </a:p>
          <a:p>
            <a:pPr marR="15240" algn="r">
              <a:lnSpc>
                <a:spcPts val="3275"/>
              </a:lnSpc>
            </a:pPr>
            <a:r>
              <a:rPr sz="2750" b="1" spc="-190" dirty="0">
                <a:solidFill>
                  <a:srgbClr val="FFFFFF"/>
                </a:solidFill>
                <a:latin typeface="Trebuchet MS"/>
                <a:cs typeface="Trebuchet MS"/>
              </a:rPr>
              <a:t>S</a:t>
            </a:r>
            <a:r>
              <a:rPr sz="2750" b="1" spc="-580" dirty="0">
                <a:solidFill>
                  <a:srgbClr val="FFFFFF"/>
                </a:solidFill>
                <a:latin typeface="Trebuchet MS"/>
                <a:cs typeface="Trebuchet MS"/>
              </a:rPr>
              <a:t>e</a:t>
            </a:r>
            <a:r>
              <a:rPr sz="2750" b="1" spc="-405" dirty="0">
                <a:solidFill>
                  <a:srgbClr val="FFFFFF"/>
                </a:solidFill>
                <a:latin typeface="Trebuchet MS"/>
                <a:cs typeface="Trebuchet MS"/>
              </a:rPr>
              <a:t>c</a:t>
            </a:r>
            <a:r>
              <a:rPr sz="2750" b="1" spc="-390" dirty="0">
                <a:solidFill>
                  <a:srgbClr val="FFFFFF"/>
                </a:solidFill>
                <a:latin typeface="Trebuchet MS"/>
                <a:cs typeface="Trebuchet MS"/>
              </a:rPr>
              <a:t>r</a:t>
            </a:r>
            <a:r>
              <a:rPr sz="2750" b="1" spc="-580" dirty="0">
                <a:solidFill>
                  <a:srgbClr val="FFFFFF"/>
                </a:solidFill>
                <a:latin typeface="Trebuchet MS"/>
                <a:cs typeface="Trebuchet MS"/>
              </a:rPr>
              <a:t>e</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90" dirty="0">
                <a:solidFill>
                  <a:srgbClr val="FFFFFF"/>
                </a:solidFill>
                <a:latin typeface="Trebuchet MS"/>
                <a:cs typeface="Trebuchet MS"/>
              </a:rPr>
              <a:t>r</a:t>
            </a:r>
            <a:r>
              <a:rPr sz="2750" b="1" spc="-375" dirty="0">
                <a:solidFill>
                  <a:srgbClr val="FFFFFF"/>
                </a:solidFill>
                <a:latin typeface="Trebuchet MS"/>
                <a:cs typeface="Trebuchet MS"/>
              </a:rPr>
              <a:t>ía</a:t>
            </a:r>
            <a:r>
              <a:rPr sz="2750" b="1" spc="-355" dirty="0">
                <a:solidFill>
                  <a:srgbClr val="FFFFFF"/>
                </a:solidFill>
                <a:latin typeface="Trebuchet MS"/>
                <a:cs typeface="Trebuchet MS"/>
              </a:rPr>
              <a:t> </a:t>
            </a:r>
            <a:r>
              <a:rPr sz="2750" b="1" spc="-335" dirty="0">
                <a:solidFill>
                  <a:srgbClr val="FFFFFF"/>
                </a:solidFill>
                <a:latin typeface="Trebuchet MS"/>
                <a:cs typeface="Trebuchet MS"/>
              </a:rPr>
              <a:t>D</a:t>
            </a:r>
            <a:r>
              <a:rPr sz="2750" b="1" spc="-320" dirty="0">
                <a:solidFill>
                  <a:srgbClr val="FFFFFF"/>
                </a:solidFill>
                <a:latin typeface="Trebuchet MS"/>
                <a:cs typeface="Trebuchet MS"/>
              </a:rPr>
              <a:t>i</a:t>
            </a:r>
            <a:r>
              <a:rPr sz="2750" b="1" spc="-185" dirty="0">
                <a:solidFill>
                  <a:srgbClr val="FFFFFF"/>
                </a:solidFill>
                <a:latin typeface="Trebuchet MS"/>
                <a:cs typeface="Trebuchet MS"/>
              </a:rPr>
              <a:t>s</a:t>
            </a:r>
            <a:r>
              <a:rPr sz="2750" b="1" spc="-370" dirty="0">
                <a:solidFill>
                  <a:srgbClr val="FFFFFF"/>
                </a:solidFill>
                <a:latin typeface="Trebuchet MS"/>
                <a:cs typeface="Trebuchet MS"/>
              </a:rPr>
              <a:t>t</a:t>
            </a:r>
            <a:r>
              <a:rPr sz="2750" b="1" spc="-395" dirty="0">
                <a:solidFill>
                  <a:srgbClr val="FFFFFF"/>
                </a:solidFill>
                <a:latin typeface="Trebuchet MS"/>
                <a:cs typeface="Trebuchet MS"/>
              </a:rPr>
              <a:t>r</a:t>
            </a:r>
            <a:r>
              <a:rPr sz="2750" b="1" spc="-320" dirty="0">
                <a:solidFill>
                  <a:srgbClr val="FFFFFF"/>
                </a:solidFill>
                <a:latin typeface="Trebuchet MS"/>
                <a:cs typeface="Trebuchet MS"/>
              </a:rPr>
              <a:t>i</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05" dirty="0">
                <a:solidFill>
                  <a:srgbClr val="FFFFFF"/>
                </a:solidFill>
                <a:latin typeface="Trebuchet MS"/>
                <a:cs typeface="Trebuchet MS"/>
              </a:rPr>
              <a:t>l</a:t>
            </a:r>
            <a:r>
              <a:rPr sz="2750" b="1" spc="-405" dirty="0">
                <a:solidFill>
                  <a:srgbClr val="FFFFFF"/>
                </a:solidFill>
                <a:latin typeface="Trebuchet MS"/>
                <a:cs typeface="Trebuchet MS"/>
              </a:rPr>
              <a:t> </a:t>
            </a:r>
            <a:r>
              <a:rPr sz="2750" b="1" spc="-530" dirty="0">
                <a:solidFill>
                  <a:srgbClr val="FFFFFF"/>
                </a:solidFill>
                <a:latin typeface="Trebuchet MS"/>
                <a:cs typeface="Trebuchet MS"/>
              </a:rPr>
              <a:t>de</a:t>
            </a:r>
            <a:r>
              <a:rPr sz="2750" b="1" spc="-365" dirty="0">
                <a:solidFill>
                  <a:srgbClr val="FFFFFF"/>
                </a:solidFill>
                <a:latin typeface="Trebuchet MS"/>
                <a:cs typeface="Trebuchet MS"/>
              </a:rPr>
              <a:t> </a:t>
            </a:r>
            <a:r>
              <a:rPr sz="2750" b="1" spc="-484" dirty="0">
                <a:solidFill>
                  <a:srgbClr val="FFFFFF"/>
                </a:solidFill>
                <a:latin typeface="Trebuchet MS"/>
                <a:cs typeface="Trebuchet MS"/>
              </a:rPr>
              <a:t>Go</a:t>
            </a:r>
            <a:r>
              <a:rPr sz="2750" b="1" spc="-525" dirty="0">
                <a:solidFill>
                  <a:srgbClr val="FFFFFF"/>
                </a:solidFill>
                <a:latin typeface="Trebuchet MS"/>
                <a:cs typeface="Trebuchet MS"/>
              </a:rPr>
              <a:t>b</a:t>
            </a:r>
            <a:r>
              <a:rPr sz="2750" b="1" spc="-320" dirty="0">
                <a:solidFill>
                  <a:srgbClr val="FFFFFF"/>
                </a:solidFill>
                <a:latin typeface="Trebuchet MS"/>
                <a:cs typeface="Trebuchet MS"/>
              </a:rPr>
              <a:t>i</a:t>
            </a:r>
            <a:r>
              <a:rPr sz="2750" b="1" spc="-580" dirty="0">
                <a:solidFill>
                  <a:srgbClr val="FFFFFF"/>
                </a:solidFill>
                <a:latin typeface="Trebuchet MS"/>
                <a:cs typeface="Trebuchet MS"/>
              </a:rPr>
              <a:t>e</a:t>
            </a:r>
            <a:r>
              <a:rPr sz="2750" b="1" spc="-390" dirty="0">
                <a:solidFill>
                  <a:srgbClr val="FFFFFF"/>
                </a:solidFill>
                <a:latin typeface="Trebuchet MS"/>
                <a:cs typeface="Trebuchet MS"/>
              </a:rPr>
              <a:t>r</a:t>
            </a:r>
            <a:r>
              <a:rPr sz="2750" b="1" spc="-530" dirty="0">
                <a:solidFill>
                  <a:srgbClr val="FFFFFF"/>
                </a:solidFill>
                <a:latin typeface="Trebuchet MS"/>
                <a:cs typeface="Trebuchet MS"/>
              </a:rPr>
              <a:t>no</a:t>
            </a:r>
            <a:endParaRPr sz="2750" dirty="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493114630"/>
              </p:ext>
            </p:extLst>
          </p:nvPr>
        </p:nvGraphicFramePr>
        <p:xfrm>
          <a:off x="155447" y="659409"/>
          <a:ext cx="8193405" cy="4410578"/>
        </p:xfrm>
        <a:graphic>
          <a:graphicData uri="http://schemas.openxmlformats.org/drawingml/2006/table">
            <a:tbl>
              <a:tblPr firstRow="1" bandRow="1">
                <a:tableStyleId>{72833802-FEF1-4C79-8D5D-14CF1EAF98D9}</a:tableStyleId>
              </a:tblPr>
              <a:tblGrid>
                <a:gridCol w="2048352">
                  <a:extLst>
                    <a:ext uri="{9D8B030D-6E8A-4147-A177-3AD203B41FA5}">
                      <a16:colId xmlns:a16="http://schemas.microsoft.com/office/drawing/2014/main" val="647212120"/>
                    </a:ext>
                  </a:extLst>
                </a:gridCol>
                <a:gridCol w="2406678">
                  <a:extLst>
                    <a:ext uri="{9D8B030D-6E8A-4147-A177-3AD203B41FA5}">
                      <a16:colId xmlns:a16="http://schemas.microsoft.com/office/drawing/2014/main" val="2696220810"/>
                    </a:ext>
                  </a:extLst>
                </a:gridCol>
                <a:gridCol w="1924419">
                  <a:extLst>
                    <a:ext uri="{9D8B030D-6E8A-4147-A177-3AD203B41FA5}">
                      <a16:colId xmlns:a16="http://schemas.microsoft.com/office/drawing/2014/main" val="1764716392"/>
                    </a:ext>
                  </a:extLst>
                </a:gridCol>
                <a:gridCol w="181395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Distrital de Desarrollo Económico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100" dirty="0"/>
                        <a:t>Desarrollar habilidades financieras para empresarios, micro, pequeñas empresas, negocios, pequeños comercios, unidades productivas y/o personas de las comunidades indígenas que sean remitidas por la entidad coordinadora del plan de acción y /o pueblo indígena, a través de los talleres de educación financiera de la SDDE.</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000" dirty="0"/>
                        <a:t>9 (2022) - 138 (2023) beneficiarias/os </a:t>
                      </a:r>
                      <a:r>
                        <a:rPr lang="es-CO" sz="1000" dirty="0" err="1"/>
                        <a:t>autorreconocidos</a:t>
                      </a:r>
                      <a:r>
                        <a:rPr lang="es-CO" sz="1000" dirty="0"/>
                        <a:t> como indígenas (132 en formación de Impulso Local y 6 en Academia Financiera)</a:t>
                      </a:r>
                    </a:p>
                    <a:p>
                      <a:pPr algn="just"/>
                      <a:endParaRPr lang="es-CO" sz="1000" dirty="0"/>
                    </a:p>
                    <a:p>
                      <a:pPr algn="just"/>
                      <a:r>
                        <a:rPr lang="es-CO" sz="1000" dirty="0"/>
                        <a:t>Con base en la sistematización del listado de 56 emprendimientos indígenas identificados a través de la DAE de la Secretaría Distrital de Gobierno y la jornada de caracterización del pasado 24 de noviembre en Casa de Pensamiento Indígena, la SDDE adelantará convocatoria a talleres, jornadas de inscripción y estrategia de amadrinamiento y apadrinamiento para los programas más pertinentes para cada unidad productiva.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Jornada de inscripción en los programas </a:t>
                      </a:r>
                      <a:r>
                        <a:rPr lang="es-CO" sz="1100" i="1" dirty="0"/>
                        <a:t>Hecho en Bogotá e Impulso Loc</a:t>
                      </a:r>
                      <a:r>
                        <a:rPr lang="es-CO" sz="1100" dirty="0"/>
                        <a:t>al, en el mes de junio de 2023; para seguimiento entre junio y agosto, hasta nueva jornada concertada de actualización.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Acta reunión 10 de mayo de 2023 (aún por aprobar)</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592814"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6" y="248016"/>
            <a:ext cx="8524875"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07861231"/>
              </p:ext>
            </p:extLst>
          </p:nvPr>
        </p:nvGraphicFramePr>
        <p:xfrm>
          <a:off x="238125" y="659409"/>
          <a:ext cx="8524876" cy="4424804"/>
        </p:xfrm>
        <a:graphic>
          <a:graphicData uri="http://schemas.openxmlformats.org/drawingml/2006/table">
            <a:tbl>
              <a:tblPr firstRow="1" bandRow="1">
                <a:tableStyleId>{72833802-FEF1-4C79-8D5D-14CF1EAF98D9}</a:tableStyleId>
              </a:tblPr>
              <a:tblGrid>
                <a:gridCol w="2131219">
                  <a:extLst>
                    <a:ext uri="{9D8B030D-6E8A-4147-A177-3AD203B41FA5}">
                      <a16:colId xmlns:a16="http://schemas.microsoft.com/office/drawing/2014/main" val="647212120"/>
                    </a:ext>
                  </a:extLst>
                </a:gridCol>
                <a:gridCol w="3269456">
                  <a:extLst>
                    <a:ext uri="{9D8B030D-6E8A-4147-A177-3AD203B41FA5}">
                      <a16:colId xmlns:a16="http://schemas.microsoft.com/office/drawing/2014/main" val="2696220810"/>
                    </a:ext>
                  </a:extLst>
                </a:gridCol>
                <a:gridCol w="1676400">
                  <a:extLst>
                    <a:ext uri="{9D8B030D-6E8A-4147-A177-3AD203B41FA5}">
                      <a16:colId xmlns:a16="http://schemas.microsoft.com/office/drawing/2014/main" val="1764716392"/>
                    </a:ext>
                  </a:extLst>
                </a:gridCol>
                <a:gridCol w="1447801">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Distrital de Desarrollo Económico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100" dirty="0"/>
                        <a:t>Apoyo a la gestión del financiamiento, por demanda, a MIPYMES, negocios, emprendimientos, pequeños comercios, unidades productivas que pertenecen a los pueblos indígenas, con el propósito de potencializar el arte propio, gastronomía, medicina, huertas, abonos, etnoturismo, otras formas de emprendimiento y demás prácticas ancestrales.</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050" dirty="0"/>
                        <a:t>81 unidades productivas (2022) de 131 mujeres </a:t>
                      </a:r>
                      <a:r>
                        <a:rPr lang="es-CO" sz="1050" dirty="0" err="1"/>
                        <a:t>autorreconocidas</a:t>
                      </a:r>
                      <a:r>
                        <a:rPr lang="es-CO" sz="1050" dirty="0"/>
                        <a:t> como indígenas fueron capitalizadas en Mujer Emprendedora y Productiva </a:t>
                      </a:r>
                    </a:p>
                    <a:p>
                      <a:pPr marL="0" marR="0" lvl="0" indent="0" algn="just" defTabSz="914400" eaLnBrk="1" fontAlgn="auto" latinLnBrk="0" hangingPunct="1">
                        <a:lnSpc>
                          <a:spcPct val="100000"/>
                        </a:lnSpc>
                        <a:spcBef>
                          <a:spcPts val="0"/>
                        </a:spcBef>
                        <a:spcAft>
                          <a:spcPts val="0"/>
                        </a:spcAft>
                        <a:buClrTx/>
                        <a:buSzTx/>
                        <a:buFontTx/>
                        <a:buNone/>
                        <a:tabLst/>
                        <a:defRPr/>
                      </a:pPr>
                      <a:r>
                        <a:rPr lang="es-CO" sz="1050" dirty="0"/>
                        <a:t>2 (2023) mujeres capitalizadas en Impulso Local </a:t>
                      </a:r>
                    </a:p>
                    <a:p>
                      <a:pPr marL="0" marR="0" lvl="0" indent="0" algn="just" defTabSz="914400" eaLnBrk="1" fontAlgn="auto" latinLnBrk="0" hangingPunct="1">
                        <a:lnSpc>
                          <a:spcPct val="100000"/>
                        </a:lnSpc>
                        <a:spcBef>
                          <a:spcPts val="0"/>
                        </a:spcBef>
                        <a:spcAft>
                          <a:spcPts val="0"/>
                        </a:spcAft>
                        <a:buClrTx/>
                        <a:buSzTx/>
                        <a:buFontTx/>
                        <a:buNone/>
                        <a:tabLst/>
                        <a:defRPr/>
                      </a:pPr>
                      <a:r>
                        <a:rPr lang="es-CO" sz="1050" dirty="0"/>
                        <a:t>1 (2023) unidad productiva capitalizada en Fondo Emprender </a:t>
                      </a:r>
                    </a:p>
                    <a:p>
                      <a:pPr marL="0" marR="0" lvl="0" indent="0" algn="just" defTabSz="914400" eaLnBrk="1" fontAlgn="auto" latinLnBrk="0" hangingPunct="1">
                        <a:lnSpc>
                          <a:spcPct val="100000"/>
                        </a:lnSpc>
                        <a:spcBef>
                          <a:spcPts val="0"/>
                        </a:spcBef>
                        <a:spcAft>
                          <a:spcPts val="0"/>
                        </a:spcAft>
                        <a:buClrTx/>
                        <a:buSzTx/>
                        <a:buFontTx/>
                        <a:buNone/>
                        <a:tabLst/>
                        <a:defRPr/>
                      </a:pPr>
                      <a:endParaRPr lang="es-CO" sz="1050" dirty="0"/>
                    </a:p>
                    <a:p>
                      <a:pPr marL="0" marR="0" lvl="0" indent="0" algn="just" defTabSz="914400" eaLnBrk="1" fontAlgn="auto" latinLnBrk="0" hangingPunct="1">
                        <a:lnSpc>
                          <a:spcPct val="100000"/>
                        </a:lnSpc>
                        <a:spcBef>
                          <a:spcPts val="0"/>
                        </a:spcBef>
                        <a:spcAft>
                          <a:spcPts val="0"/>
                        </a:spcAft>
                        <a:buClrTx/>
                        <a:buSzTx/>
                        <a:buFontTx/>
                        <a:buNone/>
                        <a:tabLst/>
                        <a:defRPr/>
                      </a:pPr>
                      <a:r>
                        <a:rPr lang="es-CO" sz="1050" dirty="0"/>
                        <a:t>Con base en la sistematización del listado de 56 emprendimientos indígenas identificados a través de la DAE de la Secretaría Distrital de Gobierno y la jornada de caracterización del pasado 24 de noviembre en Casa de Pensamiento Indígena, la SDDE adelantará convocatoria a talleres, jornadas de inscripción y estrategia de amadrinamiento y apadrinamiento para los programas más pertinentes para cada unidad productiva.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Jornada de inscripción en los programas </a:t>
                      </a:r>
                      <a:r>
                        <a:rPr lang="es-CO" sz="1100" i="1" dirty="0"/>
                        <a:t>Hecho en Bogotá e Impulso Local</a:t>
                      </a:r>
                      <a:r>
                        <a:rPr lang="es-CO" sz="1100" dirty="0"/>
                        <a:t>, en el mes de junio de 2023; para seguimiento entre junio y agosto, hasta nueva jornada concertada de actualización.</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Acta reunión 10 de mayo de 2023 (aún por aprobar)</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149313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459720302"/>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895710">
                  <a:extLst>
                    <a:ext uri="{9D8B030D-6E8A-4147-A177-3AD203B41FA5}">
                      <a16:colId xmlns:a16="http://schemas.microsoft.com/office/drawing/2014/main" val="1764716392"/>
                    </a:ext>
                  </a:extLst>
                </a:gridCol>
                <a:gridCol w="20242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Distrital de Desarrollo Económico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100" dirty="0"/>
                        <a:t>Formar en habilidades y/o competencias laborales a población Indígena del espacio autónomo de los 14 pueblos, que solicite acceder a los servicios de la Agencia Pública de Empleo del Distrito "Bogotá Trabaja"</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35 beneficiarias/os (2022)  </a:t>
                      </a:r>
                      <a:r>
                        <a:rPr lang="es-CO" sz="1100" dirty="0" err="1"/>
                        <a:t>autorreconocidos</a:t>
                      </a:r>
                      <a:r>
                        <a:rPr lang="es-CO" sz="1100" dirty="0"/>
                        <a:t> como indígenas</a:t>
                      </a:r>
                    </a:p>
                    <a:p>
                      <a:pPr algn="just"/>
                      <a:endParaRPr lang="es-CO" sz="1100" dirty="0"/>
                    </a:p>
                    <a:p>
                      <a:pPr algn="just"/>
                      <a:r>
                        <a:rPr lang="es-CO" sz="1100" dirty="0"/>
                        <a:t>Feria de Empleo para registro e inscripción en la Agencia Pública de Empleo, en la Casa de Pensamiento Indígena, programada para el sábado 24 de junio de 2023, con proceso de formación en habilidades blandas (preparación hoja de vida y entrevista)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De junio a agosto de 2023, estrategia de amadrinamiento y apadrinamiento (seguimiento para la intermediación y la remisión a empresas) por parte de la Subdirección de Empleo y Formación de la SDDE.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Acta reunión 10 de mayo de 2023 (aún por aprobar)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759971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516614"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44867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754091920"/>
              </p:ext>
            </p:extLst>
          </p:nvPr>
        </p:nvGraphicFramePr>
        <p:xfrm>
          <a:off x="238125" y="659409"/>
          <a:ext cx="8448675" cy="4151498"/>
        </p:xfrm>
        <a:graphic>
          <a:graphicData uri="http://schemas.openxmlformats.org/drawingml/2006/table">
            <a:tbl>
              <a:tblPr firstRow="1" bandRow="1">
                <a:tableStyleId>{72833802-FEF1-4C79-8D5D-14CF1EAF98D9}</a:tableStyleId>
              </a:tblPr>
              <a:tblGrid>
                <a:gridCol w="2112169">
                  <a:extLst>
                    <a:ext uri="{9D8B030D-6E8A-4147-A177-3AD203B41FA5}">
                      <a16:colId xmlns:a16="http://schemas.microsoft.com/office/drawing/2014/main" val="647212120"/>
                    </a:ext>
                  </a:extLst>
                </a:gridCol>
                <a:gridCol w="2253212">
                  <a:extLst>
                    <a:ext uri="{9D8B030D-6E8A-4147-A177-3AD203B41FA5}">
                      <a16:colId xmlns:a16="http://schemas.microsoft.com/office/drawing/2014/main" val="2696220810"/>
                    </a:ext>
                  </a:extLst>
                </a:gridCol>
                <a:gridCol w="2102094">
                  <a:extLst>
                    <a:ext uri="{9D8B030D-6E8A-4147-A177-3AD203B41FA5}">
                      <a16:colId xmlns:a16="http://schemas.microsoft.com/office/drawing/2014/main" val="1764716392"/>
                    </a:ext>
                  </a:extLst>
                </a:gridCol>
                <a:gridCol w="1981200">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Distrital de Desarrollo Económico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100" dirty="0"/>
                        <a:t>Garantizar la sensibilización y formación en procesos de exportación a unidades productivas de los pueblos indígenas bajo un enfoque diferencial</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Con base en la sistematización del listado de 56 emprendimientos indígenas identificados a través de la DAE de la Secretaría Distrital de Gobierno y la jornada de caracterización del pasado 24 de noviembre en Casa de Pensamiento Indígena, la SDDE adelantará convocatoria a talleres, jornadas de inscripción y estrategia de amadrinamiento y apadrinamiento para los programas más pertinentes para cada unidad productiva.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Jornada de trabajo con la Dirección de Competitividad Bogotá-Región, en el mes de junio de 2023; para seguimiento entre junio y agosto, hasta nueva jornada concertada de actualización.</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Acta reunión 10 de mayo de 2023 (aún por aprobar)</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367479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531353"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44867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925264900"/>
              </p:ext>
            </p:extLst>
          </p:nvPr>
        </p:nvGraphicFramePr>
        <p:xfrm>
          <a:off x="238125" y="659409"/>
          <a:ext cx="8448675" cy="431913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2124310">
                  <a:extLst>
                    <a:ext uri="{9D8B030D-6E8A-4147-A177-3AD203B41FA5}">
                      <a16:colId xmlns:a16="http://schemas.microsoft.com/office/drawing/2014/main" val="1764716392"/>
                    </a:ext>
                  </a:extLst>
                </a:gridCol>
                <a:gridCol w="2133600">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Distrital de Desarrollo Económico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100" dirty="0"/>
                        <a:t>Garantizar la sensibilización y formación en temas de innovación de producto y comercialización a unidades productivas de los pueblos indígenas bajo un enfoque diferencial remitidas por el espacio autónomo de los 14 pueblos indígenas. </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Con base en la sistematización del listado de 56 emprendimientos indígenas identificados a través de la DAE de la Secretaría Distrital de Gobierno y la jornada de caracterización del pasado 24 de noviembre en Casa de Pensamiento Indígena, la SDDE adelantará convocatoria a talleres, jornadas de inscripción y estrategia de amadrinamiento y apadrinamiento para los programas más pertinentes para cada unidad productiva.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Jornada de trabajo con la Dirección de Competitividad Bogotá-Región, en el mes de junio de 2023; para seguimiento entre junio y agosto, hasta nueva jornada concertada de actualización.</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Acta reunión 10 de mayo de 2023 (aún por aprobar)</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73283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607552"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6" y="248016"/>
            <a:ext cx="8539613"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32642188"/>
              </p:ext>
            </p:extLst>
          </p:nvPr>
        </p:nvGraphicFramePr>
        <p:xfrm>
          <a:off x="238125" y="659409"/>
          <a:ext cx="8524875" cy="4319138"/>
        </p:xfrm>
        <a:graphic>
          <a:graphicData uri="http://schemas.openxmlformats.org/drawingml/2006/table">
            <a:tbl>
              <a:tblPr firstRow="1" bandRow="1">
                <a:tableStyleId>{72833802-FEF1-4C79-8D5D-14CF1EAF98D9}</a:tableStyleId>
              </a:tblPr>
              <a:tblGrid>
                <a:gridCol w="2276475">
                  <a:extLst>
                    <a:ext uri="{9D8B030D-6E8A-4147-A177-3AD203B41FA5}">
                      <a16:colId xmlns:a16="http://schemas.microsoft.com/office/drawing/2014/main" val="647212120"/>
                    </a:ext>
                  </a:extLst>
                </a:gridCol>
                <a:gridCol w="2590800">
                  <a:extLst>
                    <a:ext uri="{9D8B030D-6E8A-4147-A177-3AD203B41FA5}">
                      <a16:colId xmlns:a16="http://schemas.microsoft.com/office/drawing/2014/main" val="2696220810"/>
                    </a:ext>
                  </a:extLst>
                </a:gridCol>
                <a:gridCol w="1828800">
                  <a:extLst>
                    <a:ext uri="{9D8B030D-6E8A-4147-A177-3AD203B41FA5}">
                      <a16:colId xmlns:a16="http://schemas.microsoft.com/office/drawing/2014/main" val="1764716392"/>
                    </a:ext>
                  </a:extLst>
                </a:gridCol>
                <a:gridCol w="1828800">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Distrital de Desarrollo Económico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100" dirty="0"/>
                        <a:t>Garantizar la vinculación de los actores pertenecientes a los pueblos indígenas remitidos por el espacio autónomo, en los esquemas de fortalecimiento del sistema de abastecimiento distrital de la ciudad (tales como pequeños productores, campesinos, comercializadores, transportadores, tenderos, gastronomía, plazas de mercados, servicios logísticos, agricultores urbanos, </a:t>
                      </a:r>
                      <a:r>
                        <a:rPr lang="es-ES" sz="1100" dirty="0" err="1"/>
                        <a:t>mipymes</a:t>
                      </a:r>
                      <a:r>
                        <a:rPr lang="es-ES" sz="1100" dirty="0"/>
                        <a:t> transformadoras de alimentos</a:t>
                      </a:r>
                      <a:r>
                        <a:rPr lang="es-ES" sz="1100"/>
                        <a:t>, etc.), </a:t>
                      </a:r>
                      <a:r>
                        <a:rPr lang="es-ES" sz="1100" dirty="0"/>
                        <a:t>bajo un enfoque diferencial indígena.</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000" dirty="0"/>
                        <a:t>En primer trimestre se adelantó la contratación de la operación del Sistema de Abastecimiento y Distribución de Alimentos – SADA </a:t>
                      </a:r>
                    </a:p>
                    <a:p>
                      <a:pPr marL="0" marR="0" lvl="0" indent="0" algn="just" defTabSz="914400" eaLnBrk="1" fontAlgn="auto" latinLnBrk="0" hangingPunct="1">
                        <a:lnSpc>
                          <a:spcPct val="100000"/>
                        </a:lnSpc>
                        <a:spcBef>
                          <a:spcPts val="0"/>
                        </a:spcBef>
                        <a:spcAft>
                          <a:spcPts val="0"/>
                        </a:spcAft>
                        <a:buClrTx/>
                        <a:buSzTx/>
                        <a:buFontTx/>
                        <a:buNone/>
                        <a:tabLst/>
                        <a:defRPr/>
                      </a:pPr>
                      <a:endParaRPr lang="es-CO" sz="1000" dirty="0"/>
                    </a:p>
                    <a:p>
                      <a:pPr marL="0" marR="0" lvl="0" indent="0" algn="just" defTabSz="914400" eaLnBrk="1" fontAlgn="auto" latinLnBrk="0" hangingPunct="1">
                        <a:lnSpc>
                          <a:spcPct val="100000"/>
                        </a:lnSpc>
                        <a:spcBef>
                          <a:spcPts val="0"/>
                        </a:spcBef>
                        <a:spcAft>
                          <a:spcPts val="0"/>
                        </a:spcAft>
                        <a:buClrTx/>
                        <a:buSzTx/>
                        <a:buFontTx/>
                        <a:buNone/>
                        <a:tabLst/>
                        <a:defRPr/>
                      </a:pPr>
                      <a:r>
                        <a:rPr lang="es-CO" sz="1000" dirty="0"/>
                        <a:t>Con base en la sistematización del listado de 56 emprendimientos indígenas identificados a través de la DAE de la Secretaría Distrital de Gobierno y la jornada de caracterización del pasado 24 de noviembre en Casa de Pensamiento Indígena, la SDDE adelantará convocatoria a talleres, jornadas de inscripción y estrategia de amadrinamiento y apadrinamiento para los programas más pertinentes para cada unidad productiva.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Jornada de trabajo con la Dirección de Economía Rural y Abastecimiento Alimentario, en el mes de junio de 2023; para seguimiento entre junio y agosto, hasta nueva jornada concertada de actualización.</a:t>
                      </a:r>
                    </a:p>
                    <a:p>
                      <a:pPr algn="just"/>
                      <a:endParaRPr lang="es-CO" sz="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Acta reunión 10 de mayo de 2023 (aún por aprobar)</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408897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440414"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6" y="248016"/>
            <a:ext cx="8372475"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379207109"/>
              </p:ext>
            </p:extLst>
          </p:nvPr>
        </p:nvGraphicFramePr>
        <p:xfrm>
          <a:off x="238125" y="659409"/>
          <a:ext cx="8372475" cy="4258178"/>
        </p:xfrm>
        <a:graphic>
          <a:graphicData uri="http://schemas.openxmlformats.org/drawingml/2006/table">
            <a:tbl>
              <a:tblPr firstRow="1" bandRow="1">
                <a:tableStyleId>{72833802-FEF1-4C79-8D5D-14CF1EAF98D9}</a:tableStyleId>
              </a:tblPr>
              <a:tblGrid>
                <a:gridCol w="1956645">
                  <a:extLst>
                    <a:ext uri="{9D8B030D-6E8A-4147-A177-3AD203B41FA5}">
                      <a16:colId xmlns:a16="http://schemas.microsoft.com/office/drawing/2014/main" val="647212120"/>
                    </a:ext>
                  </a:extLst>
                </a:gridCol>
                <a:gridCol w="2517092">
                  <a:extLst>
                    <a:ext uri="{9D8B030D-6E8A-4147-A177-3AD203B41FA5}">
                      <a16:colId xmlns:a16="http://schemas.microsoft.com/office/drawing/2014/main" val="2696220810"/>
                    </a:ext>
                  </a:extLst>
                </a:gridCol>
                <a:gridCol w="1966478">
                  <a:extLst>
                    <a:ext uri="{9D8B030D-6E8A-4147-A177-3AD203B41FA5}">
                      <a16:colId xmlns:a16="http://schemas.microsoft.com/office/drawing/2014/main" val="1764716392"/>
                    </a:ext>
                  </a:extLst>
                </a:gridCol>
                <a:gridCol w="1932260">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Distrital de Desarrollo Económico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100" dirty="0"/>
                        <a:t>Garantizar la participación de los pueblos indígenas que hacen parte del espacio autónomo y que perviven en Bogotá, en los mercados campesinos itinerantes, teniendo en cuenta la dinámica de los cabildos, con sus productos propios (huertas caseras y comunitarias, arte propio, abonos, y otras unidades productivas).</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000" dirty="0"/>
                        <a:t>14 (2022) y 3 (2023) personas </a:t>
                      </a:r>
                      <a:r>
                        <a:rPr lang="es-CO" sz="1000" dirty="0" err="1"/>
                        <a:t>autorreconocidas</a:t>
                      </a:r>
                      <a:r>
                        <a:rPr lang="es-CO" sz="1000" dirty="0"/>
                        <a:t> como indígenas han participado en los Mercados Campesinos del 1er trimestre </a:t>
                      </a:r>
                    </a:p>
                    <a:p>
                      <a:pPr marL="0" marR="0" lvl="0" indent="0" algn="just" defTabSz="914400" eaLnBrk="1" fontAlgn="auto" latinLnBrk="0" hangingPunct="1">
                        <a:lnSpc>
                          <a:spcPct val="100000"/>
                        </a:lnSpc>
                        <a:spcBef>
                          <a:spcPts val="0"/>
                        </a:spcBef>
                        <a:spcAft>
                          <a:spcPts val="0"/>
                        </a:spcAft>
                        <a:buClrTx/>
                        <a:buSzTx/>
                        <a:buFontTx/>
                        <a:buNone/>
                        <a:tabLst/>
                        <a:defRPr/>
                      </a:pPr>
                      <a:endParaRPr lang="es-CO" sz="1000" dirty="0"/>
                    </a:p>
                    <a:p>
                      <a:pPr marL="0" marR="0" lvl="0" indent="0" algn="just" defTabSz="914400" eaLnBrk="1" fontAlgn="auto" latinLnBrk="0" hangingPunct="1">
                        <a:lnSpc>
                          <a:spcPct val="100000"/>
                        </a:lnSpc>
                        <a:spcBef>
                          <a:spcPts val="0"/>
                        </a:spcBef>
                        <a:spcAft>
                          <a:spcPts val="0"/>
                        </a:spcAft>
                        <a:buClrTx/>
                        <a:buSzTx/>
                        <a:buFontTx/>
                        <a:buNone/>
                        <a:tabLst/>
                        <a:defRPr/>
                      </a:pPr>
                      <a:r>
                        <a:rPr lang="es-CO" sz="1000" dirty="0"/>
                        <a:t>Con base en la sistematización del listado de 56 emprendimientos indígenas identificados a través de la DAE de la Secretaría Distrital de Gobierno y la jornada de caracterización del pasado 24 de noviembre en Casa de Pensamiento Indígena, la SDDE adelantará convocatoria a talleres, jornadas de inscripción y estrategia de amadrinamiento y apadrinamiento para los programas más pertinentes para cada unidad productiva.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Participación en Mercado Campesino de Plaza de Bolívar (1 y 2 de junio de 2023) de las unidades productivas que ya participan en el programa, con el acompañamiento de la Dirección de Economía Rural y Abastecimiento Alimentario de la SDDE.</a:t>
                      </a:r>
                    </a:p>
                    <a:p>
                      <a:pPr algn="just"/>
                      <a:endParaRPr lang="es-CO" sz="1100" dirty="0"/>
                    </a:p>
                    <a:p>
                      <a:pPr algn="just"/>
                      <a:r>
                        <a:rPr lang="es-CO" sz="1100" dirty="0"/>
                        <a:t>Participación en los Mercados Campesinos a lo largo de 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Acta reunión 10 de mayo de 2023 (aún por aprobar)</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229691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348852"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280912"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394612128"/>
              </p:ext>
            </p:extLst>
          </p:nvPr>
        </p:nvGraphicFramePr>
        <p:xfrm>
          <a:off x="238125" y="659409"/>
          <a:ext cx="8266174" cy="4319138"/>
        </p:xfrm>
        <a:graphic>
          <a:graphicData uri="http://schemas.openxmlformats.org/drawingml/2006/table">
            <a:tbl>
              <a:tblPr firstRow="1" bandRow="1">
                <a:tableStyleId>{72833802-FEF1-4C79-8D5D-14CF1EAF98D9}</a:tableStyleId>
              </a:tblPr>
              <a:tblGrid>
                <a:gridCol w="2066544">
                  <a:extLst>
                    <a:ext uri="{9D8B030D-6E8A-4147-A177-3AD203B41FA5}">
                      <a16:colId xmlns:a16="http://schemas.microsoft.com/office/drawing/2014/main" val="647212120"/>
                    </a:ext>
                  </a:extLst>
                </a:gridCol>
                <a:gridCol w="2204540">
                  <a:extLst>
                    <a:ext uri="{9D8B030D-6E8A-4147-A177-3AD203B41FA5}">
                      <a16:colId xmlns:a16="http://schemas.microsoft.com/office/drawing/2014/main" val="2696220810"/>
                    </a:ext>
                  </a:extLst>
                </a:gridCol>
                <a:gridCol w="1932042">
                  <a:extLst>
                    <a:ext uri="{9D8B030D-6E8A-4147-A177-3AD203B41FA5}">
                      <a16:colId xmlns:a16="http://schemas.microsoft.com/office/drawing/2014/main" val="1764716392"/>
                    </a:ext>
                  </a:extLst>
                </a:gridCol>
                <a:gridCol w="2063048">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Distrital de Desarrollo Económico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100" dirty="0"/>
                        <a:t>Vincular por demanda unidades productivas agropecuarias de los pueblos y comunidades indígenas en todas su formas propias de gobierno ubicados en zona rural del Distrito Capital, en procesos productivos sostenibles y sustentables, en el marco de sus economías propias.</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Con base en la sistematización del listado de 56 emprendimientos indígenas identificados a través de la DAE de la Secretaría Distrital de Gobierno y la jornada de caracterización del pasado 24 de noviembre en Casa de Pensamiento Indígena, la SDDE adelantará convocatoria a talleres, jornadas de inscripción y estrategia de amadrinamiento y apadrinamiento para los programas más pertinentes para cada unidad productiva.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Durante el mes de junio se complementará la base de emprendimientos indígenas con unidades productivas rurales y agropecuarias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Acta reunión 10 de mayo de 2023 (aún por aprobar)</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053701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250A38F051B4649A6ECAA768F6BDBBF" ma:contentTypeVersion="15" ma:contentTypeDescription="Crear nuevo documento." ma:contentTypeScope="" ma:versionID="53f2b6bb1e6323e36902951a5974510a">
  <xsd:schema xmlns:xsd="http://www.w3.org/2001/XMLSchema" xmlns:xs="http://www.w3.org/2001/XMLSchema" xmlns:p="http://schemas.microsoft.com/office/2006/metadata/properties" xmlns:ns2="9f1d8c1a-37e6-4050-b3de-ba212d04cd74" xmlns:ns3="e650d988-71db-43b1-aaad-ae0382f4ae5f" xmlns:ns4="4d80bc94-8117-4d04-b7b5-18c598f799ce" targetNamespace="http://schemas.microsoft.com/office/2006/metadata/properties" ma:root="true" ma:fieldsID="1f949c03684669f4455f88d60233a414" ns2:_="" ns3:_="" ns4:_="">
    <xsd:import namespace="9f1d8c1a-37e6-4050-b3de-ba212d04cd74"/>
    <xsd:import namespace="e650d988-71db-43b1-aaad-ae0382f4ae5f"/>
    <xsd:import namespace="4d80bc94-8117-4d04-b7b5-18c598f799c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4:TaxCatchAll" minOccurs="0"/>
                <xsd:element ref="ns2:MediaServiceOCR" minOccurs="0"/>
                <xsd:element ref="ns2:Estado"/>
                <xsd:element ref="ns2:TipodeDocumento"/>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1d8c1a-37e6-4050-b3de-ba212d04cd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Etiquetas de imagen" ma:readOnly="false" ma:fieldId="{5cf76f15-5ced-4ddc-b409-7134ff3c332f}" ma:taxonomyMulti="true" ma:sspId="1310d8ee-99bf-4ea4-9dbe-e9e068685e8f"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Estado" ma:index="21" ma:displayName="Estado" ma:default="Activo" ma:format="Dropdown" ma:internalName="Estado">
      <xsd:simpleType>
        <xsd:restriction base="dms:Choice">
          <xsd:enumeration value="Activo"/>
          <xsd:enumeration value="Semi-Activo"/>
        </xsd:restriction>
      </xsd:simpleType>
    </xsd:element>
    <xsd:element name="TipodeDocumento" ma:index="22" ma:displayName="Tipo de Documento" ma:default="Definitivo" ma:format="Dropdown" ma:internalName="TipodeDocumento">
      <xsd:simpleType>
        <xsd:restriction base="dms:Choice">
          <xsd:enumeration value="Definitivo"/>
          <xsd:enumeration value="Tramite"/>
        </xsd:restriction>
      </xsd:simpleType>
    </xsd:element>
  </xsd:schema>
  <xsd:schema xmlns:xsd="http://www.w3.org/2001/XMLSchema" xmlns:xs="http://www.w3.org/2001/XMLSchema" xmlns:dms="http://schemas.microsoft.com/office/2006/documentManagement/types" xmlns:pc="http://schemas.microsoft.com/office/infopath/2007/PartnerControls" targetNamespace="e650d988-71db-43b1-aaad-ae0382f4ae5f" elementFormDefault="qualified">
    <xsd:import namespace="http://schemas.microsoft.com/office/2006/documentManagement/types"/>
    <xsd:import namespace="http://schemas.microsoft.com/office/infopath/2007/PartnerControls"/>
    <xsd:element name="SharedWithUsers" ma:index="15"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Detalles de uso compartido"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d80bc94-8117-4d04-b7b5-18c598f799ce"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b76fbe7-09e4-4d59-91e4-0954f5bfb313}" ma:internalName="TaxCatchAll" ma:showField="CatchAllData" ma:web="4d80bc94-8117-4d04-b7b5-18c598f799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f1d8c1a-37e6-4050-b3de-ba212d04cd74">
      <Terms xmlns="http://schemas.microsoft.com/office/infopath/2007/PartnerControls"/>
    </lcf76f155ced4ddcb4097134ff3c332f>
    <TaxCatchAll xmlns="4d80bc94-8117-4d04-b7b5-18c598f799ce" xsi:nil="true"/>
    <Estado xmlns="9f1d8c1a-37e6-4050-b3de-ba212d04cd74">Activo</Estado>
    <TipodeDocumento xmlns="9f1d8c1a-37e6-4050-b3de-ba212d04cd74">Definitivo</TipodeDocumento>
    <SharedWithUsers xmlns="e650d988-71db-43b1-aaad-ae0382f4ae5f">
      <UserInfo>
        <DisplayName/>
        <AccountId xsi:nil="true"/>
        <AccountType/>
      </UserInfo>
    </SharedWithUsers>
    <MediaLengthInSeconds xmlns="9f1d8c1a-37e6-4050-b3de-ba212d04cd74" xsi:nil="true"/>
  </documentManagement>
</p:properties>
</file>

<file path=customXml/itemProps1.xml><?xml version="1.0" encoding="utf-8"?>
<ds:datastoreItem xmlns:ds="http://schemas.openxmlformats.org/officeDocument/2006/customXml" ds:itemID="{FEDFA907-5F3E-4E8D-B998-5331CA6BDBEE}"/>
</file>

<file path=customXml/itemProps2.xml><?xml version="1.0" encoding="utf-8"?>
<ds:datastoreItem xmlns:ds="http://schemas.openxmlformats.org/officeDocument/2006/customXml" ds:itemID="{28A36CD3-8B1D-4106-B615-4082551CA318}"/>
</file>

<file path=customXml/itemProps3.xml><?xml version="1.0" encoding="utf-8"?>
<ds:datastoreItem xmlns:ds="http://schemas.openxmlformats.org/officeDocument/2006/customXml" ds:itemID="{856D4DDD-1D90-45BF-9B46-CAAAC5552C5B}"/>
</file>

<file path=docProps/app.xml><?xml version="1.0" encoding="utf-8"?>
<Properties xmlns="http://schemas.openxmlformats.org/officeDocument/2006/extended-properties" xmlns:vt="http://schemas.openxmlformats.org/officeDocument/2006/docPropsVTypes">
  <Template/>
  <TotalTime>179</TotalTime>
  <Words>2451</Words>
  <Application>Microsoft Office PowerPoint</Application>
  <PresentationFormat>Personalizado</PresentationFormat>
  <Paragraphs>204</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Office Theme</vt:lpstr>
      <vt:lpstr>CONSEJO CONSULTIVO Y DE CONCERTACIÓN PARA LOS PUEBLOS INDÍGENAS EN BOGOTÁ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Encuentro Distrital Raizal “Bitwiin Dih Raizal Comiunitii” para la Comunidad Raizal en Bogotá D.C.</dc:title>
  <dc:creator>Unknown User</dc:creator>
  <cp:lastModifiedBy>Andrea del Pilar Arboleda Barrios - Cont</cp:lastModifiedBy>
  <cp:revision>26</cp:revision>
  <dcterms:created xsi:type="dcterms:W3CDTF">2022-12-07T01:16:35Z</dcterms:created>
  <dcterms:modified xsi:type="dcterms:W3CDTF">2023-06-22T04:41:15Z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2022-12-06T00:00:00Z</vt:filetime>
  </property>
  <property fmtid="{D5CDD505-2E9C-101B-9397-08002B2CF9AE}" pid="3" name="LastSaved">
    <vt:filetime>2022-12-07T00:00:00Z</vt:filetime>
  </property>
  <property fmtid="{D5CDD505-2E9C-101B-9397-08002B2CF9AE}" pid="4" name="ContentTypeId">
    <vt:lpwstr>0x0101005250A38F051B4649A6ECAA768F6BDBBF</vt:lpwstr>
  </property>
  <property fmtid="{D5CDD505-2E9C-101B-9397-08002B2CF9AE}" pid="5" name="Order">
    <vt:r8>9628000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MediaServiceImageTags">
    <vt:lpwstr/>
  </property>
</Properties>
</file>