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256" r:id="rId2"/>
    <p:sldId id="297" r:id="rId3"/>
    <p:sldId id="325" r:id="rId4"/>
    <p:sldId id="298" r:id="rId5"/>
    <p:sldId id="299" r:id="rId6"/>
    <p:sldId id="300" r:id="rId7"/>
    <p:sldId id="296" r:id="rId8"/>
    <p:sldId id="313" r:id="rId9"/>
    <p:sldId id="314" r:id="rId10"/>
    <p:sldId id="315" r:id="rId11"/>
    <p:sldId id="316" r:id="rId12"/>
    <p:sldId id="310" r:id="rId13"/>
    <p:sldId id="318" r:id="rId14"/>
    <p:sldId id="319" r:id="rId15"/>
    <p:sldId id="320" r:id="rId16"/>
    <p:sldId id="321" r:id="rId17"/>
    <p:sldId id="302" r:id="rId18"/>
    <p:sldId id="303" r:id="rId19"/>
    <p:sldId id="305" r:id="rId20"/>
    <p:sldId id="306" r:id="rId21"/>
    <p:sldId id="322" r:id="rId22"/>
    <p:sldId id="323" r:id="rId23"/>
    <p:sldId id="324" r:id="rId24"/>
    <p:sldId id="258" r:id="rId25"/>
    <p:sldId id="295" r:id="rId26"/>
    <p:sldId id="307" r:id="rId27"/>
    <p:sldId id="294" r:id="rId28"/>
  </p:sldIdLst>
  <p:sldSz cx="9144000" cy="5149850"/>
  <p:notesSz cx="9144000" cy="514985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956" autoAdjust="0"/>
    <p:restoredTop sz="94660"/>
  </p:normalViewPr>
  <p:slideViewPr>
    <p:cSldViewPr>
      <p:cViewPr>
        <p:scale>
          <a:sx n="70" d="100"/>
          <a:sy n="70" d="100"/>
        </p:scale>
        <p:origin x="756" y="3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962400" cy="258763"/>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5180013" y="0"/>
            <a:ext cx="3962400" cy="258763"/>
          </a:xfrm>
          <a:prstGeom prst="rect">
            <a:avLst/>
          </a:prstGeom>
        </p:spPr>
        <p:txBody>
          <a:bodyPr vert="horz" lIns="91440" tIns="45720" rIns="91440" bIns="45720" rtlCol="0"/>
          <a:lstStyle>
            <a:lvl1pPr algn="r">
              <a:defRPr sz="1200"/>
            </a:lvl1pPr>
          </a:lstStyle>
          <a:p>
            <a:fld id="{9572949B-5C36-4E11-B05D-EE58FE28D633}" type="datetimeFigureOut">
              <a:rPr lang="es-CO" smtClean="0"/>
              <a:t>21/06/2023</a:t>
            </a:fld>
            <a:endParaRPr lang="es-CO"/>
          </a:p>
        </p:txBody>
      </p:sp>
      <p:sp>
        <p:nvSpPr>
          <p:cNvPr id="4" name="Marcador de imagen de diapositiva 3"/>
          <p:cNvSpPr>
            <a:spLocks noGrp="1" noRot="1" noChangeAspect="1"/>
          </p:cNvSpPr>
          <p:nvPr>
            <p:ph type="sldImg" idx="2"/>
          </p:nvPr>
        </p:nvSpPr>
        <p:spPr>
          <a:xfrm>
            <a:off x="3030538" y="644525"/>
            <a:ext cx="3082925" cy="1736725"/>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914400" y="2478088"/>
            <a:ext cx="7315200" cy="2028825"/>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4891088"/>
            <a:ext cx="3962400" cy="258762"/>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5180013" y="4891088"/>
            <a:ext cx="3962400" cy="258762"/>
          </a:xfrm>
          <a:prstGeom prst="rect">
            <a:avLst/>
          </a:prstGeom>
        </p:spPr>
        <p:txBody>
          <a:bodyPr vert="horz" lIns="91440" tIns="45720" rIns="91440" bIns="45720" rtlCol="0" anchor="b"/>
          <a:lstStyle>
            <a:lvl1pPr algn="r">
              <a:defRPr sz="1200"/>
            </a:lvl1pPr>
          </a:lstStyle>
          <a:p>
            <a:fld id="{D82A8FB7-4987-464F-B32F-D6B5E6683407}" type="slidenum">
              <a:rPr lang="es-CO" smtClean="0"/>
              <a:t>‹Nº›</a:t>
            </a:fld>
            <a:endParaRPr lang="es-CO"/>
          </a:p>
        </p:txBody>
      </p:sp>
    </p:spTree>
    <p:extLst>
      <p:ext uri="{BB962C8B-B14F-4D97-AF65-F5344CB8AC3E}">
        <p14:creationId xmlns:p14="http://schemas.microsoft.com/office/powerpoint/2010/main" val="2636682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D82A8FB7-4987-464F-B32F-D6B5E6683407}" type="slidenum">
              <a:rPr lang="es-CO" smtClean="0"/>
              <a:t>5</a:t>
            </a:fld>
            <a:endParaRPr lang="es-CO"/>
          </a:p>
        </p:txBody>
      </p:sp>
    </p:spTree>
    <p:extLst>
      <p:ext uri="{BB962C8B-B14F-4D97-AF65-F5344CB8AC3E}">
        <p14:creationId xmlns:p14="http://schemas.microsoft.com/office/powerpoint/2010/main" val="3072002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6453"/>
            <a:ext cx="7772400" cy="10814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3916"/>
            <a:ext cx="6400800" cy="12874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sz="half" idx="2"/>
          </p:nvPr>
        </p:nvSpPr>
        <p:spPr>
          <a:xfrm>
            <a:off x="457200" y="1184465"/>
            <a:ext cx="3977640" cy="33989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4465"/>
            <a:ext cx="3977640" cy="33989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3999" cy="5148071"/>
          </a:xfrm>
          <a:prstGeom prst="rect">
            <a:avLst/>
          </a:prstGeom>
        </p:spPr>
      </p:pic>
      <p:sp>
        <p:nvSpPr>
          <p:cNvPr id="2" name="Holder 2"/>
          <p:cNvSpPr>
            <a:spLocks noGrp="1"/>
          </p:cNvSpPr>
          <p:nvPr>
            <p:ph type="title"/>
          </p:nvPr>
        </p:nvSpPr>
        <p:spPr>
          <a:xfrm>
            <a:off x="118871" y="338658"/>
            <a:ext cx="8952230" cy="483234"/>
          </a:xfrm>
          <a:prstGeom prst="rect">
            <a:avLst/>
          </a:prstGeom>
        </p:spPr>
        <p:txBody>
          <a:bodyPr wrap="square" lIns="0" tIns="0" rIns="0" bIns="0">
            <a:spAutoFit/>
          </a:bodyPr>
          <a:lstStyle>
            <a:lvl1pPr>
              <a:defRPr sz="2850" b="1" i="0">
                <a:solidFill>
                  <a:schemeClr val="bg1"/>
                </a:solidFill>
                <a:latin typeface="Trebuchet MS"/>
                <a:cs typeface="Trebuchet MS"/>
              </a:defRPr>
            </a:lvl1pPr>
          </a:lstStyle>
          <a:p>
            <a:endParaRPr/>
          </a:p>
        </p:txBody>
      </p:sp>
      <p:sp>
        <p:nvSpPr>
          <p:cNvPr id="3" name="Holder 3"/>
          <p:cNvSpPr>
            <a:spLocks noGrp="1"/>
          </p:cNvSpPr>
          <p:nvPr>
            <p:ph type="body" idx="1"/>
          </p:nvPr>
        </p:nvSpPr>
        <p:spPr>
          <a:xfrm>
            <a:off x="483915" y="1070858"/>
            <a:ext cx="4171950" cy="254444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9360"/>
            <a:ext cx="2926080" cy="25749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9360"/>
            <a:ext cx="2103120" cy="25749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a:xfrm>
            <a:off x="6583680" y="4789360"/>
            <a:ext cx="2103120" cy="25749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2986" y="-54847"/>
            <a:ext cx="9143999" cy="5148067"/>
          </a:xfrm>
          <a:prstGeom prst="rect">
            <a:avLst/>
          </a:prstGeom>
        </p:spPr>
      </p:pic>
      <p:pic>
        <p:nvPicPr>
          <p:cNvPr id="3" name="object 3"/>
          <p:cNvPicPr/>
          <p:nvPr/>
        </p:nvPicPr>
        <p:blipFill>
          <a:blip r:embed="rId3" cstate="print"/>
          <a:stretch>
            <a:fillRect/>
          </a:stretch>
        </p:blipFill>
        <p:spPr>
          <a:xfrm>
            <a:off x="0" y="32"/>
            <a:ext cx="3520439" cy="5038310"/>
          </a:xfrm>
          <a:prstGeom prst="rect">
            <a:avLst/>
          </a:prstGeom>
        </p:spPr>
      </p:pic>
      <p:pic>
        <p:nvPicPr>
          <p:cNvPr id="6" name="object 6"/>
          <p:cNvPicPr/>
          <p:nvPr/>
        </p:nvPicPr>
        <p:blipFill>
          <a:blip r:embed="rId4" cstate="print"/>
          <a:stretch>
            <a:fillRect/>
          </a:stretch>
        </p:blipFill>
        <p:spPr>
          <a:xfrm>
            <a:off x="7626095" y="4447933"/>
            <a:ext cx="1106424" cy="548640"/>
          </a:xfrm>
          <a:prstGeom prst="rect">
            <a:avLst/>
          </a:prstGeom>
        </p:spPr>
      </p:pic>
      <p:pic>
        <p:nvPicPr>
          <p:cNvPr id="7" name="object 7"/>
          <p:cNvPicPr/>
          <p:nvPr/>
        </p:nvPicPr>
        <p:blipFill>
          <a:blip r:embed="rId5" cstate="print"/>
          <a:stretch>
            <a:fillRect/>
          </a:stretch>
        </p:blipFill>
        <p:spPr>
          <a:xfrm>
            <a:off x="4709159" y="2093975"/>
            <a:ext cx="4434840" cy="1284732"/>
          </a:xfrm>
          <a:prstGeom prst="rect">
            <a:avLst/>
          </a:prstGeom>
        </p:spPr>
      </p:pic>
      <p:sp>
        <p:nvSpPr>
          <p:cNvPr id="8" name="object 8"/>
          <p:cNvSpPr txBox="1"/>
          <p:nvPr/>
        </p:nvSpPr>
        <p:spPr>
          <a:xfrm>
            <a:off x="3733800" y="2093975"/>
            <a:ext cx="5306949" cy="2242922"/>
          </a:xfrm>
          <a:prstGeom prst="rect">
            <a:avLst/>
          </a:prstGeom>
        </p:spPr>
        <p:txBody>
          <a:bodyPr vert="horz" wrap="square" lIns="0" tIns="11430" rIns="0" bIns="0" rtlCol="0">
            <a:spAutoFit/>
          </a:bodyPr>
          <a:lstStyle/>
          <a:p>
            <a:pPr marR="5080" algn="r">
              <a:lnSpc>
                <a:spcPts val="3275"/>
              </a:lnSpc>
              <a:spcBef>
                <a:spcPts val="90"/>
              </a:spcBef>
            </a:pPr>
            <a:r>
              <a:rPr sz="2750" spc="-150" dirty="0">
                <a:solidFill>
                  <a:srgbClr val="FFFFFF"/>
                </a:solidFill>
                <a:latin typeface="Trebuchet MS"/>
                <a:cs typeface="Trebuchet MS"/>
              </a:rPr>
              <a:t>S</a:t>
            </a:r>
            <a:r>
              <a:rPr sz="2750" spc="-160" dirty="0">
                <a:solidFill>
                  <a:srgbClr val="FFFFFF"/>
                </a:solidFill>
                <a:latin typeface="Trebuchet MS"/>
                <a:cs typeface="Trebuchet MS"/>
              </a:rPr>
              <a:t>u</a:t>
            </a:r>
            <a:r>
              <a:rPr sz="2750" spc="-315" dirty="0">
                <a:solidFill>
                  <a:srgbClr val="FFFFFF"/>
                </a:solidFill>
                <a:latin typeface="Trebuchet MS"/>
                <a:cs typeface="Trebuchet MS"/>
              </a:rPr>
              <a:t>b</a:t>
            </a:r>
            <a:r>
              <a:rPr sz="2750" spc="-305" dirty="0">
                <a:solidFill>
                  <a:srgbClr val="FFFFFF"/>
                </a:solidFill>
                <a:latin typeface="Trebuchet MS"/>
                <a:cs typeface="Trebuchet MS"/>
              </a:rPr>
              <a:t>d</a:t>
            </a:r>
            <a:r>
              <a:rPr sz="2750" spc="-145" dirty="0">
                <a:solidFill>
                  <a:srgbClr val="FFFFFF"/>
                </a:solidFill>
                <a:latin typeface="Trebuchet MS"/>
                <a:cs typeface="Trebuchet MS"/>
              </a:rPr>
              <a:t>i</a:t>
            </a:r>
            <a:r>
              <a:rPr sz="2750" spc="-210" dirty="0">
                <a:solidFill>
                  <a:srgbClr val="FFFFFF"/>
                </a:solidFill>
                <a:latin typeface="Trebuchet MS"/>
                <a:cs typeface="Trebuchet MS"/>
              </a:rPr>
              <a:t>r</a:t>
            </a:r>
            <a:r>
              <a:rPr sz="2750" spc="-305" dirty="0">
                <a:solidFill>
                  <a:srgbClr val="FFFFFF"/>
                </a:solidFill>
                <a:latin typeface="Trebuchet MS"/>
                <a:cs typeface="Trebuchet MS"/>
              </a:rPr>
              <a:t>e</a:t>
            </a:r>
            <a:r>
              <a:rPr sz="2750" spc="-260" dirty="0">
                <a:solidFill>
                  <a:srgbClr val="FFFFFF"/>
                </a:solidFill>
                <a:latin typeface="Trebuchet MS"/>
                <a:cs typeface="Trebuchet MS"/>
              </a:rPr>
              <a:t>c</a:t>
            </a:r>
            <a:r>
              <a:rPr sz="2750" spc="-215" dirty="0">
                <a:solidFill>
                  <a:srgbClr val="FFFFFF"/>
                </a:solidFill>
                <a:latin typeface="Trebuchet MS"/>
                <a:cs typeface="Trebuchet MS"/>
              </a:rPr>
              <a:t>ci</a:t>
            </a:r>
            <a:r>
              <a:rPr sz="2750" spc="-325" dirty="0">
                <a:solidFill>
                  <a:srgbClr val="FFFFFF"/>
                </a:solidFill>
                <a:latin typeface="Trebuchet MS"/>
                <a:cs typeface="Trebuchet MS"/>
              </a:rPr>
              <a:t>ó</a:t>
            </a:r>
            <a:r>
              <a:rPr sz="2750" spc="-300" dirty="0">
                <a:solidFill>
                  <a:srgbClr val="FFFFFF"/>
                </a:solidFill>
                <a:latin typeface="Trebuchet MS"/>
                <a:cs typeface="Trebuchet MS"/>
              </a:rPr>
              <a:t>n</a:t>
            </a:r>
            <a:r>
              <a:rPr sz="2750" spc="-450" dirty="0">
                <a:solidFill>
                  <a:srgbClr val="FFFFFF"/>
                </a:solidFill>
                <a:latin typeface="Trebuchet MS"/>
                <a:cs typeface="Trebuchet MS"/>
              </a:rPr>
              <a:t> </a:t>
            </a:r>
            <a:r>
              <a:rPr sz="2750" spc="-310" dirty="0">
                <a:solidFill>
                  <a:srgbClr val="FFFFFF"/>
                </a:solidFill>
                <a:latin typeface="Trebuchet MS"/>
                <a:cs typeface="Trebuchet MS"/>
              </a:rPr>
              <a:t>d</a:t>
            </a:r>
            <a:r>
              <a:rPr sz="2750" spc="-345" dirty="0">
                <a:solidFill>
                  <a:srgbClr val="FFFFFF"/>
                </a:solidFill>
                <a:latin typeface="Trebuchet MS"/>
                <a:cs typeface="Trebuchet MS"/>
              </a:rPr>
              <a:t>e</a:t>
            </a:r>
            <a:r>
              <a:rPr sz="2750" spc="-254" dirty="0">
                <a:solidFill>
                  <a:srgbClr val="FFFFFF"/>
                </a:solidFill>
                <a:latin typeface="Trebuchet MS"/>
                <a:cs typeface="Trebuchet MS"/>
              </a:rPr>
              <a:t> </a:t>
            </a:r>
            <a:r>
              <a:rPr sz="2750" spc="-260" dirty="0">
                <a:solidFill>
                  <a:srgbClr val="FFFFFF"/>
                </a:solidFill>
                <a:latin typeface="Trebuchet MS"/>
                <a:cs typeface="Trebuchet MS"/>
              </a:rPr>
              <a:t>A</a:t>
            </a:r>
            <a:r>
              <a:rPr sz="2750" spc="-110" dirty="0">
                <a:solidFill>
                  <a:srgbClr val="FFFFFF"/>
                </a:solidFill>
                <a:latin typeface="Trebuchet MS"/>
                <a:cs typeface="Trebuchet MS"/>
              </a:rPr>
              <a:t>s</a:t>
            </a:r>
            <a:r>
              <a:rPr sz="2750" spc="-285" dirty="0">
                <a:solidFill>
                  <a:srgbClr val="FFFFFF"/>
                </a:solidFill>
                <a:latin typeface="Trebuchet MS"/>
                <a:cs typeface="Trebuchet MS"/>
              </a:rPr>
              <a:t>un</a:t>
            </a:r>
            <a:r>
              <a:rPr sz="2750" spc="-235" dirty="0">
                <a:solidFill>
                  <a:srgbClr val="FFFFFF"/>
                </a:solidFill>
                <a:latin typeface="Trebuchet MS"/>
                <a:cs typeface="Trebuchet MS"/>
              </a:rPr>
              <a:t>t</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r>
              <a:rPr sz="2750" spc="-345" dirty="0">
                <a:solidFill>
                  <a:srgbClr val="FFFFFF"/>
                </a:solidFill>
                <a:latin typeface="Trebuchet MS"/>
                <a:cs typeface="Trebuchet MS"/>
              </a:rPr>
              <a:t> </a:t>
            </a:r>
            <a:r>
              <a:rPr lang="es-ES" sz="2750" spc="-400" dirty="0">
                <a:solidFill>
                  <a:srgbClr val="FFFFFF"/>
                </a:solidFill>
                <a:latin typeface="Trebuchet MS"/>
                <a:cs typeface="Trebuchet MS"/>
              </a:rPr>
              <a:t>Indígenas ROM </a:t>
            </a:r>
          </a:p>
          <a:p>
            <a:pPr marR="5080" algn="r">
              <a:lnSpc>
                <a:spcPts val="3275"/>
              </a:lnSpc>
              <a:spcBef>
                <a:spcPts val="90"/>
              </a:spcBef>
            </a:pPr>
            <a:r>
              <a:rPr sz="2750" b="1" spc="-185" dirty="0" err="1">
                <a:solidFill>
                  <a:srgbClr val="FFFFFF"/>
                </a:solidFill>
                <a:latin typeface="Trebuchet MS"/>
                <a:cs typeface="Trebuchet MS"/>
              </a:rPr>
              <a:t>S</a:t>
            </a:r>
            <a:r>
              <a:rPr sz="2750" b="1" spc="-580" dirty="0" err="1">
                <a:solidFill>
                  <a:srgbClr val="FFFFFF"/>
                </a:solidFill>
                <a:latin typeface="Trebuchet MS"/>
                <a:cs typeface="Trebuchet MS"/>
              </a:rPr>
              <a:t>e</a:t>
            </a:r>
            <a:r>
              <a:rPr sz="2750" b="1" spc="-400" dirty="0" err="1">
                <a:solidFill>
                  <a:srgbClr val="FFFFFF"/>
                </a:solidFill>
                <a:latin typeface="Trebuchet MS"/>
                <a:cs typeface="Trebuchet MS"/>
              </a:rPr>
              <a:t>c</a:t>
            </a:r>
            <a:r>
              <a:rPr sz="2750" b="1" spc="-390" dirty="0" err="1">
                <a:solidFill>
                  <a:srgbClr val="FFFFFF"/>
                </a:solidFill>
                <a:latin typeface="Trebuchet MS"/>
                <a:cs typeface="Trebuchet MS"/>
              </a:rPr>
              <a:t>r</a:t>
            </a:r>
            <a:r>
              <a:rPr sz="2750" b="1" spc="-580" dirty="0" err="1">
                <a:solidFill>
                  <a:srgbClr val="FFFFFF"/>
                </a:solidFill>
                <a:latin typeface="Trebuchet MS"/>
                <a:cs typeface="Trebuchet MS"/>
              </a:rPr>
              <a:t>e</a:t>
            </a:r>
            <a:r>
              <a:rPr sz="2750" b="1" spc="-340" dirty="0" err="1">
                <a:solidFill>
                  <a:srgbClr val="FFFFFF"/>
                </a:solidFill>
                <a:latin typeface="Trebuchet MS"/>
                <a:cs typeface="Trebuchet MS"/>
              </a:rPr>
              <a:t>t</a:t>
            </a:r>
            <a:r>
              <a:rPr sz="2750" b="1" spc="-500" dirty="0" err="1">
                <a:solidFill>
                  <a:srgbClr val="FFFFFF"/>
                </a:solidFill>
                <a:latin typeface="Trebuchet MS"/>
                <a:cs typeface="Trebuchet MS"/>
              </a:rPr>
              <a:t>a</a:t>
            </a:r>
            <a:r>
              <a:rPr sz="2750" b="1" spc="-390" dirty="0" err="1">
                <a:solidFill>
                  <a:srgbClr val="FFFFFF"/>
                </a:solidFill>
                <a:latin typeface="Trebuchet MS"/>
                <a:cs typeface="Trebuchet MS"/>
              </a:rPr>
              <a:t>r</a:t>
            </a:r>
            <a:r>
              <a:rPr sz="2750" b="1" spc="-375" dirty="0" err="1">
                <a:solidFill>
                  <a:srgbClr val="FFFFFF"/>
                </a:solidFill>
                <a:latin typeface="Trebuchet MS"/>
                <a:cs typeface="Trebuchet MS"/>
              </a:rPr>
              <a:t>ía</a:t>
            </a:r>
            <a:r>
              <a:rPr sz="2750" b="1" spc="-355" dirty="0">
                <a:solidFill>
                  <a:srgbClr val="FFFFFF"/>
                </a:solidFill>
                <a:latin typeface="Trebuchet MS"/>
                <a:cs typeface="Trebuchet MS"/>
              </a:rPr>
              <a:t> </a:t>
            </a:r>
            <a:r>
              <a:rPr sz="2750" b="1" spc="-335" dirty="0">
                <a:solidFill>
                  <a:srgbClr val="FFFFFF"/>
                </a:solidFill>
                <a:latin typeface="Trebuchet MS"/>
                <a:cs typeface="Trebuchet MS"/>
              </a:rPr>
              <a:t>D</a:t>
            </a:r>
            <a:r>
              <a:rPr sz="2750" b="1" spc="-320" dirty="0">
                <a:solidFill>
                  <a:srgbClr val="FFFFFF"/>
                </a:solidFill>
                <a:latin typeface="Trebuchet MS"/>
                <a:cs typeface="Trebuchet MS"/>
              </a:rPr>
              <a:t>i</a:t>
            </a:r>
            <a:r>
              <a:rPr sz="2750" b="1" spc="-180" dirty="0">
                <a:solidFill>
                  <a:srgbClr val="FFFFFF"/>
                </a:solidFill>
                <a:latin typeface="Trebuchet MS"/>
                <a:cs typeface="Trebuchet MS"/>
              </a:rPr>
              <a:t>s</a:t>
            </a:r>
            <a:r>
              <a:rPr sz="2750" b="1" spc="-370" dirty="0">
                <a:solidFill>
                  <a:srgbClr val="FFFFFF"/>
                </a:solidFill>
                <a:latin typeface="Trebuchet MS"/>
                <a:cs typeface="Trebuchet MS"/>
              </a:rPr>
              <a:t>t</a:t>
            </a:r>
            <a:r>
              <a:rPr sz="2750" b="1" spc="-390" dirty="0">
                <a:solidFill>
                  <a:srgbClr val="FFFFFF"/>
                </a:solidFill>
                <a:latin typeface="Trebuchet MS"/>
                <a:cs typeface="Trebuchet MS"/>
              </a:rPr>
              <a:t>r</a:t>
            </a:r>
            <a:r>
              <a:rPr sz="2750" b="1" spc="-320" dirty="0">
                <a:solidFill>
                  <a:srgbClr val="FFFFFF"/>
                </a:solidFill>
                <a:latin typeface="Trebuchet MS"/>
                <a:cs typeface="Trebuchet MS"/>
              </a:rPr>
              <a:t>i</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05" dirty="0">
                <a:solidFill>
                  <a:srgbClr val="FFFFFF"/>
                </a:solidFill>
                <a:latin typeface="Trebuchet MS"/>
                <a:cs typeface="Trebuchet MS"/>
              </a:rPr>
              <a:t>l</a:t>
            </a:r>
            <a:r>
              <a:rPr sz="2750" b="1" spc="-405" dirty="0">
                <a:solidFill>
                  <a:srgbClr val="FFFFFF"/>
                </a:solidFill>
                <a:latin typeface="Trebuchet MS"/>
                <a:cs typeface="Trebuchet MS"/>
              </a:rPr>
              <a:t> </a:t>
            </a:r>
            <a:r>
              <a:rPr sz="2750" b="1" spc="-530" dirty="0">
                <a:solidFill>
                  <a:srgbClr val="FFFFFF"/>
                </a:solidFill>
                <a:latin typeface="Trebuchet MS"/>
                <a:cs typeface="Trebuchet MS"/>
              </a:rPr>
              <a:t>de</a:t>
            </a:r>
            <a:r>
              <a:rPr sz="2750" b="1" spc="-360" dirty="0">
                <a:solidFill>
                  <a:srgbClr val="FFFFFF"/>
                </a:solidFill>
                <a:latin typeface="Trebuchet MS"/>
                <a:cs typeface="Trebuchet MS"/>
              </a:rPr>
              <a:t> </a:t>
            </a:r>
            <a:r>
              <a:rPr sz="2750" b="1" spc="-484" dirty="0">
                <a:solidFill>
                  <a:srgbClr val="FFFFFF"/>
                </a:solidFill>
                <a:latin typeface="Trebuchet MS"/>
                <a:cs typeface="Trebuchet MS"/>
              </a:rPr>
              <a:t>Go</a:t>
            </a:r>
            <a:r>
              <a:rPr sz="2750" b="1" spc="-525" dirty="0">
                <a:solidFill>
                  <a:srgbClr val="FFFFFF"/>
                </a:solidFill>
                <a:latin typeface="Trebuchet MS"/>
                <a:cs typeface="Trebuchet MS"/>
              </a:rPr>
              <a:t>b</a:t>
            </a:r>
            <a:r>
              <a:rPr sz="2750" b="1" spc="-320" dirty="0">
                <a:solidFill>
                  <a:srgbClr val="FFFFFF"/>
                </a:solidFill>
                <a:latin typeface="Trebuchet MS"/>
                <a:cs typeface="Trebuchet MS"/>
              </a:rPr>
              <a:t>i</a:t>
            </a:r>
            <a:r>
              <a:rPr sz="2750" b="1" spc="-580" dirty="0">
                <a:solidFill>
                  <a:srgbClr val="FFFFFF"/>
                </a:solidFill>
                <a:latin typeface="Trebuchet MS"/>
                <a:cs typeface="Trebuchet MS"/>
              </a:rPr>
              <a:t>e</a:t>
            </a:r>
            <a:r>
              <a:rPr sz="2750" b="1" spc="-390" dirty="0">
                <a:solidFill>
                  <a:srgbClr val="FFFFFF"/>
                </a:solidFill>
                <a:latin typeface="Trebuchet MS"/>
                <a:cs typeface="Trebuchet MS"/>
              </a:rPr>
              <a:t>r</a:t>
            </a:r>
            <a:r>
              <a:rPr sz="2750" b="1" spc="-530" dirty="0">
                <a:solidFill>
                  <a:srgbClr val="FFFFFF"/>
                </a:solidFill>
                <a:latin typeface="Trebuchet MS"/>
                <a:cs typeface="Trebuchet MS"/>
              </a:rPr>
              <a:t>no</a:t>
            </a:r>
            <a:endParaRPr sz="2750" dirty="0">
              <a:latin typeface="Trebuchet MS"/>
              <a:cs typeface="Trebuchet MS"/>
            </a:endParaRPr>
          </a:p>
          <a:p>
            <a:pPr>
              <a:lnSpc>
                <a:spcPct val="100000"/>
              </a:lnSpc>
            </a:pPr>
            <a:endParaRPr sz="4000" dirty="0">
              <a:latin typeface="Trebuchet MS"/>
              <a:cs typeface="Trebuchet MS"/>
            </a:endParaRPr>
          </a:p>
          <a:p>
            <a:pPr marL="1619885">
              <a:lnSpc>
                <a:spcPct val="100000"/>
              </a:lnSpc>
              <a:spcBef>
                <a:spcPts val="2585"/>
              </a:spcBef>
            </a:pPr>
            <a:r>
              <a:rPr lang="es-ES" sz="2750" spc="-275" dirty="0">
                <a:solidFill>
                  <a:srgbClr val="FFBE00"/>
                </a:solidFill>
                <a:latin typeface="Trebuchet MS"/>
                <a:cs typeface="Trebuchet MS"/>
              </a:rPr>
              <a:t>Abril </a:t>
            </a:r>
            <a:r>
              <a:rPr sz="2750" spc="-310" dirty="0">
                <a:solidFill>
                  <a:srgbClr val="FFBE00"/>
                </a:solidFill>
                <a:latin typeface="Trebuchet MS"/>
                <a:cs typeface="Trebuchet MS"/>
              </a:rPr>
              <a:t>d</a:t>
            </a:r>
            <a:r>
              <a:rPr sz="2750" spc="-345" dirty="0">
                <a:solidFill>
                  <a:srgbClr val="FFBE00"/>
                </a:solidFill>
                <a:latin typeface="Trebuchet MS"/>
                <a:cs typeface="Trebuchet MS"/>
              </a:rPr>
              <a:t>e</a:t>
            </a:r>
            <a:r>
              <a:rPr sz="2750" spc="-254" dirty="0">
                <a:solidFill>
                  <a:srgbClr val="FFBE00"/>
                </a:solidFill>
                <a:latin typeface="Trebuchet MS"/>
                <a:cs typeface="Trebuchet MS"/>
              </a:rPr>
              <a:t> </a:t>
            </a:r>
            <a:r>
              <a:rPr sz="2750" spc="-150" dirty="0">
                <a:solidFill>
                  <a:srgbClr val="FFBE00"/>
                </a:solidFill>
                <a:latin typeface="Trebuchet MS"/>
                <a:cs typeface="Trebuchet MS"/>
              </a:rPr>
              <a:t>2</a:t>
            </a:r>
            <a:r>
              <a:rPr sz="2750" spc="-5" dirty="0">
                <a:solidFill>
                  <a:srgbClr val="FFBE00"/>
                </a:solidFill>
                <a:latin typeface="Trebuchet MS"/>
                <a:cs typeface="Trebuchet MS"/>
              </a:rPr>
              <a:t>0</a:t>
            </a:r>
            <a:r>
              <a:rPr sz="2750" spc="-150" dirty="0">
                <a:solidFill>
                  <a:srgbClr val="FFBE00"/>
                </a:solidFill>
                <a:latin typeface="Trebuchet MS"/>
                <a:cs typeface="Trebuchet MS"/>
              </a:rPr>
              <a:t>2</a:t>
            </a:r>
            <a:r>
              <a:rPr lang="es-ES" sz="2750" spc="-135" dirty="0">
                <a:solidFill>
                  <a:srgbClr val="FFBE00"/>
                </a:solidFill>
                <a:latin typeface="Trebuchet MS"/>
                <a:cs typeface="Trebuchet MS"/>
              </a:rPr>
              <a:t>3</a:t>
            </a:r>
            <a:endParaRPr sz="2750" dirty="0">
              <a:latin typeface="Trebuchet MS"/>
              <a:cs typeface="Trebuchet MS"/>
            </a:endParaRPr>
          </a:p>
        </p:txBody>
      </p:sp>
      <p:sp>
        <p:nvSpPr>
          <p:cNvPr id="9" name="Título 8">
            <a:extLst>
              <a:ext uri="{FF2B5EF4-FFF2-40B4-BE49-F238E27FC236}">
                <a16:creationId xmlns:a16="http://schemas.microsoft.com/office/drawing/2014/main" id="{CDBAE67F-F9AE-4F02-AB2D-348B396C0308}"/>
              </a:ext>
            </a:extLst>
          </p:cNvPr>
          <p:cNvSpPr>
            <a:spLocks noGrp="1"/>
          </p:cNvSpPr>
          <p:nvPr>
            <p:ph type="title"/>
          </p:nvPr>
        </p:nvSpPr>
        <p:spPr>
          <a:xfrm>
            <a:off x="118871" y="338658"/>
            <a:ext cx="8952230" cy="877163"/>
          </a:xfrm>
        </p:spPr>
        <p:txBody>
          <a:bodyPr/>
          <a:lstStyle/>
          <a:p>
            <a:pPr algn="ctr"/>
            <a:r>
              <a:rPr lang="es-CO" dirty="0"/>
              <a:t>CONSEJO CONSULTIVO Y DE CONCERTACIÓN PARA LOS PUEBLOS INDÍGENAS EN BOGOTÁ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1317527031"/>
              </p:ext>
            </p:extLst>
          </p:nvPr>
        </p:nvGraphicFramePr>
        <p:xfrm>
          <a:off x="157219" y="670678"/>
          <a:ext cx="8110727" cy="349617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Juventud</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090309">
                <a:tc>
                  <a:txBody>
                    <a:bodyPr/>
                    <a:lstStyle/>
                    <a:p>
                      <a:pPr algn="just"/>
                      <a:r>
                        <a:rPr lang="es-ES" sz="1000">
                          <a:latin typeface="Calibri" panose="020F0502020204030204" pitchFamily="34" charset="0"/>
                          <a:cs typeface="Calibri" panose="020F0502020204030204" pitchFamily="34" charset="0"/>
                        </a:rPr>
                        <a:t>Vincular un gestor territorial indígena que movilice y acompañe los procesos a desarrollar para la juventud indígena desde la Subdirección para la Juventud.</a:t>
                      </a:r>
                      <a:endParaRPr lang="es-CO" sz="10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s-ES" sz="1000" dirty="0">
                          <a:latin typeface="Calibri" panose="020F0502020204030204" pitchFamily="34" charset="0"/>
                          <a:cs typeface="Calibri" panose="020F0502020204030204" pitchFamily="34" charset="0"/>
                        </a:rPr>
                        <a:t>Contratación efectiva del gestor con pertenencia étnica indígena Yawar Chicangana con contrato No 4982-2023 y con vigencia del 03/04/2023 hasta el 02/12/2023.</a:t>
                      </a:r>
                    </a:p>
                    <a:p>
                      <a:pPr marL="0" marR="0" lvl="0" indent="0" algn="ctr" defTabSz="914400" eaLnBrk="1" fontAlgn="auto" latinLnBrk="0" hangingPunct="1">
                        <a:lnSpc>
                          <a:spcPct val="100000"/>
                        </a:lnSpc>
                        <a:spcBef>
                          <a:spcPts val="0"/>
                        </a:spcBef>
                        <a:spcAft>
                          <a:spcPts val="0"/>
                        </a:spcAft>
                        <a:buClrTx/>
                        <a:buSzTx/>
                        <a:buFont typeface="Arial" panose="020B0604020202020204" pitchFamily="34" charset="0"/>
                        <a:buNone/>
                        <a:tabLst/>
                        <a:defRPr/>
                      </a:pPr>
                      <a:endParaRPr lang="es-CO" sz="1000" dirty="0">
                        <a:latin typeface="Calibri" panose="020F0502020204030204" pitchFamily="34" charset="0"/>
                        <a:cs typeface="Calibri" panose="020F0502020204030204" pitchFamily="34" charset="0"/>
                      </a:endParaRPr>
                    </a:p>
                    <a:p>
                      <a:pPr marL="0" marR="0" lvl="0" indent="0" algn="ctr"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s-CO" sz="1000" dirty="0">
                          <a:latin typeface="Calibri" panose="020F0502020204030204" pitchFamily="34" charset="0"/>
                          <a:cs typeface="Calibri" panose="020F0502020204030204" pitchFamily="34" charset="0"/>
                        </a:rPr>
                        <a:t>Propuesta: Generar espacios de articulación con las autoridades de los 14 cabildos indígenas de Bogotá </a:t>
                      </a:r>
                    </a:p>
                    <a:p>
                      <a:pPr marL="171450" marR="0" lvl="0" indent="-1714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lgn="ctr">
                        <a:buFont typeface="Arial" panose="020B0604020202020204" pitchFamily="34" charset="0"/>
                        <a:buChar char="•"/>
                      </a:pPr>
                      <a:r>
                        <a:rPr lang="es-ES" sz="1000" dirty="0"/>
                        <a:t>Mayo, junio y julio</a:t>
                      </a:r>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74016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1108177101"/>
              </p:ext>
            </p:extLst>
          </p:nvPr>
        </p:nvGraphicFramePr>
        <p:xfrm>
          <a:off x="157219" y="670678"/>
          <a:ext cx="8110727" cy="425817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Juventud</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090309">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s-ES" sz="400" dirty="0"/>
                        <a:t> </a:t>
                      </a:r>
                      <a:r>
                        <a:rPr lang="es-ES" sz="1000" dirty="0">
                          <a:latin typeface="Calibri" panose="020F0502020204030204" pitchFamily="34" charset="0"/>
                          <a:cs typeface="Calibri" panose="020F0502020204030204" pitchFamily="34" charset="0"/>
                        </a:rPr>
                        <a:t>Vincular a jóvenes étnicos indígenas  en los servicios con cobertura y atención territorial enfocada en los servicios sociales y estrategias de la Subdirección para la Juventud.</a:t>
                      </a:r>
                      <a:endParaRPr lang="es-CO" sz="10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s-ES" sz="1000" dirty="0">
                          <a:latin typeface="Calibri" panose="020F0502020204030204" pitchFamily="34" charset="0"/>
                          <a:cs typeface="Calibri" panose="020F0502020204030204" pitchFamily="34" charset="0"/>
                        </a:rPr>
                        <a:t>Vinculación de 173 jóvenes indígenas (SIRBE corte a 30 abril del 2023) en los servicios sociales cobertura y atención territorial y estrategias de la Subdirección para la Juventud</a:t>
                      </a:r>
                      <a:endParaRPr lang="es-CO" sz="1000" dirty="0">
                        <a:latin typeface="Calibri" panose="020F0502020204030204" pitchFamily="34" charset="0"/>
                        <a:cs typeface="Calibri" panose="020F0502020204030204" pitchFamily="34" charset="0"/>
                      </a:endParaRPr>
                    </a:p>
                    <a:p>
                      <a:pPr marL="0" marR="0" lvl="0" indent="0" algn="ctr" defTabSz="914400" eaLnBrk="1" fontAlgn="auto" latinLnBrk="0" hangingPunct="1">
                        <a:lnSpc>
                          <a:spcPct val="100000"/>
                        </a:lnSpc>
                        <a:spcBef>
                          <a:spcPts val="0"/>
                        </a:spcBef>
                        <a:spcAft>
                          <a:spcPts val="0"/>
                        </a:spcAft>
                        <a:buClrTx/>
                        <a:buSzTx/>
                        <a:buFont typeface="Arial" panose="020B0604020202020204" pitchFamily="34" charset="0"/>
                        <a:buNone/>
                        <a:tabLst/>
                        <a:defRPr/>
                      </a:pPr>
                      <a:endParaRPr lang="es-CO" sz="1000" dirty="0">
                        <a:latin typeface="Calibri" panose="020F0502020204030204" pitchFamily="34" charset="0"/>
                        <a:cs typeface="Calibri" panose="020F0502020204030204" pitchFamily="34" charset="0"/>
                      </a:endParaRPr>
                    </a:p>
                    <a:p>
                      <a:pPr marL="171450" marR="0" lvl="0" indent="-1714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s-CO" sz="1000" dirty="0">
                          <a:latin typeface="Calibri" panose="020F0502020204030204" pitchFamily="34" charset="0"/>
                          <a:cs typeface="Calibri" panose="020F0502020204030204" pitchFamily="34" charset="0"/>
                        </a:rPr>
                        <a:t>Realizar actividades en las Casas de la juventud para que las y los jóvenes indígenas se familiaricen y apropien de estas.</a:t>
                      </a:r>
                    </a:p>
                    <a:p>
                      <a:pPr marL="171450" marR="0" lvl="0" indent="-1714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s-CO" sz="1000" dirty="0">
                          <a:latin typeface="Calibri" panose="020F0502020204030204" pitchFamily="34" charset="0"/>
                          <a:cs typeface="Calibri" panose="020F0502020204030204" pitchFamily="34" charset="0"/>
                        </a:rPr>
                        <a:t>Realizar talleres de sensibilización y prevención de maternidades y paternidades tempranas con enfoque diferencial</a:t>
                      </a:r>
                    </a:p>
                    <a:p>
                      <a:pPr marL="171450" marR="0" lvl="0" indent="-1714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lgn="ctr">
                        <a:buFont typeface="Arial" panose="020B0604020202020204" pitchFamily="34" charset="0"/>
                        <a:buChar char="•"/>
                      </a:pPr>
                      <a:r>
                        <a:rPr lang="es-ES" sz="1000" dirty="0"/>
                        <a:t>Junio, julio y agosto</a:t>
                      </a:r>
                    </a:p>
                    <a:p>
                      <a:pPr marL="171450" marR="0" lvl="0" indent="-1714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000" dirty="0"/>
                        <a:t>Junio, julio y agosto</a:t>
                      </a:r>
                      <a:endParaRPr lang="es-CO" sz="1000" dirty="0"/>
                    </a:p>
                    <a:p>
                      <a:pPr marL="171450" indent="-171450" algn="ctr">
                        <a:buFont typeface="Arial" panose="020B0604020202020204" pitchFamily="34" charset="0"/>
                        <a:buChar char="•"/>
                      </a:pPr>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007774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801315698"/>
              </p:ext>
            </p:extLst>
          </p:nvPr>
        </p:nvGraphicFramePr>
        <p:xfrm>
          <a:off x="157219" y="670678"/>
          <a:ext cx="8529582" cy="4105778"/>
        </p:xfrm>
        <a:graphic>
          <a:graphicData uri="http://schemas.openxmlformats.org/drawingml/2006/table">
            <a:tbl>
              <a:tblPr firstRow="1" bandRow="1">
                <a:tableStyleId>{72833802-FEF1-4C79-8D5D-14CF1EAF98D9}</a:tableStyleId>
              </a:tblPr>
              <a:tblGrid>
                <a:gridCol w="2132396">
                  <a:extLst>
                    <a:ext uri="{9D8B030D-6E8A-4147-A177-3AD203B41FA5}">
                      <a16:colId xmlns:a16="http://schemas.microsoft.com/office/drawing/2014/main" val="647212120"/>
                    </a:ext>
                  </a:extLst>
                </a:gridCol>
                <a:gridCol w="2274789">
                  <a:extLst>
                    <a:ext uri="{9D8B030D-6E8A-4147-A177-3AD203B41FA5}">
                      <a16:colId xmlns:a16="http://schemas.microsoft.com/office/drawing/2014/main" val="2696220810"/>
                    </a:ext>
                  </a:extLst>
                </a:gridCol>
                <a:gridCol w="1838750">
                  <a:extLst>
                    <a:ext uri="{9D8B030D-6E8A-4147-A177-3AD203B41FA5}">
                      <a16:colId xmlns:a16="http://schemas.microsoft.com/office/drawing/2014/main" val="1764716392"/>
                    </a:ext>
                  </a:extLst>
                </a:gridCol>
                <a:gridCol w="2283647">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Adultez</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1</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1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090309">
                <a:tc>
                  <a:txBody>
                    <a:bodyPr/>
                    <a:lstStyle/>
                    <a:p>
                      <a:pPr algn="just"/>
                      <a:r>
                        <a:rPr lang="es-ES" sz="900" dirty="0">
                          <a:solidFill>
                            <a:schemeClr val="tx1"/>
                          </a:solidFill>
                          <a:latin typeface="+mn-lt"/>
                          <a:ea typeface="+mn-ea"/>
                          <a:cs typeface="+mn-cs"/>
                        </a:rPr>
                        <a:t>A</a:t>
                      </a:r>
                      <a:r>
                        <a:rPr lang="es-ES" sz="900" noProof="0" dirty="0">
                          <a:solidFill>
                            <a:schemeClr val="tx1"/>
                          </a:solidFill>
                          <a:latin typeface="+mn-lt"/>
                          <a:ea typeface="+mn-ea"/>
                          <a:cs typeface="+mn-cs"/>
                        </a:rPr>
                        <a:t>tención a las personas habitantes de calle pertenecientes a los pueblos indígenas con enfoque diferencial étnico.</a:t>
                      </a:r>
                      <a:endParaRPr lang="es-CO" sz="90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MX" sz="1000" b="0" i="0" kern="1200" dirty="0">
                          <a:solidFill>
                            <a:schemeClr val="dk1"/>
                          </a:solidFill>
                          <a:effectLst/>
                          <a:latin typeface="+mj-lt"/>
                          <a:ea typeface="+mn-ea"/>
                          <a:cs typeface="Calibri" panose="020F0502020204030204" pitchFamily="34" charset="0"/>
                        </a:rPr>
                        <a:t>Con corte a 31</a:t>
                      </a:r>
                      <a:r>
                        <a:rPr lang="es-MX" sz="1000" b="0" i="0" kern="1200" baseline="0" dirty="0">
                          <a:solidFill>
                            <a:schemeClr val="dk1"/>
                          </a:solidFill>
                          <a:effectLst/>
                          <a:latin typeface="+mj-lt"/>
                          <a:ea typeface="+mn-ea"/>
                          <a:cs typeface="Calibri" panose="020F0502020204030204" pitchFamily="34" charset="0"/>
                        </a:rPr>
                        <a:t> de marzo han sido</a:t>
                      </a:r>
                      <a:r>
                        <a:rPr lang="es-MX" sz="1000" b="0" i="0" kern="1200" dirty="0">
                          <a:solidFill>
                            <a:schemeClr val="dk1"/>
                          </a:solidFill>
                          <a:effectLst/>
                          <a:latin typeface="+mj-lt"/>
                          <a:ea typeface="+mn-ea"/>
                          <a:cs typeface="Calibri" panose="020F0502020204030204" pitchFamily="34" charset="0"/>
                        </a:rPr>
                        <a:t> atendidas en las diferentes unidades operativas del proyecto 7757, Un (1) hombre perteneciente al pueblo MUISCA, y una (1) mujer perteneciente al pueblo INGA.</a:t>
                      </a:r>
                      <a:endParaRPr lang="es-CO" sz="1000" dirty="0">
                        <a:latin typeface="+mj-lt"/>
                        <a:cs typeface="Calibri" panose="020F0502020204030204" pitchFamily="34" charset="0"/>
                      </a:endParaRPr>
                    </a:p>
                    <a:p>
                      <a:pPr lvl="0" algn="just">
                        <a:buNone/>
                      </a:pPr>
                      <a:endParaRPr lang="es-CO" sz="1000" dirty="0">
                        <a:latin typeface="+mj-lt"/>
                      </a:endParaRPr>
                    </a:p>
                    <a:p>
                      <a:pPr lvl="0" algn="just">
                        <a:buNone/>
                      </a:pPr>
                      <a:r>
                        <a:rPr lang="es-CO" sz="1000" dirty="0">
                          <a:latin typeface="+mj-lt"/>
                        </a:rPr>
                        <a:t>Articulación con las autoridades indígenas de Bogotá, para la activación de rutas de apoyo y atención de la población </a:t>
                      </a:r>
                      <a:r>
                        <a:rPr lang="es-CO" sz="1000" b="0" i="0" u="none" strike="noStrike" noProof="0" dirty="0">
                          <a:solidFill>
                            <a:srgbClr val="000000"/>
                          </a:solidFill>
                          <a:latin typeface="+mj-lt"/>
                        </a:rPr>
                        <a:t>habitante de calle o en riesgo de estarlo perteneciente a los pueblos indígenas, con el enfoque de acción sin daño</a:t>
                      </a:r>
                      <a:r>
                        <a:rPr lang="es-CO" sz="1000" dirty="0">
                          <a:latin typeface="+mj-lt"/>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CO" sz="900" dirty="0"/>
                        <a:t>Enero a Diciembre de 2023</a:t>
                      </a:r>
                    </a:p>
                    <a:p>
                      <a:pPr lvl="0" algn="ctr">
                        <a:buNone/>
                      </a:pPr>
                      <a:endParaRPr lang="es-CO" sz="900" dirty="0"/>
                    </a:p>
                    <a:p>
                      <a:pPr lvl="0" algn="ctr">
                        <a:buNone/>
                      </a:pPr>
                      <a:r>
                        <a:rPr lang="es-CO" sz="900" dirty="0"/>
                        <a:t>Por ser una acción a demanda se desarrolla de forma permanente.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4238099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2833702126"/>
              </p:ext>
            </p:extLst>
          </p:nvPr>
        </p:nvGraphicFramePr>
        <p:xfrm>
          <a:off x="157219" y="670678"/>
          <a:ext cx="8529582" cy="3480938"/>
        </p:xfrm>
        <a:graphic>
          <a:graphicData uri="http://schemas.openxmlformats.org/drawingml/2006/table">
            <a:tbl>
              <a:tblPr firstRow="1" bandRow="1">
                <a:tableStyleId>{72833802-FEF1-4C79-8D5D-14CF1EAF98D9}</a:tableStyleId>
              </a:tblPr>
              <a:tblGrid>
                <a:gridCol w="2132396">
                  <a:extLst>
                    <a:ext uri="{9D8B030D-6E8A-4147-A177-3AD203B41FA5}">
                      <a16:colId xmlns:a16="http://schemas.microsoft.com/office/drawing/2014/main" val="647212120"/>
                    </a:ext>
                  </a:extLst>
                </a:gridCol>
                <a:gridCol w="2274789">
                  <a:extLst>
                    <a:ext uri="{9D8B030D-6E8A-4147-A177-3AD203B41FA5}">
                      <a16:colId xmlns:a16="http://schemas.microsoft.com/office/drawing/2014/main" val="2696220810"/>
                    </a:ext>
                  </a:extLst>
                </a:gridCol>
                <a:gridCol w="1838750">
                  <a:extLst>
                    <a:ext uri="{9D8B030D-6E8A-4147-A177-3AD203B41FA5}">
                      <a16:colId xmlns:a16="http://schemas.microsoft.com/office/drawing/2014/main" val="1764716392"/>
                    </a:ext>
                  </a:extLst>
                </a:gridCol>
                <a:gridCol w="2283647">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Vejez</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090309">
                <a:tc>
                  <a:txBody>
                    <a:bodyPr/>
                    <a:lstStyle/>
                    <a:p>
                      <a:pPr algn="just"/>
                      <a:r>
                        <a:rPr lang="es-ES" sz="900" dirty="0">
                          <a:solidFill>
                            <a:schemeClr val="tx1"/>
                          </a:solidFill>
                          <a:latin typeface="+mn-lt"/>
                          <a:ea typeface="+mn-ea"/>
                          <a:cs typeface="+mn-cs"/>
                        </a:rPr>
                        <a:t> Garantizar el uso de los espacios pertinentes en los Centros Día para la implementación de la estrategia intercultural desde la orientación del saber ser de los pueblos indígenas en articulación con las redes de cuidado comunitario y servicio social, para  la conservación de los saberes  de los mayores y las identidades de los pueblos indígenas, teniendo en cuenta las diversas cosmovisiones de los pueblos.</a:t>
                      </a:r>
                      <a:endParaRPr lang="es-CO" sz="9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900" dirty="0"/>
                        <a:t>Articulación de acciones territoriales entre el servicio Centro Día Casa de la Sabiduría  y la Estrategia Redes de cuidado comunitario, para realizar procesos de sensibilización con el objetivo de fortalecer los usos y costumbres ancestrales, de los mayores indígenas de los 14 cabildos. ¿Cómo? A través de conversatorios, talleres, diálogos de saberes y círculos de palabra. </a:t>
                      </a:r>
                      <a:endParaRPr lang="es-CO"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900" dirty="0"/>
                        <a:t>Realizar procesos de sensibilización en el total de las casas de la sabiduría.​</a:t>
                      </a:r>
                    </a:p>
                    <a:p>
                      <a:pPr algn="ctr"/>
                      <a:endParaRPr lang="es-ES" sz="900" dirty="0"/>
                    </a:p>
                    <a:p>
                      <a:pPr algn="ctr"/>
                      <a:r>
                        <a:rPr lang="es-ES" sz="900" dirty="0"/>
                        <a:t>Enero – Diciembre </a:t>
                      </a:r>
                      <a:endParaRPr lang="es-CO"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875005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3821407344"/>
              </p:ext>
            </p:extLst>
          </p:nvPr>
        </p:nvGraphicFramePr>
        <p:xfrm>
          <a:off x="157219" y="670678"/>
          <a:ext cx="8529582" cy="4166738"/>
        </p:xfrm>
        <a:graphic>
          <a:graphicData uri="http://schemas.openxmlformats.org/drawingml/2006/table">
            <a:tbl>
              <a:tblPr firstRow="1" bandRow="1">
                <a:tableStyleId>{72833802-FEF1-4C79-8D5D-14CF1EAF98D9}</a:tableStyleId>
              </a:tblPr>
              <a:tblGrid>
                <a:gridCol w="2132396">
                  <a:extLst>
                    <a:ext uri="{9D8B030D-6E8A-4147-A177-3AD203B41FA5}">
                      <a16:colId xmlns:a16="http://schemas.microsoft.com/office/drawing/2014/main" val="647212120"/>
                    </a:ext>
                  </a:extLst>
                </a:gridCol>
                <a:gridCol w="2274789">
                  <a:extLst>
                    <a:ext uri="{9D8B030D-6E8A-4147-A177-3AD203B41FA5}">
                      <a16:colId xmlns:a16="http://schemas.microsoft.com/office/drawing/2014/main" val="2696220810"/>
                    </a:ext>
                  </a:extLst>
                </a:gridCol>
                <a:gridCol w="1838750">
                  <a:extLst>
                    <a:ext uri="{9D8B030D-6E8A-4147-A177-3AD203B41FA5}">
                      <a16:colId xmlns:a16="http://schemas.microsoft.com/office/drawing/2014/main" val="1764716392"/>
                    </a:ext>
                  </a:extLst>
                </a:gridCol>
                <a:gridCol w="2283647">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Vejez</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090309">
                <a:tc>
                  <a:txBody>
                    <a:bodyPr/>
                    <a:lstStyle/>
                    <a:p>
                      <a:pPr algn="just"/>
                      <a:r>
                        <a:rPr lang="es-ES" sz="900" dirty="0">
                          <a:solidFill>
                            <a:schemeClr val="tx1"/>
                          </a:solidFill>
                          <a:latin typeface="+mn-lt"/>
                          <a:ea typeface="+mn-ea"/>
                          <a:cs typeface="+mn-cs"/>
                        </a:rPr>
                        <a:t>Contratar a 10  agentes culturales indígenas dentro del talento humano de la estrategia intercultural de vejez indígena en el marco del servicio social  Centro Día, para fortalecer el envejecimiento activo desde las prácticas culturales y comunitarias de los pueblos indígenas. </a:t>
                      </a:r>
                      <a:endParaRPr lang="es-CO" sz="9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900" dirty="0"/>
                        <a:t>Articulación de acciones territoriales entre el servicio Centro Día Casa de la Sabiduría  y la Estrategia Redes de cuidado comunitario, para realizar procesos de sensibilización con el objetivo de fortalecer los usos y costumbres ancestrales, de los mayores indígenas de los 14 cabildos. ¿Cómo? A través de conversatorios, talleres, diálogos de saberes y círculos de palabra. </a:t>
                      </a:r>
                    </a:p>
                    <a:p>
                      <a:pPr algn="just"/>
                      <a:endParaRPr lang="es-ES" sz="900" dirty="0"/>
                    </a:p>
                    <a:p>
                      <a:pPr marL="0" marR="0" lvl="0" indent="0" algn="just" defTabSz="914400" eaLnBrk="1" fontAlgn="auto" latinLnBrk="0" hangingPunct="1">
                        <a:lnSpc>
                          <a:spcPct val="100000"/>
                        </a:lnSpc>
                        <a:spcBef>
                          <a:spcPts val="0"/>
                        </a:spcBef>
                        <a:spcAft>
                          <a:spcPts val="0"/>
                        </a:spcAft>
                        <a:buClrTx/>
                        <a:buSzTx/>
                        <a:buFontTx/>
                        <a:buNone/>
                        <a:tabLst/>
                        <a:defRPr/>
                      </a:pPr>
                      <a:r>
                        <a:rPr lang="es-CO" sz="900" dirty="0">
                          <a:latin typeface="Calibri" panose="020F0502020204030204" pitchFamily="34" charset="0"/>
                          <a:cs typeface="Calibri" panose="020F0502020204030204" pitchFamily="34" charset="0"/>
                        </a:rPr>
                        <a:t>El equipo de la Estrategia </a:t>
                      </a:r>
                      <a:r>
                        <a:rPr lang="es-CO" sz="900" kern="1200" dirty="0">
                          <a:solidFill>
                            <a:schemeClr val="dk1"/>
                          </a:solidFill>
                          <a:latin typeface="Calibri" panose="020F0502020204030204" pitchFamily="34" charset="0"/>
                          <a:ea typeface="+mn-ea"/>
                          <a:cs typeface="Calibri" panose="020F0502020204030204" pitchFamily="34" charset="0"/>
                        </a:rPr>
                        <a:t>Intercultural, conformado por </a:t>
                      </a:r>
                      <a:r>
                        <a:rPr lang="es-MX" sz="900" kern="1200" dirty="0">
                          <a:solidFill>
                            <a:schemeClr val="dk1"/>
                          </a:solidFill>
                          <a:latin typeface="Calibri" panose="020F0502020204030204" pitchFamily="34" charset="0"/>
                          <a:ea typeface="+mn-ea"/>
                          <a:cs typeface="Calibri" panose="020F0502020204030204" pitchFamily="34" charset="0"/>
                        </a:rPr>
                        <a:t>9 gestores y un profesional líder,</a:t>
                      </a:r>
                      <a:r>
                        <a:rPr lang="es-CO" sz="900" kern="1200" dirty="0">
                          <a:solidFill>
                            <a:schemeClr val="dk1"/>
                          </a:solidFill>
                          <a:latin typeface="Calibri" panose="020F0502020204030204" pitchFamily="34" charset="0"/>
                          <a:ea typeface="+mn-ea"/>
                          <a:cs typeface="Calibri" panose="020F0502020204030204" pitchFamily="34" charset="0"/>
                        </a:rPr>
                        <a:t> se encuentra contratado en su totalidad</a:t>
                      </a:r>
                      <a:r>
                        <a:rPr lang="es-CO" sz="900" dirty="0">
                          <a:latin typeface="Calibri" panose="020F0502020204030204" pitchFamily="34" charset="0"/>
                          <a:cs typeface="Calibri" panose="020F0502020204030204" pitchFamily="34" charset="0"/>
                        </a:rPr>
                        <a:t>. Los contratos van hasta diciembre de 2023.</a:t>
                      </a:r>
                    </a:p>
                    <a:p>
                      <a:pPr algn="just"/>
                      <a:endParaRPr lang="es-CO"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900" dirty="0"/>
                        <a:t>Enero – Diciembre ​</a:t>
                      </a:r>
                      <a:endParaRPr lang="es-CO"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979149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3456909460"/>
              </p:ext>
            </p:extLst>
          </p:nvPr>
        </p:nvGraphicFramePr>
        <p:xfrm>
          <a:off x="157219" y="670678"/>
          <a:ext cx="8529582" cy="2971047"/>
        </p:xfrm>
        <a:graphic>
          <a:graphicData uri="http://schemas.openxmlformats.org/drawingml/2006/table">
            <a:tbl>
              <a:tblPr firstRow="1" bandRow="1">
                <a:tableStyleId>{72833802-FEF1-4C79-8D5D-14CF1EAF98D9}</a:tableStyleId>
              </a:tblPr>
              <a:tblGrid>
                <a:gridCol w="2132396">
                  <a:extLst>
                    <a:ext uri="{9D8B030D-6E8A-4147-A177-3AD203B41FA5}">
                      <a16:colId xmlns:a16="http://schemas.microsoft.com/office/drawing/2014/main" val="647212120"/>
                    </a:ext>
                  </a:extLst>
                </a:gridCol>
                <a:gridCol w="2274789">
                  <a:extLst>
                    <a:ext uri="{9D8B030D-6E8A-4147-A177-3AD203B41FA5}">
                      <a16:colId xmlns:a16="http://schemas.microsoft.com/office/drawing/2014/main" val="2696220810"/>
                    </a:ext>
                  </a:extLst>
                </a:gridCol>
                <a:gridCol w="1838750">
                  <a:extLst>
                    <a:ext uri="{9D8B030D-6E8A-4147-A177-3AD203B41FA5}">
                      <a16:colId xmlns:a16="http://schemas.microsoft.com/office/drawing/2014/main" val="1764716392"/>
                    </a:ext>
                  </a:extLst>
                </a:gridCol>
                <a:gridCol w="2283647">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Vejez</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090309">
                <a:tc>
                  <a:txBody>
                    <a:bodyPr/>
                    <a:lstStyle/>
                    <a:p>
                      <a:pPr algn="just"/>
                      <a:r>
                        <a:rPr lang="es-ES" sz="900" dirty="0">
                          <a:solidFill>
                            <a:schemeClr val="tx1"/>
                          </a:solidFill>
                          <a:latin typeface="+mn-lt"/>
                          <a:ea typeface="+mn-ea"/>
                          <a:cs typeface="+mn-cs"/>
                        </a:rPr>
                        <a:t>Garantizar los insumos para la implementación de la estrategia intercultural de vejez indígena en el marco del servicio social Centro Día con el enfoque territorial y diferencial, en concertación con los 14 pueblos del espacio autónomo indígena.</a:t>
                      </a:r>
                      <a:endParaRPr lang="es-CO" sz="9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900" dirty="0"/>
                        <a:t>El proceso se encuentra listo para ser presentado ante el Comité de contratación de la SDIS (anexo técnico y estudio previo): mayo.</a:t>
                      </a:r>
                      <a:endParaRPr lang="es-CO"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900" dirty="0"/>
                        <a:t>Se solicitó documentación al cabildo contratante (Inga).​</a:t>
                      </a:r>
                    </a:p>
                    <a:p>
                      <a:pPr algn="ctr"/>
                      <a:endParaRPr lang="es-ES" sz="900" dirty="0"/>
                    </a:p>
                    <a:p>
                      <a:pPr algn="ctr"/>
                      <a:r>
                        <a:rPr lang="es-ES" sz="900" dirty="0"/>
                        <a:t>Radicación en Contratación SDIS.​</a:t>
                      </a:r>
                    </a:p>
                    <a:p>
                      <a:pPr algn="ctr"/>
                      <a:endParaRPr lang="es-ES" sz="900" dirty="0"/>
                    </a:p>
                    <a:p>
                      <a:pPr algn="ctr"/>
                      <a:r>
                        <a:rPr lang="es-ES" sz="900" dirty="0"/>
                        <a:t>Inicio del contrato en el mes de junio </a:t>
                      </a:r>
                      <a:endParaRPr lang="es-CO"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5775740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874973085"/>
              </p:ext>
            </p:extLst>
          </p:nvPr>
        </p:nvGraphicFramePr>
        <p:xfrm>
          <a:off x="157219" y="670678"/>
          <a:ext cx="8529582" cy="4441058"/>
        </p:xfrm>
        <a:graphic>
          <a:graphicData uri="http://schemas.openxmlformats.org/drawingml/2006/table">
            <a:tbl>
              <a:tblPr firstRow="1" bandRow="1">
                <a:tableStyleId>{72833802-FEF1-4C79-8D5D-14CF1EAF98D9}</a:tableStyleId>
              </a:tblPr>
              <a:tblGrid>
                <a:gridCol w="2132396">
                  <a:extLst>
                    <a:ext uri="{9D8B030D-6E8A-4147-A177-3AD203B41FA5}">
                      <a16:colId xmlns:a16="http://schemas.microsoft.com/office/drawing/2014/main" val="647212120"/>
                    </a:ext>
                  </a:extLst>
                </a:gridCol>
                <a:gridCol w="2274789">
                  <a:extLst>
                    <a:ext uri="{9D8B030D-6E8A-4147-A177-3AD203B41FA5}">
                      <a16:colId xmlns:a16="http://schemas.microsoft.com/office/drawing/2014/main" val="2696220810"/>
                    </a:ext>
                  </a:extLst>
                </a:gridCol>
                <a:gridCol w="1838750">
                  <a:extLst>
                    <a:ext uri="{9D8B030D-6E8A-4147-A177-3AD203B41FA5}">
                      <a16:colId xmlns:a16="http://schemas.microsoft.com/office/drawing/2014/main" val="1764716392"/>
                    </a:ext>
                  </a:extLst>
                </a:gridCol>
                <a:gridCol w="2283647">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Vejez</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090309">
                <a:tc>
                  <a:txBody>
                    <a:bodyPr/>
                    <a:lstStyle/>
                    <a:p>
                      <a:pPr algn="just"/>
                      <a:r>
                        <a:rPr lang="es-ES" sz="900" dirty="0">
                          <a:solidFill>
                            <a:schemeClr val="tx1"/>
                          </a:solidFill>
                          <a:latin typeface="+mn-lt"/>
                          <a:ea typeface="+mn-ea"/>
                          <a:cs typeface="+mn-cs"/>
                        </a:rPr>
                        <a:t> Revisar y ajustar  los criterios de priorización con el espacio autónomo indígena, para garantizar la entrega del 100% de apoyos económicos a personas mayores de los pueblos indígenas que soliciten y cumplan los criterios.​</a:t>
                      </a:r>
                      <a:endParaRPr lang="es-CO" sz="9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MX" sz="900" kern="1200" dirty="0">
                          <a:solidFill>
                            <a:schemeClr val="dk1"/>
                          </a:solidFill>
                          <a:effectLst/>
                          <a:latin typeface="Calibri" panose="020F0502020204030204" pitchFamily="34" charset="0"/>
                          <a:ea typeface="+mn-ea"/>
                          <a:cs typeface="Calibri" panose="020F0502020204030204" pitchFamily="34" charset="0"/>
                        </a:rPr>
                        <a:t>A 30 de abril de 2023, la Secretaría Distrital de Integración Social, a través de la Subdirección para la Vejez, entregó apoyos económicos a 505 personas mayores de comunidades indígenas. De estas, 75 personas ingresaron en el 2023. Además, 18 personas </a:t>
                      </a:r>
                      <a:r>
                        <a:rPr lang="es-MX" sz="900" kern="1200" baseline="0" dirty="0">
                          <a:solidFill>
                            <a:schemeClr val="dk1"/>
                          </a:solidFill>
                          <a:latin typeface="Calibri" panose="020F0502020204030204" pitchFamily="34" charset="0"/>
                          <a:ea typeface="+mn-ea"/>
                          <a:cs typeface="Calibri" panose="020F0502020204030204" pitchFamily="34" charset="0"/>
                        </a:rPr>
                        <a:t>mayores que cumplen con criterios de ingreso, se encuentran en lista de priorización. </a:t>
                      </a:r>
                    </a:p>
                    <a:p>
                      <a:pPr marL="0" marR="0" lvl="0" indent="0" algn="just" defTabSz="914400" eaLnBrk="1" fontAlgn="auto" latinLnBrk="0" hangingPunct="1">
                        <a:lnSpc>
                          <a:spcPct val="100000"/>
                        </a:lnSpc>
                        <a:spcBef>
                          <a:spcPts val="0"/>
                        </a:spcBef>
                        <a:spcAft>
                          <a:spcPts val="0"/>
                        </a:spcAft>
                        <a:buClrTx/>
                        <a:buSzTx/>
                        <a:buFontTx/>
                        <a:buNone/>
                        <a:tabLst/>
                        <a:defRPr/>
                      </a:pPr>
                      <a:r>
                        <a:rPr lang="es-MX" sz="900" kern="1200" dirty="0">
                          <a:solidFill>
                            <a:schemeClr val="dk1"/>
                          </a:solidFill>
                          <a:effectLst/>
                          <a:latin typeface="Calibri" panose="020F0502020204030204" pitchFamily="34" charset="0"/>
                          <a:ea typeface="+mn-ea"/>
                          <a:cs typeface="Calibri" panose="020F0502020204030204" pitchFamily="34" charset="0"/>
                        </a:rPr>
                        <a:t>Se avanzó en el proceso de focalización de 393 personas mayores de los Cabildos que hacen parte del Espacio Autónomo Indígena. Gracias a la articulación interna entre los equipos técnicos del servicio Apoyos Económicos y de la Estrategia Intercultural, que ha permitido continuar con la depuración de las bases de datos (corte 30 de abril).</a:t>
                      </a:r>
                      <a:endParaRPr lang="es-CO" sz="900" kern="1200" dirty="0">
                        <a:solidFill>
                          <a:schemeClr val="dk1"/>
                        </a:solidFill>
                        <a:effectLst/>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900" dirty="0"/>
                        <a:t>Continuar con el proceso de focalización en las localidades con el apoyo de los agentes culturales de los cabildos indígenas, depurando y actualizando,  las bases de datos obtenidas a corte 31 de Marzo​</a:t>
                      </a:r>
                    </a:p>
                    <a:p>
                      <a:pPr algn="ctr"/>
                      <a:endParaRPr lang="es-ES" sz="900" dirty="0"/>
                    </a:p>
                    <a:p>
                      <a:pPr algn="ctr"/>
                      <a:r>
                        <a:rPr lang="es-ES" sz="900" dirty="0"/>
                        <a:t>(08-09-15-22-29 Junio)​</a:t>
                      </a:r>
                    </a:p>
                    <a:p>
                      <a:pPr algn="ctr"/>
                      <a:endParaRPr lang="es-ES" sz="900" dirty="0"/>
                    </a:p>
                    <a:p>
                      <a:pPr algn="ctr"/>
                      <a:r>
                        <a:rPr lang="es-ES" sz="900" dirty="0"/>
                        <a:t>​Capacitar a los agentes culturales de los cabildos indígenas, frente al servicio Apoyos Económicos y sus criterios de ingreso, sensibilizando a las personas mayores.​</a:t>
                      </a:r>
                    </a:p>
                    <a:p>
                      <a:pPr algn="ctr"/>
                      <a:endParaRPr lang="es-ES" sz="900" dirty="0"/>
                    </a:p>
                    <a:p>
                      <a:pPr algn="ctr"/>
                      <a:r>
                        <a:rPr lang="es-ES" sz="900" dirty="0"/>
                        <a:t>(Junio)</a:t>
                      </a:r>
                      <a:endParaRPr lang="es-CO"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1094871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941045290"/>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Discapacidad</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2</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2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ES" sz="1000" dirty="0"/>
                        <a:t> </a:t>
                      </a:r>
                      <a:r>
                        <a:rPr lang="es-CO" sz="1000" kern="1200" dirty="0">
                          <a:solidFill>
                            <a:schemeClr val="dk1"/>
                          </a:solidFill>
                          <a:latin typeface="Calibri" panose="020F0502020204030204" pitchFamily="34" charset="0"/>
                          <a:ea typeface="+mn-ea"/>
                          <a:cs typeface="Calibri" panose="020F0502020204030204" pitchFamily="34" charset="0"/>
                        </a:rPr>
                        <a:t>Vincular a un gestor territorial indígena en el marco del proyecto 7771, en preferencia cuidador-a de persona con discapacidad.</a:t>
                      </a:r>
                    </a:p>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000" kern="1200">
                          <a:solidFill>
                            <a:schemeClr val="dk1"/>
                          </a:solidFill>
                          <a:latin typeface="Calibri" panose="020F0502020204030204" pitchFamily="34" charset="0"/>
                          <a:ea typeface="+mn-ea"/>
                          <a:cs typeface="Calibri" panose="020F0502020204030204" pitchFamily="34" charset="0"/>
                        </a:rPr>
                        <a:t>Dar continuidad al contrato de prestación de servicios 471 de 2023, una vez finalice la licencia de maternidad. Contrato</a:t>
                      </a:r>
                      <a:r>
                        <a:rPr lang="es-CO" sz="1000" kern="1200" baseline="0">
                          <a:solidFill>
                            <a:schemeClr val="dk1"/>
                          </a:solidFill>
                          <a:latin typeface="Calibri" panose="020F0502020204030204" pitchFamily="34" charset="0"/>
                          <a:ea typeface="+mn-ea"/>
                          <a:cs typeface="Calibri" panose="020F0502020204030204" pitchFamily="34" charset="0"/>
                        </a:rPr>
                        <a:t> suscrito e</a:t>
                      </a:r>
                      <a:r>
                        <a:rPr lang="es-CO" sz="1000" kern="1200">
                          <a:solidFill>
                            <a:schemeClr val="dk1"/>
                          </a:solidFill>
                          <a:latin typeface="Calibri" panose="020F0502020204030204" pitchFamily="34" charset="0"/>
                          <a:ea typeface="+mn-ea"/>
                          <a:cs typeface="Calibri" panose="020F0502020204030204" pitchFamily="34" charset="0"/>
                        </a:rPr>
                        <a:t>ntre la Secretaría Distrital de Integración Social y la referente indígena Yesmin Eliza Yalanda Yalanda, avalada por los pueblos Indígenas.</a:t>
                      </a:r>
                      <a:endParaRPr lang="es-CO" sz="1000" kern="1200" dirty="0">
                        <a:solidFill>
                          <a:schemeClr val="dk1"/>
                        </a:solidFill>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a:r>
                        <a:rPr lang="es-CO" sz="1000" kern="1200" dirty="0">
                          <a:solidFill>
                            <a:schemeClr val="dk1"/>
                          </a:solidFill>
                          <a:latin typeface="Calibri" panose="020F0502020204030204" pitchFamily="34" charset="0"/>
                          <a:ea typeface="+mn-ea"/>
                          <a:cs typeface="Calibri" panose="020F0502020204030204" pitchFamily="34" charset="0"/>
                        </a:rPr>
                        <a:t>10 meses de ejecución después de dar cumplimiento a la licencia de maternidad.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121142417"/>
              </p:ext>
            </p:extLst>
          </p:nvPr>
        </p:nvGraphicFramePr>
        <p:xfrm>
          <a:off x="238125" y="659409"/>
          <a:ext cx="8110727" cy="4049116"/>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Discapacidad</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2</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2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ES" sz="1100" dirty="0"/>
                        <a:t> </a:t>
                      </a:r>
                      <a:r>
                        <a:rPr lang="es-CO" sz="1100" kern="1200" dirty="0">
                          <a:solidFill>
                            <a:schemeClr val="dk1"/>
                          </a:solidFill>
                          <a:latin typeface="Calibri" panose="020F0502020204030204" pitchFamily="34" charset="0"/>
                          <a:ea typeface="+mn-ea"/>
                          <a:cs typeface="Calibri" panose="020F0502020204030204" pitchFamily="34" charset="0"/>
                        </a:rPr>
                        <a:t>Garantizar la Inclusión en el entorno productivo y educativo de las personas con discapacidad, cuidadores-ras pertenecientes a los pueblos indígenas, teniendo encuentra el enfoque diferencial indígena y en concertación con el espacio autónomo indígena.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kern="1200" dirty="0">
                          <a:solidFill>
                            <a:schemeClr val="dk1"/>
                          </a:solidFill>
                          <a:latin typeface="Calibri" panose="020F0502020204030204" pitchFamily="34" charset="0"/>
                          <a:ea typeface="+mn-ea"/>
                          <a:cs typeface="Calibri" panose="020F0502020204030204" pitchFamily="34" charset="0"/>
                        </a:rPr>
                        <a:t>En articulación</a:t>
                      </a:r>
                      <a:r>
                        <a:rPr lang="es-CO" sz="1100" kern="1200" baseline="0" dirty="0">
                          <a:solidFill>
                            <a:schemeClr val="dk1"/>
                          </a:solidFill>
                          <a:latin typeface="Calibri" panose="020F0502020204030204" pitchFamily="34" charset="0"/>
                          <a:ea typeface="+mn-ea"/>
                          <a:cs typeface="Calibri" panose="020F0502020204030204" pitchFamily="34" charset="0"/>
                        </a:rPr>
                        <a:t> de SDIS y las autoridades indígenas </a:t>
                      </a:r>
                    </a:p>
                    <a:p>
                      <a:pPr marL="0" marR="0" indent="0" algn="just" defTabSz="914400" eaLnBrk="1" fontAlgn="auto" latinLnBrk="0" hangingPunct="1">
                        <a:lnSpc>
                          <a:spcPct val="100000"/>
                        </a:lnSpc>
                        <a:spcBef>
                          <a:spcPts val="0"/>
                        </a:spcBef>
                        <a:spcAft>
                          <a:spcPts val="0"/>
                        </a:spcAft>
                        <a:buClrTx/>
                        <a:buSzTx/>
                        <a:buFontTx/>
                        <a:buNone/>
                        <a:tabLst/>
                        <a:defRPr/>
                      </a:pPr>
                      <a:r>
                        <a:rPr lang="es-CO" sz="1100" kern="1200" baseline="0" dirty="0">
                          <a:solidFill>
                            <a:schemeClr val="dk1"/>
                          </a:solidFill>
                          <a:latin typeface="Calibri" panose="020F0502020204030204" pitchFamily="34" charset="0"/>
                          <a:ea typeface="+mn-ea"/>
                          <a:cs typeface="Calibri" panose="020F0502020204030204" pitchFamily="34" charset="0"/>
                        </a:rPr>
                        <a:t>se realizará la identificación de Personas con discapacidad cuidadoras-es para iniciar </a:t>
                      </a:r>
                      <a:r>
                        <a:rPr lang="es-CO" sz="1100" kern="1200" dirty="0">
                          <a:solidFill>
                            <a:schemeClr val="dk1"/>
                          </a:solidFill>
                          <a:latin typeface="Calibri" panose="020F0502020204030204" pitchFamily="34" charset="0"/>
                          <a:ea typeface="+mn-ea"/>
                          <a:cs typeface="Calibri" panose="020F0502020204030204" pitchFamily="34" charset="0"/>
                        </a:rPr>
                        <a:t>los procesos de inclusión.</a:t>
                      </a:r>
                    </a:p>
                    <a:p>
                      <a:pPr marL="0" marR="0" indent="0" algn="just" defTabSz="914400" eaLnBrk="1" fontAlgn="auto" latinLnBrk="0" hangingPunct="1">
                        <a:lnSpc>
                          <a:spcPct val="100000"/>
                        </a:lnSpc>
                        <a:spcBef>
                          <a:spcPts val="0"/>
                        </a:spcBef>
                        <a:spcAft>
                          <a:spcPts val="0"/>
                        </a:spcAft>
                        <a:buClrTx/>
                        <a:buSzTx/>
                        <a:buFontTx/>
                        <a:buNone/>
                        <a:tabLst/>
                        <a:defRPr/>
                      </a:pPr>
                      <a:endParaRPr lang="es-CO" sz="1100" kern="1200" dirty="0">
                        <a:solidFill>
                          <a:schemeClr val="dk1"/>
                        </a:solidFill>
                        <a:latin typeface="Calibri" panose="020F0502020204030204" pitchFamily="34" charset="0"/>
                        <a:ea typeface="+mn-ea"/>
                        <a:cs typeface="Calibri" panose="020F0502020204030204" pitchFamily="34" charset="0"/>
                      </a:endParaRPr>
                    </a:p>
                    <a:p>
                      <a:pPr marL="0" marR="0" indent="0" algn="just" defTabSz="914400" eaLnBrk="1" fontAlgn="auto" latinLnBrk="0" hangingPunct="1">
                        <a:lnSpc>
                          <a:spcPct val="100000"/>
                        </a:lnSpc>
                        <a:spcBef>
                          <a:spcPts val="0"/>
                        </a:spcBef>
                        <a:spcAft>
                          <a:spcPts val="0"/>
                        </a:spcAft>
                        <a:buClrTx/>
                        <a:buSzTx/>
                        <a:buFontTx/>
                        <a:buNone/>
                        <a:tabLst/>
                        <a:defRPr/>
                      </a:pPr>
                      <a:r>
                        <a:rPr lang="es-ES" sz="1100" kern="1200" dirty="0">
                          <a:solidFill>
                            <a:schemeClr val="dk1"/>
                          </a:solidFill>
                          <a:latin typeface="Calibri" panose="020F0502020204030204" pitchFamily="34" charset="0"/>
                          <a:ea typeface="+mn-ea"/>
                          <a:cs typeface="Calibri" panose="020F0502020204030204" pitchFamily="34" charset="0"/>
                        </a:rPr>
                        <a:t>Se adelanta la construcción de un cronograma de articulación entre los pueblos indígenas que habitan en la ciudad para generar respuesta a la acción afirmativa.</a:t>
                      </a:r>
                      <a:endParaRPr lang="es-CO" sz="1100" kern="1200" dirty="0">
                        <a:solidFill>
                          <a:schemeClr val="dk1"/>
                        </a:solidFill>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kern="1200" dirty="0">
                          <a:solidFill>
                            <a:schemeClr val="dk1"/>
                          </a:solidFill>
                          <a:latin typeface="Calibri" panose="020F0502020204030204" pitchFamily="34" charset="0"/>
                          <a:ea typeface="+mn-ea"/>
                          <a:cs typeface="Calibri" panose="020F0502020204030204" pitchFamily="34" charset="0"/>
                        </a:rPr>
                        <a:t>Durante la vigencia 2023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4518729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2514176367"/>
              </p:ext>
            </p:extLst>
          </p:nvPr>
        </p:nvGraphicFramePr>
        <p:xfrm>
          <a:off x="157219" y="670678"/>
          <a:ext cx="8110727" cy="456297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Familia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2</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2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090309">
                <a:tc>
                  <a:txBody>
                    <a:bodyPr/>
                    <a:lstStyle/>
                    <a:p>
                      <a:pPr algn="just"/>
                      <a:r>
                        <a:rPr lang="es-ES" sz="1000" dirty="0"/>
                        <a:t> </a:t>
                      </a:r>
                      <a:r>
                        <a:rPr lang="es-ES" sz="1000" b="0" dirty="0"/>
                        <a:t>Generar mecanismos de articulación y coordinación con la jurisdicción especial indígena, que posibiliten la atención de quienes con pertenecía étnica indígena estén en riesgo, sean o hayan sido víctimas de violencias en el contexto familiar, de conformidad con la Ley 2126 de 2021 y el bloque de constitucionalidad.</a:t>
                      </a:r>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dirty="0"/>
                        <a:t>Se requiere  espacio con las autoridades para acordar las cinco localidades que se seleccionan para que comuneros aporten insumos a la ruta de atención, para ello se requiere concertar </a:t>
                      </a:r>
                      <a:r>
                        <a:rPr lang="es-ES" sz="1000" dirty="0">
                          <a:latin typeface="Calibri" panose="020F0502020204030204" pitchFamily="34" charset="0"/>
                          <a:cs typeface="Calibri" panose="020F0502020204030204" pitchFamily="34" charset="0"/>
                        </a:rPr>
                        <a:t>con</a:t>
                      </a:r>
                      <a:r>
                        <a:rPr lang="es-ES" sz="1000" baseline="0" dirty="0">
                          <a:latin typeface="Calibri" panose="020F0502020204030204" pitchFamily="34" charset="0"/>
                          <a:cs typeface="Calibri" panose="020F0502020204030204" pitchFamily="34" charset="0"/>
                        </a:rPr>
                        <a:t> las </a:t>
                      </a:r>
                      <a:r>
                        <a:rPr lang="es-ES" sz="1000" dirty="0">
                          <a:latin typeface="Calibri" panose="020F0502020204030204" pitchFamily="34" charset="0"/>
                          <a:cs typeface="Calibri" panose="020F0502020204030204" pitchFamily="34" charset="0"/>
                        </a:rPr>
                        <a:t>Autoridades cronograma para realizar las mesas y de esta manera avanzar en el cumplimiento de esta Acción afirmativa.</a:t>
                      </a:r>
                      <a:endParaRPr lang="es-CO" sz="1000" dirty="0">
                        <a:latin typeface="Calibri" panose="020F0502020204030204" pitchFamily="34" charset="0"/>
                        <a:cs typeface="Calibri" panose="020F0502020204030204" pitchFamily="34" charset="0"/>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es-E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1000" dirty="0"/>
                        <a:t>Entrega de fecha o fechas durante el primer trimestre para realizar las mesas de trabajo de coordinación y articulación a partir del mes de junio o segundo semestre de 2023.</a:t>
                      </a:r>
                    </a:p>
                    <a:p>
                      <a:pPr marL="0" marR="0" lvl="0" indent="0" algn="just" defTabSz="914400" eaLnBrk="1" fontAlgn="auto" latinLnBrk="0" hangingPunct="1">
                        <a:lnSpc>
                          <a:spcPct val="100000"/>
                        </a:lnSpc>
                        <a:spcBef>
                          <a:spcPts val="0"/>
                        </a:spcBef>
                        <a:spcAft>
                          <a:spcPts val="0"/>
                        </a:spcAft>
                        <a:buClrTx/>
                        <a:buSzTx/>
                        <a:buFontTx/>
                        <a:buNone/>
                        <a:tabLst/>
                        <a:defRPr/>
                      </a:pPr>
                      <a:endParaRPr lang="es-ES" sz="1000" dirty="0"/>
                    </a:p>
                    <a:p>
                      <a:pPr marL="0" marR="0" lvl="0" indent="0" algn="just" defTabSz="914400" eaLnBrk="1" fontAlgn="auto" latinLnBrk="0" hangingPunct="1">
                        <a:lnSpc>
                          <a:spcPct val="100000"/>
                        </a:lnSpc>
                        <a:spcBef>
                          <a:spcPts val="0"/>
                        </a:spcBef>
                        <a:spcAft>
                          <a:spcPts val="0"/>
                        </a:spcAft>
                        <a:buClrTx/>
                        <a:buSzTx/>
                        <a:buFontTx/>
                        <a:buNone/>
                        <a:tabLst/>
                        <a:defRPr/>
                      </a:pPr>
                      <a:r>
                        <a:rPr lang="es-ES" sz="1000" dirty="0"/>
                        <a:t>En este sentido, proyectar metodología y logística para realizar las cinco mesas de trabajo con comuneros de localidades o con gobernadores para identificar insumos para la ruta de atención con enfoque diferencial e interseccional.</a:t>
                      </a:r>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1915745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607776160"/>
              </p:ext>
            </p:extLst>
          </p:nvPr>
        </p:nvGraphicFramePr>
        <p:xfrm>
          <a:off x="199822" y="623880"/>
          <a:ext cx="8110727" cy="434961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Infancia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9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121116">
                <a:tc>
                  <a:txBody>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0" i="0" u="none" strike="noStrike" kern="0" cap="none" spc="0" normalizeH="0" baseline="0" noProof="0" dirty="0">
                          <a:ln>
                            <a:noFill/>
                          </a:ln>
                          <a:solidFill>
                            <a:schemeClr val="tx1"/>
                          </a:solidFill>
                          <a:effectLst/>
                          <a:uLnTx/>
                          <a:uFillTx/>
                          <a:latin typeface="+mn-lt"/>
                          <a:ea typeface="Calibri"/>
                          <a:cs typeface="Calibri"/>
                          <a:sym typeface="Calibri"/>
                        </a:rPr>
                        <a:t>Garantizar el funcionamiento de las once Casas de Pensamiento Intercultural en concertación con el espacio autónomo de los pueblos indígenas de Bogotá.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000" dirty="0">
                          <a:solidFill>
                            <a:schemeClr val="tx1"/>
                          </a:solidFill>
                          <a:latin typeface="+mn-lt"/>
                          <a:ea typeface="Calibri"/>
                          <a:cs typeface="Calibri"/>
                          <a:sym typeface="Calibri"/>
                        </a:rPr>
                        <a:t>La Subdirección para la Infancia cuenta con 11 Casas de Pensamiento intercultural, que garantizan la atención a los NNA con enfoque diferencial aportando a una ciudad que respeta y celebra la diversidad.</a:t>
                      </a:r>
                    </a:p>
                    <a:p>
                      <a:pPr algn="just"/>
                      <a:endParaRPr lang="es-CO"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solidFill>
                          <a:schemeClr val="tx1"/>
                        </a:solidFill>
                      </a:endParaRPr>
                    </a:p>
                    <a:p>
                      <a:pPr algn="just"/>
                      <a:endParaRPr lang="es-CO" sz="1000" dirty="0">
                        <a:solidFill>
                          <a:schemeClr val="tx1"/>
                        </a:solidFill>
                      </a:endParaRPr>
                    </a:p>
                    <a:p>
                      <a:pPr algn="just"/>
                      <a:r>
                        <a:rPr lang="es-CO" sz="1000" dirty="0">
                          <a:solidFill>
                            <a:schemeClr val="tx1"/>
                          </a:solidFill>
                        </a:rPr>
                        <a:t>Implementada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r h="705338">
                <a:tc>
                  <a:txBody>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s-MX" sz="1000" dirty="0" err="1">
                          <a:solidFill>
                            <a:schemeClr val="tx1"/>
                          </a:solidFill>
                          <a:latin typeface="+mn-lt"/>
                          <a:ea typeface="Calibri"/>
                          <a:cs typeface="Calibri"/>
                          <a:sym typeface="Calibri"/>
                        </a:rPr>
                        <a:t>Aperturar</a:t>
                      </a:r>
                      <a:r>
                        <a:rPr lang="es-MX" sz="1000" dirty="0">
                          <a:solidFill>
                            <a:schemeClr val="tx1"/>
                          </a:solidFill>
                          <a:latin typeface="+mn-lt"/>
                          <a:ea typeface="Calibri"/>
                          <a:cs typeface="Calibri"/>
                          <a:sym typeface="Calibri"/>
                        </a:rPr>
                        <a:t> 1 (una) Casa de Pensamiento Intercultural para el año 2022 en concertación con el espacio autónomo de pueblos indígenas en Bogotá. </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000" b="0" i="0" u="none" strike="noStrike" kern="0" cap="none" spc="0" normalizeH="0" baseline="0" noProof="0" dirty="0">
                        <a:ln>
                          <a:noFill/>
                        </a:ln>
                        <a:solidFill>
                          <a:schemeClr val="tx1"/>
                        </a:solidFill>
                        <a:effectLst/>
                        <a:uLnTx/>
                        <a:uFillTx/>
                        <a:latin typeface="+mn-lt"/>
                        <a:ea typeface="Calibri"/>
                        <a:cs typeface="Calibri"/>
                        <a:sym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000" dirty="0">
                          <a:solidFill>
                            <a:schemeClr val="tx1"/>
                          </a:solidFill>
                          <a:latin typeface="+mn-lt"/>
                          <a:ea typeface="Calibri"/>
                          <a:cs typeface="Calibri"/>
                          <a:sym typeface="Calibri"/>
                        </a:rPr>
                        <a:t>La Subdirección para la Infancia adelantó, la ubicación del predio donde funcionará la Casa de Pensamiento Yanacona </a:t>
                      </a:r>
                      <a:r>
                        <a:rPr lang="es-MX" sz="1000" dirty="0" err="1">
                          <a:solidFill>
                            <a:schemeClr val="tx1"/>
                          </a:solidFill>
                          <a:latin typeface="+mn-lt"/>
                          <a:ea typeface="Calibri"/>
                          <a:cs typeface="Calibri"/>
                          <a:sym typeface="Calibri"/>
                        </a:rPr>
                        <a:t>Muyu</a:t>
                      </a:r>
                      <a:r>
                        <a:rPr lang="es-MX" sz="1000" dirty="0">
                          <a:solidFill>
                            <a:schemeClr val="tx1"/>
                          </a:solidFill>
                          <a:latin typeface="+mn-lt"/>
                          <a:ea typeface="Calibri"/>
                          <a:cs typeface="Calibri"/>
                          <a:sym typeface="Calibri"/>
                        </a:rPr>
                        <a:t> </a:t>
                      </a:r>
                      <a:r>
                        <a:rPr lang="es-MX" sz="1000" dirty="0" err="1">
                          <a:solidFill>
                            <a:schemeClr val="tx1"/>
                          </a:solidFill>
                          <a:latin typeface="+mn-lt"/>
                          <a:ea typeface="Calibri"/>
                          <a:cs typeface="Calibri"/>
                          <a:sym typeface="Calibri"/>
                        </a:rPr>
                        <a:t>Kawsay</a:t>
                      </a:r>
                      <a:r>
                        <a:rPr lang="es-MX" sz="1000" dirty="0">
                          <a:solidFill>
                            <a:schemeClr val="tx1"/>
                          </a:solidFill>
                          <a:latin typeface="+mn-lt"/>
                          <a:ea typeface="Calibri"/>
                          <a:cs typeface="Calibri"/>
                          <a:sym typeface="Calibri"/>
                        </a:rPr>
                        <a:t>, será en la localidad de ciudad Bolívar, con una cobertura de 86 niñas y niños.</a:t>
                      </a:r>
                    </a:p>
                    <a:p>
                      <a:pPr algn="just"/>
                      <a:endParaRPr lang="es-CO"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000" dirty="0">
                          <a:solidFill>
                            <a:schemeClr val="tx1"/>
                          </a:solidFill>
                        </a:rPr>
                        <a:t>Julio de 2023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9309493"/>
                  </a:ext>
                </a:extLst>
              </a:tr>
            </a:tbl>
          </a:graphicData>
        </a:graphic>
      </p:graphicFrame>
    </p:spTree>
    <p:extLst>
      <p:ext uri="{BB962C8B-B14F-4D97-AF65-F5344CB8AC3E}">
        <p14:creationId xmlns:p14="http://schemas.microsoft.com/office/powerpoint/2010/main" val="2893405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3952977403"/>
              </p:ext>
            </p:extLst>
          </p:nvPr>
        </p:nvGraphicFramePr>
        <p:xfrm>
          <a:off x="157219" y="670678"/>
          <a:ext cx="8110727" cy="444105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Familia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9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0">
                <a:tc>
                  <a:txBody>
                    <a:bodyPr/>
                    <a:lstStyle/>
                    <a:p>
                      <a:pPr algn="just"/>
                      <a:r>
                        <a:rPr lang="es-ES" sz="1200" kern="1200" dirty="0">
                          <a:solidFill>
                            <a:schemeClr val="dk1"/>
                          </a:solidFill>
                          <a:latin typeface="+mn-lt"/>
                          <a:ea typeface="+mn-ea"/>
                          <a:cs typeface="+mn-cs"/>
                        </a:rPr>
                        <a:t>Creación de una ruta con enfoque diferencial e interseccional y que posibilite la articulación con la justicia propia, para la atención de quienes con quienes con pertenecía étnica indígena estén en riesgo, sean o hayan sido víctimas de violencias en el contexto familiar, de conformidad con la Ley 2126 de 2021 y el bloque de constitucionalidad.</a:t>
                      </a:r>
                      <a:endParaRPr lang="es-CO"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ES" sz="1200" dirty="0"/>
                        <a:t>Se requiere  espacio con las autoridades para avanzar en el cumplimiento de la acciones y recibir la retroalimentación del documento que contiene los insumos para la creación de la ruta con enfoque diferencial por parte de las Autoridades Indígenas.</a:t>
                      </a:r>
                      <a:endParaRPr lang="es-CO"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ES" sz="900" dirty="0"/>
                        <a:t>En los meses de mayo o junio de 2023. Proyectar metodología y logística para realizar las cinco mesas de trabajo con comuneros de localidades y poder identificar insumos para la ruta de atención con enfoque diferencial e interseccional.</a:t>
                      </a:r>
                    </a:p>
                    <a:p>
                      <a:pPr marL="0" marR="0" lvl="0" indent="0" algn="just" defTabSz="914400" eaLnBrk="1" fontAlgn="auto" latinLnBrk="0" hangingPunct="1">
                        <a:lnSpc>
                          <a:spcPct val="100000"/>
                        </a:lnSpc>
                        <a:spcBef>
                          <a:spcPts val="0"/>
                        </a:spcBef>
                        <a:spcAft>
                          <a:spcPts val="0"/>
                        </a:spcAft>
                        <a:buClrTx/>
                        <a:buSzTx/>
                        <a:buFontTx/>
                        <a:buNone/>
                        <a:tabLst/>
                        <a:defRPr/>
                      </a:pPr>
                      <a:r>
                        <a:rPr lang="es-ES" sz="900" dirty="0"/>
                        <a:t>Al finalizar el año 2023 se espera contar con el  documento de sistematización de la ruta construida de manera conjunta con las Autoridades Indígenas, la cual se debe socializar con las Comisarías de Familia y proyectar recursos para la implementación de la ruta de atención.</a:t>
                      </a:r>
                      <a:endParaRPr lang="es-CO" sz="9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s-CO"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374037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55701210"/>
              </p:ext>
            </p:extLst>
          </p:nvPr>
        </p:nvGraphicFramePr>
        <p:xfrm>
          <a:off x="238126" y="659409"/>
          <a:ext cx="8125465" cy="3811882"/>
        </p:xfrm>
        <a:graphic>
          <a:graphicData uri="http://schemas.openxmlformats.org/drawingml/2006/table">
            <a:tbl>
              <a:tblPr firstRow="1" bandRow="1">
                <a:tableStyleId>{72833802-FEF1-4C79-8D5D-14CF1EAF98D9}</a:tableStyleId>
              </a:tblPr>
              <a:tblGrid>
                <a:gridCol w="1669904">
                  <a:extLst>
                    <a:ext uri="{9D8B030D-6E8A-4147-A177-3AD203B41FA5}">
                      <a16:colId xmlns:a16="http://schemas.microsoft.com/office/drawing/2014/main" val="647212120"/>
                    </a:ext>
                  </a:extLst>
                </a:gridCol>
                <a:gridCol w="3084456">
                  <a:extLst>
                    <a:ext uri="{9D8B030D-6E8A-4147-A177-3AD203B41FA5}">
                      <a16:colId xmlns:a16="http://schemas.microsoft.com/office/drawing/2014/main" val="2696220810"/>
                    </a:ext>
                  </a:extLst>
                </a:gridCol>
                <a:gridCol w="1612268">
                  <a:extLst>
                    <a:ext uri="{9D8B030D-6E8A-4147-A177-3AD203B41FA5}">
                      <a16:colId xmlns:a16="http://schemas.microsoft.com/office/drawing/2014/main" val="1764716392"/>
                    </a:ext>
                  </a:extLst>
                </a:gridCol>
                <a:gridCol w="1758837">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Dirección Nutrición y Abastecimiento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622532">
                <a:tc>
                  <a:txBody>
                    <a:bodyPr/>
                    <a:lstStyle/>
                    <a:p>
                      <a:pPr algn="ctr"/>
                      <a:r>
                        <a:rPr lang="es-CO" sz="1200" b="1" dirty="0"/>
                        <a:t>Acción</a:t>
                      </a:r>
                      <a:r>
                        <a:rPr lang="es-CO" sz="1200" b="1" baseline="0" dirty="0"/>
                        <a:t> afirmativa concertada</a:t>
                      </a:r>
                    </a:p>
                    <a:p>
                      <a:pPr algn="ctr"/>
                      <a:r>
                        <a:rPr lang="es-CO" sz="600" i="1" baseline="0" dirty="0"/>
                        <a:t>(Descripción de las acciones no implementadas y  las que se implementan en el 2023)</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Propuesta de</a:t>
                      </a:r>
                      <a:r>
                        <a:rPr lang="es-CO" sz="1200" b="1" baseline="0" dirty="0"/>
                        <a:t> cumplimiento 2023</a:t>
                      </a:r>
                    </a:p>
                    <a:p>
                      <a:pPr algn="ctr"/>
                      <a:r>
                        <a:rPr lang="es-CO" sz="600" i="1" baseline="0" dirty="0"/>
                        <a:t>(Estrategia, hitos o actividades concretas para su materialización)</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Fecha estimada de implementación</a:t>
                      </a:r>
                      <a:endParaRPr lang="es-CO" sz="600" b="1" dirty="0"/>
                    </a:p>
                    <a:p>
                      <a:pPr algn="ctr"/>
                      <a:r>
                        <a:rPr lang="es-CO" sz="600" i="1" dirty="0"/>
                        <a:t>(Se debe establecer una fecha real o</a:t>
                      </a:r>
                      <a:r>
                        <a:rPr lang="es-CO" sz="600" i="1" baseline="0" dirty="0"/>
                        <a:t> tentativa para ser aprobado por el espacio</a:t>
                      </a:r>
                      <a:r>
                        <a:rPr lang="es-CO" sz="700" i="1" baseline="0" dirty="0"/>
                        <a:t>)</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Aprobado por</a:t>
                      </a:r>
                      <a:r>
                        <a:rPr lang="es-CO" sz="1200" b="1" baseline="0" dirty="0"/>
                        <a:t> el espacio y anexar soporte</a:t>
                      </a:r>
                    </a:p>
                    <a:p>
                      <a:pPr algn="ctr"/>
                      <a:r>
                        <a:rPr lang="es-CO" sz="600" i="1" baseline="0" dirty="0"/>
                        <a:t>(Esto se diligenciara durante la sesión)</a:t>
                      </a:r>
                      <a:endParaRPr lang="es-CO" sz="6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l"/>
                      <a:r>
                        <a:rPr lang="es-ES" sz="900" dirty="0"/>
                        <a:t>Entregar el 100% apoyos alimentarios,  programados en la Complementación Alimentaria Canasta Básica Indígena  a familias en condición de pobreza y pobreza extrema.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s-ES" sz="900" dirty="0"/>
                        <a:t>A corte 30 de abril de 2023 los cabildos indígenas tienen contratación vigente que cubre el período de tiempo de marzo a diciembre 2023, con la cual se realiza la entrega del 100% de los apoyos alimentarios programados.</a:t>
                      </a:r>
                    </a:p>
                    <a:p>
                      <a:pPr algn="l"/>
                      <a:r>
                        <a:rPr lang="es-ES" sz="900" dirty="0"/>
                        <a:t>A 30/04/2023 se atendió un total de 3.368 personas únicas (1.837 mujeres y 1.531 hombres.) pertenecientes a los 5 cabildos indígenas. (Kichwa, Inga, Muisca Suba, Muisca Bosa , Muisca Bosa, </a:t>
                      </a:r>
                      <a:r>
                        <a:rPr lang="es-ES" sz="900" dirty="0" err="1"/>
                        <a:t>Ambiká</a:t>
                      </a:r>
                      <a:r>
                        <a:rPr lang="es-ES" sz="900" dirty="0"/>
                        <a:t> Pijao)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s-MX" sz="900" dirty="0"/>
                        <a:t>Para</a:t>
                      </a:r>
                      <a:r>
                        <a:rPr lang="es-MX" sz="900" baseline="0" dirty="0"/>
                        <a:t> la vigencia 2023 se </a:t>
                      </a:r>
                      <a:r>
                        <a:rPr lang="es-ES" sz="900" baseline="0" dirty="0"/>
                        <a:t>dará continuidad a los procesos de entrega de la canasta alimentaria a las familias indígenas que se encuentren en inseguridad alimentaria severa o moderada, identificadas por la Secretaría Distrital de Integración Social.</a:t>
                      </a:r>
                    </a:p>
                    <a:p>
                      <a:pPr algn="l"/>
                      <a:endParaRPr lang="es-CO"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7071485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627707903"/>
              </p:ext>
            </p:extLst>
          </p:nvPr>
        </p:nvGraphicFramePr>
        <p:xfrm>
          <a:off x="238126" y="659409"/>
          <a:ext cx="8125465" cy="3811882"/>
        </p:xfrm>
        <a:graphic>
          <a:graphicData uri="http://schemas.openxmlformats.org/drawingml/2006/table">
            <a:tbl>
              <a:tblPr firstRow="1" bandRow="1">
                <a:tableStyleId>{72833802-FEF1-4C79-8D5D-14CF1EAF98D9}</a:tableStyleId>
              </a:tblPr>
              <a:tblGrid>
                <a:gridCol w="1669904">
                  <a:extLst>
                    <a:ext uri="{9D8B030D-6E8A-4147-A177-3AD203B41FA5}">
                      <a16:colId xmlns:a16="http://schemas.microsoft.com/office/drawing/2014/main" val="647212120"/>
                    </a:ext>
                  </a:extLst>
                </a:gridCol>
                <a:gridCol w="3084456">
                  <a:extLst>
                    <a:ext uri="{9D8B030D-6E8A-4147-A177-3AD203B41FA5}">
                      <a16:colId xmlns:a16="http://schemas.microsoft.com/office/drawing/2014/main" val="2696220810"/>
                    </a:ext>
                  </a:extLst>
                </a:gridCol>
                <a:gridCol w="1612268">
                  <a:extLst>
                    <a:ext uri="{9D8B030D-6E8A-4147-A177-3AD203B41FA5}">
                      <a16:colId xmlns:a16="http://schemas.microsoft.com/office/drawing/2014/main" val="1764716392"/>
                    </a:ext>
                  </a:extLst>
                </a:gridCol>
                <a:gridCol w="1758837">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Dirección Nutrición y Abastecimiento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622532">
                <a:tc>
                  <a:txBody>
                    <a:bodyPr/>
                    <a:lstStyle/>
                    <a:p>
                      <a:pPr algn="ctr"/>
                      <a:r>
                        <a:rPr lang="es-CO" sz="1200" b="1" dirty="0"/>
                        <a:t>Acción</a:t>
                      </a:r>
                      <a:r>
                        <a:rPr lang="es-CO" sz="1200" b="1" baseline="0" dirty="0"/>
                        <a:t> afirmativa concertada</a:t>
                      </a:r>
                    </a:p>
                    <a:p>
                      <a:pPr algn="ctr"/>
                      <a:r>
                        <a:rPr lang="es-CO" sz="600" i="1" baseline="0" dirty="0"/>
                        <a:t>(Descripción de las acciones no implementadas y  las que se implementan en el 2023)</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Propuesta de</a:t>
                      </a:r>
                      <a:r>
                        <a:rPr lang="es-CO" sz="1200" b="1" baseline="0" dirty="0"/>
                        <a:t> cumplimiento 2023</a:t>
                      </a:r>
                    </a:p>
                    <a:p>
                      <a:pPr algn="ctr"/>
                      <a:r>
                        <a:rPr lang="es-CO" sz="600" i="1" baseline="0" dirty="0"/>
                        <a:t>(Estrategia, hitos o actividades concretas para su materialización)</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Fecha estimada de implementación</a:t>
                      </a:r>
                      <a:endParaRPr lang="es-CO" sz="600" b="1" dirty="0"/>
                    </a:p>
                    <a:p>
                      <a:pPr algn="ctr"/>
                      <a:r>
                        <a:rPr lang="es-CO" sz="600" i="1" dirty="0"/>
                        <a:t>(Se debe establecer una fecha real o</a:t>
                      </a:r>
                      <a:r>
                        <a:rPr lang="es-CO" sz="600" i="1" baseline="0" dirty="0"/>
                        <a:t> tentativa para ser aprobado por el espacio</a:t>
                      </a:r>
                      <a:r>
                        <a:rPr lang="es-CO" sz="700" i="1" baseline="0" dirty="0"/>
                        <a:t>)</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Aprobado por</a:t>
                      </a:r>
                      <a:r>
                        <a:rPr lang="es-CO" sz="1200" b="1" baseline="0" dirty="0"/>
                        <a:t> el espacio y anexar soporte</a:t>
                      </a:r>
                    </a:p>
                    <a:p>
                      <a:pPr algn="ctr"/>
                      <a:r>
                        <a:rPr lang="es-CO" sz="600" i="1" baseline="0" dirty="0"/>
                        <a:t>(Esto se diligenciara durante la sesión)</a:t>
                      </a:r>
                      <a:endParaRPr lang="es-CO" sz="6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l"/>
                      <a:r>
                        <a:rPr lang="es-ES" sz="900" dirty="0"/>
                        <a:t>Entregar el 100% de los apoyos alimentarios a través de bonos canjeables a las familias  indígena vulnerables en Bogotá en el marco del diálogo con el espacio autónomo indígena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s-ES" sz="900" dirty="0"/>
                        <a:t>A 30 de abril de 2023 la Dirección de Nutrición y Abastecimiento atendió un total de 657 personas indígenas, 299 hombres y 358 mujeres, en el beneficio de bonos canjeables por alimentos, entregando el 100% de los apoyos alimentarios programados para las familias indígenas vulnerables en Bogotá, en el marco del diálogo con el espacio autónomo indígena.</a:t>
                      </a:r>
                    </a:p>
                    <a:p>
                      <a:pPr algn="l"/>
                      <a:endParaRPr lang="es-ES" sz="900" dirty="0"/>
                    </a:p>
                    <a:p>
                      <a:pPr algn="l"/>
                      <a:r>
                        <a:rPr lang="es-ES" sz="900" dirty="0"/>
                        <a:t>Se ajusta y actualiza la ejecución presupuestal a corte abril 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s-MX" sz="900" dirty="0"/>
                        <a:t>Para</a:t>
                      </a:r>
                      <a:r>
                        <a:rPr lang="es-MX" sz="900" baseline="0" dirty="0"/>
                        <a:t> la vigencia 2023 se </a:t>
                      </a:r>
                      <a:r>
                        <a:rPr lang="es-ES" sz="900" baseline="0" dirty="0"/>
                        <a:t>dará continuidad a la atención a las familias indígena mediante la entrega de bonos canjeable por alimentos, programados en el marco del proyecto 7745.</a:t>
                      </a:r>
                    </a:p>
                    <a:p>
                      <a:pPr algn="l"/>
                      <a:endParaRPr lang="es-CO"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9759656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718905304"/>
              </p:ext>
            </p:extLst>
          </p:nvPr>
        </p:nvGraphicFramePr>
        <p:xfrm>
          <a:off x="238126" y="659409"/>
          <a:ext cx="8125465" cy="3811882"/>
        </p:xfrm>
        <a:graphic>
          <a:graphicData uri="http://schemas.openxmlformats.org/drawingml/2006/table">
            <a:tbl>
              <a:tblPr firstRow="1" bandRow="1">
                <a:tableStyleId>{72833802-FEF1-4C79-8D5D-14CF1EAF98D9}</a:tableStyleId>
              </a:tblPr>
              <a:tblGrid>
                <a:gridCol w="1669904">
                  <a:extLst>
                    <a:ext uri="{9D8B030D-6E8A-4147-A177-3AD203B41FA5}">
                      <a16:colId xmlns:a16="http://schemas.microsoft.com/office/drawing/2014/main" val="647212120"/>
                    </a:ext>
                  </a:extLst>
                </a:gridCol>
                <a:gridCol w="3084456">
                  <a:extLst>
                    <a:ext uri="{9D8B030D-6E8A-4147-A177-3AD203B41FA5}">
                      <a16:colId xmlns:a16="http://schemas.microsoft.com/office/drawing/2014/main" val="2696220810"/>
                    </a:ext>
                  </a:extLst>
                </a:gridCol>
                <a:gridCol w="1612268">
                  <a:extLst>
                    <a:ext uri="{9D8B030D-6E8A-4147-A177-3AD203B41FA5}">
                      <a16:colId xmlns:a16="http://schemas.microsoft.com/office/drawing/2014/main" val="1764716392"/>
                    </a:ext>
                  </a:extLst>
                </a:gridCol>
                <a:gridCol w="1758837">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Dirección Nutrición y Abastecimiento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3</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3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622532">
                <a:tc>
                  <a:txBody>
                    <a:bodyPr/>
                    <a:lstStyle/>
                    <a:p>
                      <a:pPr algn="ctr"/>
                      <a:r>
                        <a:rPr lang="es-CO" sz="1200" b="1" dirty="0"/>
                        <a:t>Acción</a:t>
                      </a:r>
                      <a:r>
                        <a:rPr lang="es-CO" sz="1200" b="1" baseline="0" dirty="0"/>
                        <a:t> afirmativa concertada</a:t>
                      </a:r>
                    </a:p>
                    <a:p>
                      <a:pPr algn="ctr"/>
                      <a:r>
                        <a:rPr lang="es-CO" sz="600" i="1" baseline="0" dirty="0"/>
                        <a:t>(Descripción de las acciones no implementadas y  las que se implementan en el 2023)</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Propuesta de</a:t>
                      </a:r>
                      <a:r>
                        <a:rPr lang="es-CO" sz="1200" b="1" baseline="0" dirty="0"/>
                        <a:t> cumplimiento 2023</a:t>
                      </a:r>
                    </a:p>
                    <a:p>
                      <a:pPr algn="ctr"/>
                      <a:r>
                        <a:rPr lang="es-CO" sz="600" i="1" baseline="0" dirty="0"/>
                        <a:t>(Estrategia, hitos o actividades concretas para su materialización)</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Fecha estimada de implementación</a:t>
                      </a:r>
                      <a:endParaRPr lang="es-CO" sz="600" b="1" dirty="0"/>
                    </a:p>
                    <a:p>
                      <a:pPr algn="ctr"/>
                      <a:r>
                        <a:rPr lang="es-CO" sz="600" i="1" dirty="0"/>
                        <a:t>(Se debe establecer una fecha real o</a:t>
                      </a:r>
                      <a:r>
                        <a:rPr lang="es-CO" sz="600" i="1" baseline="0" dirty="0"/>
                        <a:t> tentativa para ser aprobado por el espacio</a:t>
                      </a:r>
                      <a:r>
                        <a:rPr lang="es-CO" sz="700" i="1" baseline="0" dirty="0"/>
                        <a:t>)</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Aprobado por</a:t>
                      </a:r>
                      <a:r>
                        <a:rPr lang="es-CO" sz="1200" b="1" baseline="0" dirty="0"/>
                        <a:t> el espacio y anexar soporte</a:t>
                      </a:r>
                    </a:p>
                    <a:p>
                      <a:pPr algn="ctr"/>
                      <a:r>
                        <a:rPr lang="es-CO" sz="600" i="1" baseline="0" dirty="0"/>
                        <a:t>(Esto se diligenciara durante la sesión)</a:t>
                      </a:r>
                      <a:endParaRPr lang="es-CO" sz="6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l"/>
                      <a:r>
                        <a:rPr lang="es-ES" sz="900" dirty="0"/>
                        <a:t>Capacitar 584 hogares en educación nutricional y fortalecimiento de usos y costumbres desde el componente social, por medio de acciones y/o actividades ejecutadas desde el equipo social y nutricional del Cabildo Indígena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900" dirty="0"/>
                        <a:t>A 30 de abril 30 de 2023 se cuenta con un registro de 710 participantes únicos que conforman 551 familias pertenecientes a la canasta básica indígena (CABILDO AMBIKA PIJAO, CABILDO INGA SANTA FE, CABILDO KICHWA, CABILDO MUISCA BOSA y CABILDO MUISCA SUBA), las cuales han participado en las acciones de educación nutricional y promoción de hábitos en estilos de vida saludable y actividad física entre enero y abril 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s-MX" sz="900" dirty="0"/>
                        <a:t>Para</a:t>
                      </a:r>
                      <a:r>
                        <a:rPr lang="es-MX" sz="900" baseline="0" dirty="0"/>
                        <a:t> la vigencia 2023 se </a:t>
                      </a:r>
                      <a:r>
                        <a:rPr lang="es-ES" sz="900" baseline="0" dirty="0"/>
                        <a:t>dará continuidad a los procesos de fortalecimiento en usos y costumbre  de las familias indígenas beneficiarias de la canasta alimentaria y con la cualificación en educación nutricional. </a:t>
                      </a:r>
                    </a:p>
                    <a:p>
                      <a:pPr algn="l"/>
                      <a:endParaRPr lang="es-CO"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41064578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002764046"/>
              </p:ext>
            </p:extLst>
          </p:nvPr>
        </p:nvGraphicFramePr>
        <p:xfrm>
          <a:off x="238126" y="659409"/>
          <a:ext cx="8125465" cy="4340984"/>
        </p:xfrm>
        <a:graphic>
          <a:graphicData uri="http://schemas.openxmlformats.org/drawingml/2006/table">
            <a:tbl>
              <a:tblPr firstRow="1" bandRow="1">
                <a:tableStyleId>{72833802-FEF1-4C79-8D5D-14CF1EAF98D9}</a:tableStyleId>
              </a:tblPr>
              <a:tblGrid>
                <a:gridCol w="1669904">
                  <a:extLst>
                    <a:ext uri="{9D8B030D-6E8A-4147-A177-3AD203B41FA5}">
                      <a16:colId xmlns:a16="http://schemas.microsoft.com/office/drawing/2014/main" val="647212120"/>
                    </a:ext>
                  </a:extLst>
                </a:gridCol>
                <a:gridCol w="3084456">
                  <a:extLst>
                    <a:ext uri="{9D8B030D-6E8A-4147-A177-3AD203B41FA5}">
                      <a16:colId xmlns:a16="http://schemas.microsoft.com/office/drawing/2014/main" val="2696220810"/>
                    </a:ext>
                  </a:extLst>
                </a:gridCol>
                <a:gridCol w="1612268">
                  <a:extLst>
                    <a:ext uri="{9D8B030D-6E8A-4147-A177-3AD203B41FA5}">
                      <a16:colId xmlns:a16="http://schemas.microsoft.com/office/drawing/2014/main" val="1764716392"/>
                    </a:ext>
                  </a:extLst>
                </a:gridCol>
                <a:gridCol w="1758837">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Dirección Territorial</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2</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2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622532">
                <a:tc>
                  <a:txBody>
                    <a:bodyPr/>
                    <a:lstStyle/>
                    <a:p>
                      <a:pPr algn="ctr"/>
                      <a:r>
                        <a:rPr lang="es-CO" sz="1200" b="1" dirty="0"/>
                        <a:t>Acción</a:t>
                      </a:r>
                      <a:r>
                        <a:rPr lang="es-CO" sz="1200" b="1" baseline="0" dirty="0"/>
                        <a:t> afirmativa concertada</a:t>
                      </a:r>
                    </a:p>
                    <a:p>
                      <a:pPr algn="ctr"/>
                      <a:r>
                        <a:rPr lang="es-CO" sz="600" i="1" baseline="0" dirty="0"/>
                        <a:t>(Descripción de las acciones no implementadas y  las que se implementan en el 2023)</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Propuesta de</a:t>
                      </a:r>
                      <a:r>
                        <a:rPr lang="es-CO" sz="1200" b="1" baseline="0" dirty="0"/>
                        <a:t> cumplimiento 2023</a:t>
                      </a:r>
                    </a:p>
                    <a:p>
                      <a:pPr algn="ctr"/>
                      <a:r>
                        <a:rPr lang="es-CO" sz="600" i="1" baseline="0" dirty="0"/>
                        <a:t>(Estrategia, hitos o actividades concretas para su materialización)</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Fecha estimada de implementación</a:t>
                      </a:r>
                      <a:endParaRPr lang="es-CO" sz="600" b="1" dirty="0"/>
                    </a:p>
                    <a:p>
                      <a:pPr algn="ctr"/>
                      <a:r>
                        <a:rPr lang="es-CO" sz="600" i="1" dirty="0"/>
                        <a:t>(Se debe establecer una fecha real o</a:t>
                      </a:r>
                      <a:r>
                        <a:rPr lang="es-CO" sz="600" i="1" baseline="0" dirty="0"/>
                        <a:t> tentativa para ser aprobado por el espacio</a:t>
                      </a:r>
                      <a:r>
                        <a:rPr lang="es-CO" sz="700" i="1" baseline="0" dirty="0"/>
                        <a:t>)</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Aprobado por</a:t>
                      </a:r>
                      <a:r>
                        <a:rPr lang="es-CO" sz="1200" b="1" baseline="0" dirty="0"/>
                        <a:t> el espacio y anexar soporte</a:t>
                      </a:r>
                    </a:p>
                    <a:p>
                      <a:pPr algn="ctr"/>
                      <a:r>
                        <a:rPr lang="es-CO" sz="600" i="1" baseline="0" dirty="0"/>
                        <a:t>(Esto se diligenciara durante la sesión)</a:t>
                      </a:r>
                      <a:endParaRPr lang="es-CO" sz="6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l"/>
                      <a:r>
                        <a:rPr lang="es-MX" sz="900" dirty="0"/>
                        <a:t>Garantizar la vinculación de cuatro personas idóneas de los pueblos indígenas, que contribuya al fortalecimiento de los  procesos sociales y territoriales, de acuerdo </a:t>
                      </a:r>
                    </a:p>
                    <a:p>
                      <a:pPr algn="l"/>
                      <a:r>
                        <a:rPr lang="es-MX" sz="900" dirty="0"/>
                        <a:t>con la identidad cultural y la cosmovisión, con  el fin de lograr un enfoque diferencial y  sensibilización para la atención de la Población Indígena.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s-MX" sz="900" dirty="0"/>
                        <a:t>Entre enero-abril</a:t>
                      </a:r>
                      <a:r>
                        <a:rPr lang="es-MX" sz="900" baseline="0" dirty="0"/>
                        <a:t> de 2023</a:t>
                      </a:r>
                      <a:r>
                        <a:rPr lang="es-MX" sz="900" dirty="0"/>
                        <a:t> se ha garantizado la contratación de cuatro (4) personas indígenas en la Dirección Territorial, así:</a:t>
                      </a:r>
                    </a:p>
                    <a:p>
                      <a:pPr fontAlgn="base"/>
                      <a:r>
                        <a:rPr lang="es-ES" sz="900" b="0" i="1" dirty="0">
                          <a:solidFill>
                            <a:schemeClr val="tx1"/>
                          </a:solidFill>
                          <a:effectLst/>
                          <a:latin typeface="+mn-lt"/>
                          <a:ea typeface="+mn-ea"/>
                          <a:cs typeface="+mn-cs"/>
                        </a:rPr>
                        <a:t>1). Una profesional indígena (Diocelina Rivera) en el proyecto 7749 mediante contrato 4644-2022, inicio 29/07/22, fin 13/03/23. Se genera nuevo contrato 6407-2023, inicio 11/04/2023, fin 10/01/2024.</a:t>
                      </a:r>
                      <a:endParaRPr lang="es-ES" sz="900" b="0" i="0" dirty="0">
                        <a:solidFill>
                          <a:schemeClr val="tx1"/>
                        </a:solidFill>
                        <a:effectLst/>
                        <a:latin typeface="+mn-lt"/>
                        <a:ea typeface="+mn-ea"/>
                        <a:cs typeface="+mn-cs"/>
                      </a:endParaRPr>
                    </a:p>
                    <a:p>
                      <a:pPr fontAlgn="base"/>
                      <a:r>
                        <a:rPr lang="es-ES" sz="900" b="0" i="1" dirty="0">
                          <a:solidFill>
                            <a:schemeClr val="tx1"/>
                          </a:solidFill>
                          <a:effectLst/>
                          <a:latin typeface="+mn-lt"/>
                          <a:ea typeface="+mn-ea"/>
                          <a:cs typeface="+mn-cs"/>
                        </a:rPr>
                        <a:t>2). </a:t>
                      </a:r>
                      <a:r>
                        <a:rPr lang="es-ES" sz="900" b="1" i="1" dirty="0">
                          <a:solidFill>
                            <a:schemeClr val="tx1"/>
                          </a:solidFill>
                          <a:effectLst/>
                          <a:latin typeface="+mn-lt"/>
                          <a:ea typeface="+mn-ea"/>
                          <a:cs typeface="+mn-cs"/>
                        </a:rPr>
                        <a:t>Un profesional indígena (Cesar Moreno </a:t>
                      </a:r>
                      <a:r>
                        <a:rPr lang="es-ES" sz="900" b="1" i="1" dirty="0" err="1">
                          <a:solidFill>
                            <a:schemeClr val="tx1"/>
                          </a:solidFill>
                          <a:effectLst/>
                          <a:latin typeface="+mn-lt"/>
                          <a:ea typeface="+mn-ea"/>
                          <a:cs typeface="+mn-cs"/>
                        </a:rPr>
                        <a:t>Guatapo</a:t>
                      </a:r>
                      <a:r>
                        <a:rPr lang="es-ES" sz="900" b="1" i="1" dirty="0">
                          <a:solidFill>
                            <a:schemeClr val="tx1"/>
                          </a:solidFill>
                          <a:effectLst/>
                          <a:latin typeface="+mn-lt"/>
                          <a:ea typeface="+mn-ea"/>
                          <a:cs typeface="+mn-cs"/>
                        </a:rPr>
                        <a:t>) en el proyecto 7735, contrato 8236-2022, inicio 20/09/2022, fin 19/03/2023. Nuevo contrato 7520-2023, inicio 24/05/23, fin 07/01/24.</a:t>
                      </a:r>
                      <a:endParaRPr lang="es-ES" sz="900" b="0" i="0" dirty="0">
                        <a:solidFill>
                          <a:schemeClr val="tx1"/>
                        </a:solidFill>
                        <a:effectLst/>
                        <a:latin typeface="+mn-lt"/>
                        <a:ea typeface="+mn-ea"/>
                        <a:cs typeface="+mn-cs"/>
                      </a:endParaRPr>
                    </a:p>
                    <a:p>
                      <a:pPr fontAlgn="base"/>
                      <a:r>
                        <a:rPr lang="es-ES" sz="900" b="0" i="1" dirty="0">
                          <a:solidFill>
                            <a:schemeClr val="tx1"/>
                          </a:solidFill>
                          <a:effectLst/>
                          <a:latin typeface="+mn-lt"/>
                          <a:ea typeface="+mn-ea"/>
                          <a:cs typeface="+mn-cs"/>
                        </a:rPr>
                        <a:t>3). Un agente etnocomunitario indígena en el proyecto 7768 (</a:t>
                      </a:r>
                      <a:r>
                        <a:rPr lang="es-ES" sz="900" b="0" i="1" dirty="0" err="1">
                          <a:solidFill>
                            <a:schemeClr val="tx1"/>
                          </a:solidFill>
                          <a:effectLst/>
                          <a:latin typeface="+mn-lt"/>
                          <a:ea typeface="+mn-ea"/>
                          <a:cs typeface="+mn-cs"/>
                        </a:rPr>
                        <a:t>Jhon</a:t>
                      </a:r>
                      <a:r>
                        <a:rPr lang="es-ES" sz="900" b="0" i="1" dirty="0">
                          <a:solidFill>
                            <a:schemeClr val="tx1"/>
                          </a:solidFill>
                          <a:effectLst/>
                          <a:latin typeface="+mn-lt"/>
                          <a:ea typeface="+mn-ea"/>
                          <a:cs typeface="+mn-cs"/>
                        </a:rPr>
                        <a:t> Alexander Astudillo), contrato 7648-2022, inicio 09/09/2022, fin 08/03/2023. </a:t>
                      </a:r>
                      <a:r>
                        <a:rPr lang="es-ES" sz="900" b="1" i="1" dirty="0">
                          <a:solidFill>
                            <a:schemeClr val="tx1"/>
                          </a:solidFill>
                          <a:effectLst/>
                          <a:latin typeface="+mn-lt"/>
                          <a:ea typeface="+mn-ea"/>
                          <a:cs typeface="+mn-cs"/>
                        </a:rPr>
                        <a:t>Nuevo contrato a Julieth León Anacona en proceso precontractual (en subsanaciones).  </a:t>
                      </a:r>
                      <a:endParaRPr lang="es-ES" sz="900" b="0" i="0" dirty="0">
                        <a:solidFill>
                          <a:schemeClr val="tx1"/>
                        </a:solidFill>
                        <a:effectLst/>
                        <a:latin typeface="+mn-lt"/>
                        <a:ea typeface="+mn-ea"/>
                        <a:cs typeface="+mn-cs"/>
                      </a:endParaRPr>
                    </a:p>
                    <a:p>
                      <a:pPr fontAlgn="base"/>
                      <a:r>
                        <a:rPr lang="es-ES" sz="900" b="0" i="1" dirty="0">
                          <a:solidFill>
                            <a:schemeClr val="tx1"/>
                          </a:solidFill>
                          <a:effectLst/>
                          <a:latin typeface="+mn-lt"/>
                          <a:ea typeface="+mn-ea"/>
                          <a:cs typeface="+mn-cs"/>
                        </a:rPr>
                        <a:t>4). Una agente </a:t>
                      </a:r>
                      <a:r>
                        <a:rPr lang="es-ES" sz="900" b="0" i="1" dirty="0" err="1">
                          <a:solidFill>
                            <a:schemeClr val="tx1"/>
                          </a:solidFill>
                          <a:effectLst/>
                          <a:latin typeface="+mn-lt"/>
                          <a:ea typeface="+mn-ea"/>
                          <a:cs typeface="+mn-cs"/>
                        </a:rPr>
                        <a:t>etnocomunitaria</a:t>
                      </a:r>
                      <a:r>
                        <a:rPr lang="es-ES" sz="900" b="0" i="1" dirty="0">
                          <a:solidFill>
                            <a:schemeClr val="tx1"/>
                          </a:solidFill>
                          <a:effectLst/>
                          <a:latin typeface="+mn-lt"/>
                          <a:ea typeface="+mn-ea"/>
                          <a:cs typeface="+mn-cs"/>
                        </a:rPr>
                        <a:t> indígena en el proyecto 7768 (Aura Culma), contrato 7415-2022, inicio 09/09/2022, fin 08/03/23. Nuevo contrato a Luis Fernando </a:t>
                      </a:r>
                      <a:r>
                        <a:rPr lang="es-ES" sz="900" b="0" i="1" dirty="0" err="1">
                          <a:solidFill>
                            <a:schemeClr val="tx1"/>
                          </a:solidFill>
                          <a:effectLst/>
                          <a:latin typeface="+mn-lt"/>
                          <a:ea typeface="+mn-ea"/>
                          <a:cs typeface="+mn-cs"/>
                        </a:rPr>
                        <a:t>Jansasoy</a:t>
                      </a:r>
                      <a:r>
                        <a:rPr lang="es-ES" sz="900" b="0" i="1" dirty="0">
                          <a:solidFill>
                            <a:schemeClr val="tx1"/>
                          </a:solidFill>
                          <a:effectLst/>
                          <a:latin typeface="+mn-lt"/>
                          <a:ea typeface="+mn-ea"/>
                          <a:cs typeface="+mn-cs"/>
                        </a:rPr>
                        <a:t> </a:t>
                      </a:r>
                      <a:r>
                        <a:rPr lang="es-ES" sz="900" b="0" i="1" dirty="0" err="1">
                          <a:solidFill>
                            <a:schemeClr val="tx1"/>
                          </a:solidFill>
                          <a:effectLst/>
                          <a:latin typeface="+mn-lt"/>
                          <a:ea typeface="+mn-ea"/>
                          <a:cs typeface="+mn-cs"/>
                        </a:rPr>
                        <a:t>Chasoy</a:t>
                      </a:r>
                      <a:r>
                        <a:rPr lang="es-ES" sz="900" b="0" i="1" dirty="0">
                          <a:solidFill>
                            <a:schemeClr val="tx1"/>
                          </a:solidFill>
                          <a:effectLst/>
                          <a:latin typeface="+mn-lt"/>
                          <a:ea typeface="+mn-ea"/>
                          <a:cs typeface="+mn-cs"/>
                        </a:rPr>
                        <a:t> (presentó documentos incompletos el 18/05/23, en subsanación para iniciar proceso contractual).</a:t>
                      </a:r>
                      <a:endParaRPr lang="es-ES" sz="900" b="0" i="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s-MX" sz="900" dirty="0"/>
                        <a:t>Para</a:t>
                      </a:r>
                      <a:r>
                        <a:rPr lang="es-MX" sz="900" baseline="0" dirty="0"/>
                        <a:t> la vigencia 2023, l</a:t>
                      </a:r>
                      <a:r>
                        <a:rPr lang="es-MX" sz="900" dirty="0"/>
                        <a:t>a acción se está implementando</a:t>
                      </a:r>
                      <a:r>
                        <a:rPr lang="es-MX" sz="900" baseline="0" dirty="0"/>
                        <a:t> desde el 01/01/2023</a:t>
                      </a:r>
                      <a:endParaRPr lang="es-CO"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506203614"/>
              </p:ext>
            </p:extLst>
          </p:nvPr>
        </p:nvGraphicFramePr>
        <p:xfrm>
          <a:off x="238125" y="659409"/>
          <a:ext cx="8110727" cy="3929496"/>
        </p:xfrm>
        <a:graphic>
          <a:graphicData uri="http://schemas.openxmlformats.org/drawingml/2006/table">
            <a:tbl>
              <a:tblPr firstRow="1" bandRow="1">
                <a:tableStyleId>{72833802-FEF1-4C79-8D5D-14CF1EAF98D9}</a:tableStyleId>
              </a:tblPr>
              <a:tblGrid>
                <a:gridCol w="1666875">
                  <a:extLst>
                    <a:ext uri="{9D8B030D-6E8A-4147-A177-3AD203B41FA5}">
                      <a16:colId xmlns:a16="http://schemas.microsoft.com/office/drawing/2014/main" val="647212120"/>
                    </a:ext>
                  </a:extLst>
                </a:gridCol>
                <a:gridCol w="2971800">
                  <a:extLst>
                    <a:ext uri="{9D8B030D-6E8A-4147-A177-3AD203B41FA5}">
                      <a16:colId xmlns:a16="http://schemas.microsoft.com/office/drawing/2014/main" val="2696220810"/>
                    </a:ext>
                  </a:extLst>
                </a:gridCol>
                <a:gridCol w="1600200">
                  <a:extLst>
                    <a:ext uri="{9D8B030D-6E8A-4147-A177-3AD203B41FA5}">
                      <a16:colId xmlns:a16="http://schemas.microsoft.com/office/drawing/2014/main" val="1764716392"/>
                    </a:ext>
                  </a:extLst>
                </a:gridCol>
                <a:gridCol w="1871852">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Dirección Territorial</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2</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2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622532">
                <a:tc>
                  <a:txBody>
                    <a:bodyPr/>
                    <a:lstStyle/>
                    <a:p>
                      <a:pPr algn="ctr"/>
                      <a:r>
                        <a:rPr lang="es-CO" sz="1200" b="1" dirty="0"/>
                        <a:t>Acción</a:t>
                      </a:r>
                      <a:r>
                        <a:rPr lang="es-CO" sz="1200" b="1" baseline="0" dirty="0"/>
                        <a:t> afirmativa concertada</a:t>
                      </a:r>
                    </a:p>
                    <a:p>
                      <a:pPr algn="ctr"/>
                      <a:r>
                        <a:rPr lang="es-CO" sz="600" i="1" baseline="0" dirty="0"/>
                        <a:t>(Descripción de las acciones no implementadas y  las que se implementan en el 2023)</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Propuesta de</a:t>
                      </a:r>
                      <a:r>
                        <a:rPr lang="es-CO" sz="1200" b="1" baseline="0" dirty="0"/>
                        <a:t> cumplimiento 2023</a:t>
                      </a:r>
                    </a:p>
                    <a:p>
                      <a:pPr algn="ctr"/>
                      <a:r>
                        <a:rPr lang="es-CO" sz="600" i="1" baseline="0" dirty="0"/>
                        <a:t>(Estrategia, hitos o actividades concretas para su materialización)</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Fecha estimada de implementación</a:t>
                      </a:r>
                      <a:endParaRPr lang="es-CO" sz="600" b="1" dirty="0"/>
                    </a:p>
                    <a:p>
                      <a:pPr algn="ctr"/>
                      <a:r>
                        <a:rPr lang="es-CO" sz="600" i="1" dirty="0"/>
                        <a:t>(Se debe establecer una fecha real o</a:t>
                      </a:r>
                      <a:r>
                        <a:rPr lang="es-CO" sz="600" i="1" baseline="0" dirty="0"/>
                        <a:t> tentativa para ser aprobado por el espacio</a:t>
                      </a:r>
                      <a:r>
                        <a:rPr lang="es-CO" sz="700" i="1" baseline="0" dirty="0"/>
                        <a:t>)</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Aprobado por</a:t>
                      </a:r>
                      <a:r>
                        <a:rPr lang="es-CO" sz="1200" b="1" baseline="0" dirty="0"/>
                        <a:t> el espacio y anexar soporte</a:t>
                      </a:r>
                    </a:p>
                    <a:p>
                      <a:pPr algn="ctr"/>
                      <a:r>
                        <a:rPr lang="es-CO" sz="600" i="1" baseline="0" dirty="0"/>
                        <a:t>(Esto se diligenciara durante la sesión)</a:t>
                      </a:r>
                      <a:endParaRPr lang="es-CO" sz="6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l"/>
                      <a:r>
                        <a:rPr lang="es-CO" sz="900" dirty="0"/>
                        <a:t>Atender al 100% de las personas indígenas que se </a:t>
                      </a:r>
                      <a:r>
                        <a:rPr lang="es-US" sz="900" dirty="0"/>
                        <a:t> </a:t>
                      </a:r>
                      <a:r>
                        <a:rPr lang="es-CO" sz="900" dirty="0"/>
                        <a:t>encuentren en situación de emergencia social y de vulnerabilidad inminente a través del servicio “</a:t>
                      </a:r>
                      <a:r>
                        <a:rPr lang="es-US" sz="900" dirty="0"/>
                        <a:t>Respuesta </a:t>
                      </a:r>
                      <a:r>
                        <a:rPr lang="es-CO" sz="900" dirty="0"/>
                        <a:t>Social”.</a:t>
                      </a:r>
                    </a:p>
                  </a:txBody>
                  <a:tcPr marL="91421" marR="91421" marT="45716" marB="457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s-MX" sz="900" dirty="0"/>
                        <a:t>Entre enero –</a:t>
                      </a:r>
                      <a:r>
                        <a:rPr lang="es-MX" sz="900" baseline="0" dirty="0"/>
                        <a:t> abril de 2023, desde el</a:t>
                      </a:r>
                      <a:r>
                        <a:rPr lang="es-MX" sz="900" dirty="0"/>
                        <a:t> servicio Respuesta Social de la Subdirección para la Identificación, Caracterización e Integración, se han atendido personas y hogares con pertenencia étnica indígena a través de los beneficios de:</a:t>
                      </a:r>
                    </a:p>
                    <a:p>
                      <a:pPr algn="l"/>
                      <a:endParaRPr lang="es-MX" sz="900" dirty="0"/>
                    </a:p>
                    <a:p>
                      <a:pPr marL="171450" indent="-171450" algn="l">
                        <a:buFont typeface="Arial" panose="020B0604020202020204" pitchFamily="34" charset="0"/>
                        <a:buChar char="•"/>
                      </a:pPr>
                      <a:r>
                        <a:rPr lang="es-MX" sz="900" dirty="0"/>
                        <a:t>Bonos canjeables por alimentos (35 personas)</a:t>
                      </a:r>
                      <a:r>
                        <a:rPr lang="es-MX" sz="900" baseline="0" dirty="0"/>
                        <a:t> </a:t>
                      </a:r>
                    </a:p>
                    <a:p>
                      <a:pPr marL="171450" indent="-171450" algn="l">
                        <a:buFont typeface="Arial" panose="020B0604020202020204" pitchFamily="34" charset="0"/>
                        <a:buChar char="•"/>
                      </a:pPr>
                      <a:r>
                        <a:rPr lang="es-MX" sz="900" baseline="0" dirty="0"/>
                        <a:t>Alojamiento transitorio (15</a:t>
                      </a:r>
                      <a:r>
                        <a:rPr lang="es-MX" sz="900" dirty="0"/>
                        <a:t> personas)</a:t>
                      </a:r>
                      <a:endParaRPr lang="es-MX" sz="900" baseline="0" dirty="0"/>
                    </a:p>
                    <a:p>
                      <a:pPr marL="171450" indent="-171450" algn="l">
                        <a:buFont typeface="Arial" panose="020B0604020202020204" pitchFamily="34" charset="0"/>
                        <a:buChar char="•"/>
                      </a:pPr>
                      <a:r>
                        <a:rPr lang="es-MX" sz="900" baseline="0" dirty="0"/>
                        <a:t>Suministros de ayuda humanitaria (8</a:t>
                      </a:r>
                      <a:r>
                        <a:rPr lang="es-MX" sz="900" dirty="0"/>
                        <a:t> personas)</a:t>
                      </a:r>
                      <a:endParaRPr lang="es-MX" sz="900" baseline="0" dirty="0"/>
                    </a:p>
                    <a:p>
                      <a:pPr marL="171450" indent="-171450" algn="l">
                        <a:buFont typeface="Arial" panose="020B0604020202020204" pitchFamily="34" charset="0"/>
                        <a:buChar char="•"/>
                      </a:pPr>
                      <a:r>
                        <a:rPr lang="es-MX" sz="900" baseline="0" dirty="0"/>
                        <a:t>Auxilio funerario (4</a:t>
                      </a:r>
                      <a:r>
                        <a:rPr lang="es-MX" sz="900" dirty="0"/>
                        <a:t> personas)</a:t>
                      </a:r>
                      <a:r>
                        <a:rPr lang="es-MX" sz="900" baseline="0" dirty="0"/>
                        <a:t> </a:t>
                      </a:r>
                    </a:p>
                    <a:p>
                      <a:pPr marL="171450" indent="-171450" algn="l">
                        <a:buFont typeface="Arial" panose="020B0604020202020204" pitchFamily="34" charset="0"/>
                        <a:buChar char="•"/>
                      </a:pPr>
                      <a:r>
                        <a:rPr lang="es-MX" sz="900" baseline="0" dirty="0"/>
                        <a:t>Pasajes terrestres (4</a:t>
                      </a:r>
                      <a:r>
                        <a:rPr lang="es-MX" sz="900" dirty="0"/>
                        <a:t> personas)</a:t>
                      </a:r>
                    </a:p>
                    <a:p>
                      <a:pPr marL="171450" indent="-171450" algn="l">
                        <a:buFont typeface="Arial" panose="020B0604020202020204" pitchFamily="34" charset="0"/>
                        <a:buChar char="•"/>
                      </a:pPr>
                      <a:r>
                        <a:rPr lang="es-MX" sz="900" baseline="0" dirty="0"/>
                        <a:t>Total: 66 personas únicas atendidas.</a:t>
                      </a:r>
                    </a:p>
                    <a:p>
                      <a:pPr algn="l"/>
                      <a:endParaRPr lang="es-MX" sz="900" baseline="0" dirty="0"/>
                    </a:p>
                    <a:p>
                      <a:pPr algn="l"/>
                      <a:r>
                        <a:rPr lang="es-MX" sz="900" baseline="0" dirty="0"/>
                        <a:t>Fuente: Sistema de Información para el Registro de Beneficiarios – SIRBE. Secretaría Distrital de Integración Social. Fecha de consulta: 02/05/2023</a:t>
                      </a:r>
                    </a:p>
                  </a:txBody>
                  <a:tcPr marL="91421" marR="91421" marT="45716" marB="457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es-MX" sz="900" dirty="0"/>
                        <a:t>Para</a:t>
                      </a:r>
                      <a:r>
                        <a:rPr lang="es-MX" sz="900" baseline="0" dirty="0"/>
                        <a:t> la vigencia 2023, l</a:t>
                      </a:r>
                      <a:r>
                        <a:rPr lang="es-MX" sz="900" dirty="0"/>
                        <a:t>a acción se está implementando</a:t>
                      </a:r>
                      <a:r>
                        <a:rPr lang="es-MX" sz="900" baseline="0" dirty="0"/>
                        <a:t> desde el 01/01/2023.</a:t>
                      </a:r>
                      <a:endParaRPr lang="es-CO"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s-CO"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18878978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63529149"/>
              </p:ext>
            </p:extLst>
          </p:nvPr>
        </p:nvGraphicFramePr>
        <p:xfrm>
          <a:off x="238125" y="659409"/>
          <a:ext cx="8110727" cy="3811882"/>
        </p:xfrm>
        <a:graphic>
          <a:graphicData uri="http://schemas.openxmlformats.org/drawingml/2006/table">
            <a:tbl>
              <a:tblPr firstRow="1" bandRow="1">
                <a:tableStyleId>{72833802-FEF1-4C79-8D5D-14CF1EAF98D9}</a:tableStyleId>
              </a:tblPr>
              <a:tblGrid>
                <a:gridCol w="1666875">
                  <a:extLst>
                    <a:ext uri="{9D8B030D-6E8A-4147-A177-3AD203B41FA5}">
                      <a16:colId xmlns:a16="http://schemas.microsoft.com/office/drawing/2014/main" val="647212120"/>
                    </a:ext>
                  </a:extLst>
                </a:gridCol>
                <a:gridCol w="2971800">
                  <a:extLst>
                    <a:ext uri="{9D8B030D-6E8A-4147-A177-3AD203B41FA5}">
                      <a16:colId xmlns:a16="http://schemas.microsoft.com/office/drawing/2014/main" val="2696220810"/>
                    </a:ext>
                  </a:extLst>
                </a:gridCol>
                <a:gridCol w="1600200">
                  <a:extLst>
                    <a:ext uri="{9D8B030D-6E8A-4147-A177-3AD203B41FA5}">
                      <a16:colId xmlns:a16="http://schemas.microsoft.com/office/drawing/2014/main" val="1764716392"/>
                    </a:ext>
                  </a:extLst>
                </a:gridCol>
                <a:gridCol w="1871852">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IDIPRON</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1</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1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622532">
                <a:tc>
                  <a:txBody>
                    <a:bodyPr/>
                    <a:lstStyle/>
                    <a:p>
                      <a:pPr algn="ctr"/>
                      <a:r>
                        <a:rPr lang="es-CO" sz="1200" b="1" dirty="0"/>
                        <a:t>Acción</a:t>
                      </a:r>
                      <a:r>
                        <a:rPr lang="es-CO" sz="1200" b="1" baseline="0" dirty="0"/>
                        <a:t> afirmativa concertada</a:t>
                      </a:r>
                    </a:p>
                    <a:p>
                      <a:pPr algn="ctr"/>
                      <a:r>
                        <a:rPr lang="es-CO" sz="600" i="1" baseline="0" dirty="0"/>
                        <a:t>(Descripción de las acciones no implementadas y  las que se implementan en el 2023)</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Propuesta de</a:t>
                      </a:r>
                      <a:r>
                        <a:rPr lang="es-CO" sz="1200" b="1" baseline="0" dirty="0"/>
                        <a:t> cumplimiento 2023</a:t>
                      </a:r>
                    </a:p>
                    <a:p>
                      <a:pPr algn="ctr"/>
                      <a:r>
                        <a:rPr lang="es-CO" sz="600" i="1" baseline="0" dirty="0"/>
                        <a:t>(Estrategia, hitos o actividades concretas para su materialización)</a:t>
                      </a:r>
                      <a:endParaRPr lang="es-CO" sz="6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Fecha estimada de implementación</a:t>
                      </a:r>
                      <a:endParaRPr lang="es-CO" sz="600" b="1" dirty="0"/>
                    </a:p>
                    <a:p>
                      <a:pPr algn="ctr"/>
                      <a:r>
                        <a:rPr lang="es-CO" sz="600" i="1" dirty="0"/>
                        <a:t>(Se debe establecer una fecha real o</a:t>
                      </a:r>
                      <a:r>
                        <a:rPr lang="es-CO" sz="600" i="1" baseline="0" dirty="0"/>
                        <a:t> tentativa para ser aprobado por el espacio</a:t>
                      </a:r>
                      <a:r>
                        <a:rPr lang="es-CO" sz="700" i="1" baseline="0" dirty="0"/>
                        <a:t>)</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200" b="1" dirty="0"/>
                        <a:t>Aprobado por</a:t>
                      </a:r>
                      <a:r>
                        <a:rPr lang="es-CO" sz="1200" b="1" baseline="0" dirty="0"/>
                        <a:t> el espacio y anexar soporte</a:t>
                      </a:r>
                    </a:p>
                    <a:p>
                      <a:pPr algn="ctr"/>
                      <a:r>
                        <a:rPr lang="es-CO" sz="600" i="1" baseline="0" dirty="0"/>
                        <a:t>(Esto se diligenciara durante la sesión)</a:t>
                      </a:r>
                      <a:endParaRPr lang="es-CO" sz="6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marL="0" marR="0" lvl="0" indent="0" algn="l" rtl="0">
                        <a:spcBef>
                          <a:spcPts val="0"/>
                        </a:spcBef>
                        <a:spcAft>
                          <a:spcPts val="0"/>
                        </a:spcAft>
                        <a:buNone/>
                      </a:pPr>
                      <a:r>
                        <a:rPr lang="es-ES" sz="900" dirty="0">
                          <a:latin typeface="+mn-lt"/>
                        </a:rPr>
                        <a:t>1. </a:t>
                      </a:r>
                      <a:r>
                        <a:rPr lang="es-MX" sz="900" dirty="0">
                          <a:latin typeface="+mn-lt"/>
                        </a:rPr>
                        <a:t>Garantizar la vinculación del 100% de jóvenes Indígenas que hagan parte del modelo pedagógico del IDIPRON, que cumplan con el perfil requerido en los convenios que se encuentren activos, teniendo en cuenta el enfoque diferencial indígena. </a:t>
                      </a:r>
                      <a:endParaRPr lang="es-CO" sz="9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lgn="just">
                        <a:buFont typeface="Arial" panose="020B0604020202020204" pitchFamily="34" charset="0"/>
                        <a:buChar char="•"/>
                      </a:pPr>
                      <a:r>
                        <a:rPr lang="es-MX" sz="900" b="0" i="0" u="none" strike="noStrike" dirty="0">
                          <a:solidFill>
                            <a:srgbClr val="000000"/>
                          </a:solidFill>
                          <a:effectLst/>
                          <a:latin typeface="+mn-lt"/>
                          <a:cs typeface="Times New Roman" panose="02020603050405020304" pitchFamily="18" charset="0"/>
                        </a:rPr>
                        <a:t>Para el primer trimestre del 2023 se vincularon 10 jóvenes con pertenencia étnica indígena a los estímulos de corresponsabilidad, representado por medio de los convenios activos con los que cuenta el IDIPRON.</a:t>
                      </a:r>
                    </a:p>
                    <a:p>
                      <a:pPr algn="just"/>
                      <a:endParaRPr lang="es-MX" sz="900" b="0" i="0" u="none" strike="noStrike" dirty="0">
                        <a:solidFill>
                          <a:srgbClr val="000000"/>
                        </a:solidFill>
                        <a:effectLst/>
                        <a:latin typeface="+mn-lt"/>
                        <a:cs typeface="Times New Roman" panose="02020603050405020304" pitchFamily="18" charset="0"/>
                      </a:endParaRP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 sz="900" b="0" i="0" u="none" strike="noStrike" kern="1200" cap="none" spc="0" normalizeH="0" baseline="0" noProof="0" dirty="0">
                          <a:ln>
                            <a:noFill/>
                          </a:ln>
                          <a:solidFill>
                            <a:prstClr val="black"/>
                          </a:solidFill>
                          <a:effectLst/>
                          <a:uLnTx/>
                          <a:uFillTx/>
                          <a:latin typeface="+mn-lt"/>
                          <a:ea typeface="+mn-ea"/>
                          <a:cs typeface="+mn-cs"/>
                        </a:rPr>
                        <a:t>El instituto continúa en proceso de actualización de manuales, procesos y procedimientos para la atención de niños, niñas, adolescentes, jóvenes y sus familias, así como en la priorización a los servicios de convenios y estímulos de corresponsabilidad para la operativización de las acciones en las unidades de protección integral en modalidad internado y externado, en concertación con las instancias de participación y toma de decisiones de los diferentes grupos étnicos y en articulación con la asuntos étnicos.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900" dirty="0">
                          <a:latin typeface="+mn-lt"/>
                        </a:rPr>
                        <a:t>El reporte de la acción se calcula al 100%, en consecuencia con el planteamiento de la misma debido a que es una acción que se realiza a demanda.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s-CO"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557342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3"/>
            <a:ext cx="9143999" cy="5148067"/>
          </a:xfrm>
          <a:prstGeom prst="rect">
            <a:avLst/>
          </a:prstGeom>
        </p:spPr>
      </p:pic>
      <p:pic>
        <p:nvPicPr>
          <p:cNvPr id="3" name="object 3"/>
          <p:cNvPicPr/>
          <p:nvPr/>
        </p:nvPicPr>
        <p:blipFill>
          <a:blip r:embed="rId3" cstate="print"/>
          <a:stretch>
            <a:fillRect/>
          </a:stretch>
        </p:blipFill>
        <p:spPr>
          <a:xfrm>
            <a:off x="0" y="32"/>
            <a:ext cx="3520439" cy="5038310"/>
          </a:xfrm>
          <a:prstGeom prst="rect">
            <a:avLst/>
          </a:prstGeom>
        </p:spPr>
      </p:pic>
      <p:pic>
        <p:nvPicPr>
          <p:cNvPr id="4" name="object 4"/>
          <p:cNvPicPr/>
          <p:nvPr/>
        </p:nvPicPr>
        <p:blipFill>
          <a:blip r:embed="rId4" cstate="print"/>
          <a:stretch>
            <a:fillRect/>
          </a:stretch>
        </p:blipFill>
        <p:spPr>
          <a:xfrm>
            <a:off x="4828032" y="1417319"/>
            <a:ext cx="2482595" cy="1101852"/>
          </a:xfrm>
          <a:prstGeom prst="rect">
            <a:avLst/>
          </a:prstGeom>
        </p:spPr>
      </p:pic>
      <p:sp>
        <p:nvSpPr>
          <p:cNvPr id="5" name="object 5"/>
          <p:cNvSpPr txBox="1">
            <a:spLocks noGrp="1"/>
          </p:cNvSpPr>
          <p:nvPr>
            <p:ph type="title"/>
          </p:nvPr>
        </p:nvSpPr>
        <p:spPr>
          <a:xfrm>
            <a:off x="5171059" y="1592846"/>
            <a:ext cx="1706245" cy="575945"/>
          </a:xfrm>
          <a:prstGeom prst="rect">
            <a:avLst/>
          </a:prstGeom>
        </p:spPr>
        <p:txBody>
          <a:bodyPr vert="horz" wrap="square" lIns="0" tIns="13970" rIns="0" bIns="0" rtlCol="0">
            <a:spAutoFit/>
          </a:bodyPr>
          <a:lstStyle/>
          <a:p>
            <a:pPr marL="12700">
              <a:lnSpc>
                <a:spcPct val="100000"/>
              </a:lnSpc>
              <a:spcBef>
                <a:spcPts val="110"/>
              </a:spcBef>
            </a:pPr>
            <a:r>
              <a:rPr sz="3600" spc="-185" dirty="0"/>
              <a:t>GR</a:t>
            </a:r>
            <a:r>
              <a:rPr sz="3600" spc="-270" dirty="0"/>
              <a:t>A</a:t>
            </a:r>
            <a:r>
              <a:rPr sz="3600" spc="-190" dirty="0"/>
              <a:t>C</a:t>
            </a:r>
            <a:r>
              <a:rPr sz="3600" spc="-65" dirty="0"/>
              <a:t>I</a:t>
            </a:r>
            <a:r>
              <a:rPr sz="3600" spc="-130" dirty="0"/>
              <a:t>A</a:t>
            </a:r>
            <a:r>
              <a:rPr sz="3600" spc="15" dirty="0"/>
              <a:t>S</a:t>
            </a:r>
            <a:endParaRPr sz="3600"/>
          </a:p>
        </p:txBody>
      </p:sp>
      <p:pic>
        <p:nvPicPr>
          <p:cNvPr id="6" name="object 6"/>
          <p:cNvPicPr/>
          <p:nvPr/>
        </p:nvPicPr>
        <p:blipFill>
          <a:blip r:embed="rId5" cstate="print"/>
          <a:stretch>
            <a:fillRect/>
          </a:stretch>
        </p:blipFill>
        <p:spPr>
          <a:xfrm>
            <a:off x="7626095" y="4447933"/>
            <a:ext cx="1106424" cy="548640"/>
          </a:xfrm>
          <a:prstGeom prst="rect">
            <a:avLst/>
          </a:prstGeom>
        </p:spPr>
      </p:pic>
      <p:pic>
        <p:nvPicPr>
          <p:cNvPr id="7" name="object 7"/>
          <p:cNvPicPr/>
          <p:nvPr/>
        </p:nvPicPr>
        <p:blipFill>
          <a:blip r:embed="rId6" cstate="print"/>
          <a:stretch>
            <a:fillRect/>
          </a:stretch>
        </p:blipFill>
        <p:spPr>
          <a:xfrm>
            <a:off x="4160520" y="2596895"/>
            <a:ext cx="4732020" cy="1293876"/>
          </a:xfrm>
          <a:prstGeom prst="rect">
            <a:avLst/>
          </a:prstGeom>
        </p:spPr>
      </p:pic>
      <p:sp>
        <p:nvSpPr>
          <p:cNvPr id="8" name="object 8"/>
          <p:cNvSpPr txBox="1"/>
          <p:nvPr/>
        </p:nvSpPr>
        <p:spPr>
          <a:xfrm>
            <a:off x="4437888" y="2743783"/>
            <a:ext cx="4053840" cy="855980"/>
          </a:xfrm>
          <a:prstGeom prst="rect">
            <a:avLst/>
          </a:prstGeom>
        </p:spPr>
        <p:txBody>
          <a:bodyPr vert="horz" wrap="square" lIns="0" tIns="11430" rIns="0" bIns="0" rtlCol="0">
            <a:spAutoFit/>
          </a:bodyPr>
          <a:lstStyle/>
          <a:p>
            <a:pPr marR="5080" algn="r">
              <a:lnSpc>
                <a:spcPts val="3275"/>
              </a:lnSpc>
              <a:spcBef>
                <a:spcPts val="90"/>
              </a:spcBef>
            </a:pPr>
            <a:r>
              <a:rPr lang="es-ES" sz="2750" spc="-310" dirty="0">
                <a:solidFill>
                  <a:srgbClr val="FFFFFF"/>
                </a:solidFill>
                <a:latin typeface="Trebuchet MS"/>
                <a:cs typeface="Trebuchet MS"/>
              </a:rPr>
              <a:t>Dirección </a:t>
            </a:r>
            <a:r>
              <a:rPr sz="2750" spc="-310" dirty="0">
                <a:solidFill>
                  <a:srgbClr val="FFFFFF"/>
                </a:solidFill>
                <a:latin typeface="Trebuchet MS"/>
                <a:cs typeface="Trebuchet MS"/>
              </a:rPr>
              <a:t>d</a:t>
            </a:r>
            <a:r>
              <a:rPr sz="2750" spc="-345" dirty="0">
                <a:solidFill>
                  <a:srgbClr val="FFFFFF"/>
                </a:solidFill>
                <a:latin typeface="Trebuchet MS"/>
                <a:cs typeface="Trebuchet MS"/>
              </a:rPr>
              <a:t>e</a:t>
            </a:r>
            <a:r>
              <a:rPr sz="2750" spc="-254" dirty="0">
                <a:solidFill>
                  <a:srgbClr val="FFFFFF"/>
                </a:solidFill>
                <a:latin typeface="Trebuchet MS"/>
                <a:cs typeface="Trebuchet MS"/>
              </a:rPr>
              <a:t> </a:t>
            </a:r>
            <a:r>
              <a:rPr sz="2750" spc="-260" dirty="0">
                <a:solidFill>
                  <a:srgbClr val="FFFFFF"/>
                </a:solidFill>
                <a:latin typeface="Trebuchet MS"/>
                <a:cs typeface="Trebuchet MS"/>
              </a:rPr>
              <a:t>A</a:t>
            </a:r>
            <a:r>
              <a:rPr sz="2750" spc="-110" dirty="0">
                <a:solidFill>
                  <a:srgbClr val="FFFFFF"/>
                </a:solidFill>
                <a:latin typeface="Trebuchet MS"/>
                <a:cs typeface="Trebuchet MS"/>
              </a:rPr>
              <a:t>s</a:t>
            </a:r>
            <a:r>
              <a:rPr sz="2750" spc="-285" dirty="0">
                <a:solidFill>
                  <a:srgbClr val="FFFFFF"/>
                </a:solidFill>
                <a:latin typeface="Trebuchet MS"/>
                <a:cs typeface="Trebuchet MS"/>
              </a:rPr>
              <a:t>un</a:t>
            </a:r>
            <a:r>
              <a:rPr sz="2750" spc="-235" dirty="0">
                <a:solidFill>
                  <a:srgbClr val="FFFFFF"/>
                </a:solidFill>
                <a:latin typeface="Trebuchet MS"/>
                <a:cs typeface="Trebuchet MS"/>
              </a:rPr>
              <a:t>t</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r>
              <a:rPr sz="2750" spc="-345" dirty="0">
                <a:solidFill>
                  <a:srgbClr val="FFFFFF"/>
                </a:solidFill>
                <a:latin typeface="Trebuchet MS"/>
                <a:cs typeface="Trebuchet MS"/>
              </a:rPr>
              <a:t> </a:t>
            </a:r>
            <a:r>
              <a:rPr sz="2750" spc="-395" dirty="0">
                <a:solidFill>
                  <a:srgbClr val="FFFFFF"/>
                </a:solidFill>
                <a:latin typeface="Trebuchet MS"/>
                <a:cs typeface="Trebuchet MS"/>
              </a:rPr>
              <a:t>É</a:t>
            </a:r>
            <a:r>
              <a:rPr sz="2750" spc="-235" dirty="0">
                <a:solidFill>
                  <a:srgbClr val="FFFFFF"/>
                </a:solidFill>
                <a:latin typeface="Trebuchet MS"/>
                <a:cs typeface="Trebuchet MS"/>
              </a:rPr>
              <a:t>t</a:t>
            </a:r>
            <a:r>
              <a:rPr sz="2750" spc="-285" dirty="0">
                <a:solidFill>
                  <a:srgbClr val="FFFFFF"/>
                </a:solidFill>
                <a:latin typeface="Trebuchet MS"/>
                <a:cs typeface="Trebuchet MS"/>
              </a:rPr>
              <a:t>n</a:t>
            </a:r>
            <a:r>
              <a:rPr sz="2750" spc="-145" dirty="0">
                <a:solidFill>
                  <a:srgbClr val="FFFFFF"/>
                </a:solidFill>
                <a:latin typeface="Trebuchet MS"/>
                <a:cs typeface="Trebuchet MS"/>
              </a:rPr>
              <a:t>i</a:t>
            </a:r>
            <a:r>
              <a:rPr sz="2750" spc="-215" dirty="0">
                <a:solidFill>
                  <a:srgbClr val="FFFFFF"/>
                </a:solidFill>
                <a:latin typeface="Trebuchet MS"/>
                <a:cs typeface="Trebuchet MS"/>
              </a:rPr>
              <a:t>c</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endParaRPr sz="2750" dirty="0">
              <a:latin typeface="Trebuchet MS"/>
              <a:cs typeface="Trebuchet MS"/>
            </a:endParaRPr>
          </a:p>
          <a:p>
            <a:pPr marR="15240" algn="r">
              <a:lnSpc>
                <a:spcPts val="3275"/>
              </a:lnSpc>
            </a:pPr>
            <a:r>
              <a:rPr sz="2750" b="1" spc="-190" dirty="0">
                <a:solidFill>
                  <a:srgbClr val="FFFFFF"/>
                </a:solidFill>
                <a:latin typeface="Trebuchet MS"/>
                <a:cs typeface="Trebuchet MS"/>
              </a:rPr>
              <a:t>S</a:t>
            </a:r>
            <a:r>
              <a:rPr sz="2750" b="1" spc="-580" dirty="0">
                <a:solidFill>
                  <a:srgbClr val="FFFFFF"/>
                </a:solidFill>
                <a:latin typeface="Trebuchet MS"/>
                <a:cs typeface="Trebuchet MS"/>
              </a:rPr>
              <a:t>e</a:t>
            </a:r>
            <a:r>
              <a:rPr sz="2750" b="1" spc="-405" dirty="0">
                <a:solidFill>
                  <a:srgbClr val="FFFFFF"/>
                </a:solidFill>
                <a:latin typeface="Trebuchet MS"/>
                <a:cs typeface="Trebuchet MS"/>
              </a:rPr>
              <a:t>c</a:t>
            </a:r>
            <a:r>
              <a:rPr sz="2750" b="1" spc="-390" dirty="0">
                <a:solidFill>
                  <a:srgbClr val="FFFFFF"/>
                </a:solidFill>
                <a:latin typeface="Trebuchet MS"/>
                <a:cs typeface="Trebuchet MS"/>
              </a:rPr>
              <a:t>r</a:t>
            </a:r>
            <a:r>
              <a:rPr sz="2750" b="1" spc="-580" dirty="0">
                <a:solidFill>
                  <a:srgbClr val="FFFFFF"/>
                </a:solidFill>
                <a:latin typeface="Trebuchet MS"/>
                <a:cs typeface="Trebuchet MS"/>
              </a:rPr>
              <a:t>e</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90" dirty="0">
                <a:solidFill>
                  <a:srgbClr val="FFFFFF"/>
                </a:solidFill>
                <a:latin typeface="Trebuchet MS"/>
                <a:cs typeface="Trebuchet MS"/>
              </a:rPr>
              <a:t>r</a:t>
            </a:r>
            <a:r>
              <a:rPr sz="2750" b="1" spc="-375" dirty="0">
                <a:solidFill>
                  <a:srgbClr val="FFFFFF"/>
                </a:solidFill>
                <a:latin typeface="Trebuchet MS"/>
                <a:cs typeface="Trebuchet MS"/>
              </a:rPr>
              <a:t>ía</a:t>
            </a:r>
            <a:r>
              <a:rPr sz="2750" b="1" spc="-355" dirty="0">
                <a:solidFill>
                  <a:srgbClr val="FFFFFF"/>
                </a:solidFill>
                <a:latin typeface="Trebuchet MS"/>
                <a:cs typeface="Trebuchet MS"/>
              </a:rPr>
              <a:t> </a:t>
            </a:r>
            <a:r>
              <a:rPr sz="2750" b="1" spc="-335" dirty="0">
                <a:solidFill>
                  <a:srgbClr val="FFFFFF"/>
                </a:solidFill>
                <a:latin typeface="Trebuchet MS"/>
                <a:cs typeface="Trebuchet MS"/>
              </a:rPr>
              <a:t>D</a:t>
            </a:r>
            <a:r>
              <a:rPr sz="2750" b="1" spc="-320" dirty="0">
                <a:solidFill>
                  <a:srgbClr val="FFFFFF"/>
                </a:solidFill>
                <a:latin typeface="Trebuchet MS"/>
                <a:cs typeface="Trebuchet MS"/>
              </a:rPr>
              <a:t>i</a:t>
            </a:r>
            <a:r>
              <a:rPr sz="2750" b="1" spc="-185" dirty="0">
                <a:solidFill>
                  <a:srgbClr val="FFFFFF"/>
                </a:solidFill>
                <a:latin typeface="Trebuchet MS"/>
                <a:cs typeface="Trebuchet MS"/>
              </a:rPr>
              <a:t>s</a:t>
            </a:r>
            <a:r>
              <a:rPr sz="2750" b="1" spc="-370" dirty="0">
                <a:solidFill>
                  <a:srgbClr val="FFFFFF"/>
                </a:solidFill>
                <a:latin typeface="Trebuchet MS"/>
                <a:cs typeface="Trebuchet MS"/>
              </a:rPr>
              <a:t>t</a:t>
            </a:r>
            <a:r>
              <a:rPr sz="2750" b="1" spc="-395" dirty="0">
                <a:solidFill>
                  <a:srgbClr val="FFFFFF"/>
                </a:solidFill>
                <a:latin typeface="Trebuchet MS"/>
                <a:cs typeface="Trebuchet MS"/>
              </a:rPr>
              <a:t>r</a:t>
            </a:r>
            <a:r>
              <a:rPr sz="2750" b="1" spc="-320" dirty="0">
                <a:solidFill>
                  <a:srgbClr val="FFFFFF"/>
                </a:solidFill>
                <a:latin typeface="Trebuchet MS"/>
                <a:cs typeface="Trebuchet MS"/>
              </a:rPr>
              <a:t>i</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05" dirty="0">
                <a:solidFill>
                  <a:srgbClr val="FFFFFF"/>
                </a:solidFill>
                <a:latin typeface="Trebuchet MS"/>
                <a:cs typeface="Trebuchet MS"/>
              </a:rPr>
              <a:t>l</a:t>
            </a:r>
            <a:r>
              <a:rPr sz="2750" b="1" spc="-405" dirty="0">
                <a:solidFill>
                  <a:srgbClr val="FFFFFF"/>
                </a:solidFill>
                <a:latin typeface="Trebuchet MS"/>
                <a:cs typeface="Trebuchet MS"/>
              </a:rPr>
              <a:t> </a:t>
            </a:r>
            <a:r>
              <a:rPr sz="2750" b="1" spc="-530" dirty="0">
                <a:solidFill>
                  <a:srgbClr val="FFFFFF"/>
                </a:solidFill>
                <a:latin typeface="Trebuchet MS"/>
                <a:cs typeface="Trebuchet MS"/>
              </a:rPr>
              <a:t>de</a:t>
            </a:r>
            <a:r>
              <a:rPr sz="2750" b="1" spc="-365" dirty="0">
                <a:solidFill>
                  <a:srgbClr val="FFFFFF"/>
                </a:solidFill>
                <a:latin typeface="Trebuchet MS"/>
                <a:cs typeface="Trebuchet MS"/>
              </a:rPr>
              <a:t> </a:t>
            </a:r>
            <a:r>
              <a:rPr sz="2750" b="1" spc="-484" dirty="0">
                <a:solidFill>
                  <a:srgbClr val="FFFFFF"/>
                </a:solidFill>
                <a:latin typeface="Trebuchet MS"/>
                <a:cs typeface="Trebuchet MS"/>
              </a:rPr>
              <a:t>Go</a:t>
            </a:r>
            <a:r>
              <a:rPr sz="2750" b="1" spc="-525" dirty="0">
                <a:solidFill>
                  <a:srgbClr val="FFFFFF"/>
                </a:solidFill>
                <a:latin typeface="Trebuchet MS"/>
                <a:cs typeface="Trebuchet MS"/>
              </a:rPr>
              <a:t>b</a:t>
            </a:r>
            <a:r>
              <a:rPr sz="2750" b="1" spc="-320" dirty="0">
                <a:solidFill>
                  <a:srgbClr val="FFFFFF"/>
                </a:solidFill>
                <a:latin typeface="Trebuchet MS"/>
                <a:cs typeface="Trebuchet MS"/>
              </a:rPr>
              <a:t>i</a:t>
            </a:r>
            <a:r>
              <a:rPr sz="2750" b="1" spc="-580" dirty="0">
                <a:solidFill>
                  <a:srgbClr val="FFFFFF"/>
                </a:solidFill>
                <a:latin typeface="Trebuchet MS"/>
                <a:cs typeface="Trebuchet MS"/>
              </a:rPr>
              <a:t>e</a:t>
            </a:r>
            <a:r>
              <a:rPr sz="2750" b="1" spc="-390" dirty="0">
                <a:solidFill>
                  <a:srgbClr val="FFFFFF"/>
                </a:solidFill>
                <a:latin typeface="Trebuchet MS"/>
                <a:cs typeface="Trebuchet MS"/>
              </a:rPr>
              <a:t>r</a:t>
            </a:r>
            <a:r>
              <a:rPr sz="2750" b="1" spc="-530" dirty="0">
                <a:solidFill>
                  <a:srgbClr val="FFFFFF"/>
                </a:solidFill>
                <a:latin typeface="Trebuchet MS"/>
                <a:cs typeface="Trebuchet MS"/>
              </a:rPr>
              <a:t>no</a:t>
            </a:r>
            <a:endParaRPr sz="2750" dirty="0">
              <a:latin typeface="Trebuchet MS"/>
              <a:cs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2954904529"/>
              </p:ext>
            </p:extLst>
          </p:nvPr>
        </p:nvGraphicFramePr>
        <p:xfrm>
          <a:off x="223387" y="636080"/>
          <a:ext cx="8110727" cy="373239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Infancia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9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406378">
                <a:tc>
                  <a:txBody>
                    <a:bodyPr/>
                    <a:lstStyle/>
                    <a:p>
                      <a:pPr marL="0" marR="0" lvl="0" indent="0" algn="just" rtl="0">
                        <a:spcBef>
                          <a:spcPts val="0"/>
                        </a:spcBef>
                        <a:spcAft>
                          <a:spcPts val="0"/>
                        </a:spcAft>
                        <a:buNone/>
                      </a:pPr>
                      <a:r>
                        <a:rPr lang="es-MX" sz="1050" dirty="0">
                          <a:solidFill>
                            <a:schemeClr val="tx1"/>
                          </a:solidFill>
                          <a:latin typeface="+mn-lt"/>
                          <a:ea typeface="Calibri"/>
                          <a:cs typeface="Calibri"/>
                          <a:sym typeface="Calibri"/>
                        </a:rPr>
                        <a:t>Garantizar que mínimo el 80% del talento humano de las  Casas de Pensamiento Intercultural sea indígena; con el debido aval de las autoridades indígenas.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rtl="0">
                        <a:spcBef>
                          <a:spcPts val="0"/>
                        </a:spcBef>
                        <a:spcAft>
                          <a:spcPts val="0"/>
                        </a:spcAft>
                        <a:buNone/>
                      </a:pPr>
                      <a:r>
                        <a:rPr lang="es-ES" sz="1050" dirty="0">
                          <a:solidFill>
                            <a:schemeClr val="tx1"/>
                          </a:solidFill>
                          <a:latin typeface="+mn-lt"/>
                          <a:ea typeface="Calibri"/>
                          <a:cs typeface="Calibri"/>
                          <a:sym typeface="Calibri"/>
                        </a:rPr>
                        <a:t>La totalidad del talento humano de las 11 casas de pensamiento intercultural es de </a:t>
                      </a:r>
                      <a:r>
                        <a:rPr lang="es-ES" sz="1050" b="1" dirty="0">
                          <a:solidFill>
                            <a:schemeClr val="tx1"/>
                          </a:solidFill>
                          <a:latin typeface="+mn-lt"/>
                          <a:ea typeface="Calibri"/>
                          <a:cs typeface="Calibri"/>
                          <a:sym typeface="Calibri"/>
                        </a:rPr>
                        <a:t>158</a:t>
                      </a:r>
                      <a:r>
                        <a:rPr lang="es-ES" sz="1050" dirty="0">
                          <a:solidFill>
                            <a:schemeClr val="tx1"/>
                          </a:solidFill>
                          <a:latin typeface="+mn-lt"/>
                          <a:ea typeface="Calibri"/>
                          <a:cs typeface="Calibri"/>
                          <a:sym typeface="Calibri"/>
                        </a:rPr>
                        <a:t> personas, de ellas </a:t>
                      </a:r>
                      <a:r>
                        <a:rPr lang="es-ES" sz="1050" b="1" dirty="0">
                          <a:solidFill>
                            <a:schemeClr val="tx1"/>
                          </a:solidFill>
                          <a:latin typeface="+mn-lt"/>
                          <a:ea typeface="Calibri"/>
                          <a:cs typeface="Calibri"/>
                          <a:sym typeface="Calibri"/>
                        </a:rPr>
                        <a:t>126</a:t>
                      </a:r>
                      <a:r>
                        <a:rPr lang="es-ES" sz="1050" dirty="0">
                          <a:solidFill>
                            <a:schemeClr val="tx1"/>
                          </a:solidFill>
                          <a:latin typeface="+mn-lt"/>
                          <a:ea typeface="Calibri"/>
                          <a:cs typeface="Calibri"/>
                          <a:sym typeface="Calibri"/>
                        </a:rPr>
                        <a:t> se reconocen como indígenas, y </a:t>
                      </a:r>
                      <a:r>
                        <a:rPr lang="es-ES" sz="1050" b="1" dirty="0">
                          <a:solidFill>
                            <a:schemeClr val="tx1"/>
                          </a:solidFill>
                          <a:latin typeface="+mn-lt"/>
                          <a:ea typeface="Calibri"/>
                          <a:cs typeface="Calibri"/>
                          <a:sym typeface="Calibri"/>
                        </a:rPr>
                        <a:t>32</a:t>
                      </a:r>
                      <a:r>
                        <a:rPr lang="es-ES" sz="1050" dirty="0">
                          <a:solidFill>
                            <a:schemeClr val="tx1"/>
                          </a:solidFill>
                          <a:latin typeface="+mn-lt"/>
                          <a:ea typeface="Calibri"/>
                          <a:cs typeface="Calibri"/>
                          <a:sym typeface="Calibri"/>
                        </a:rPr>
                        <a:t> no indígenas; cumpliendo así con el 80% de talento humano con pertenencia étnica indígena.</a:t>
                      </a:r>
                    </a:p>
                    <a:p>
                      <a:pPr marL="0" marR="0" lvl="0" indent="0" algn="just" rtl="0">
                        <a:spcBef>
                          <a:spcPts val="0"/>
                        </a:spcBef>
                        <a:spcAft>
                          <a:spcPts val="0"/>
                        </a:spcAft>
                        <a:buNone/>
                      </a:pPr>
                      <a:r>
                        <a:rPr lang="es-ES" sz="1050" dirty="0">
                          <a:solidFill>
                            <a:schemeClr val="tx1"/>
                          </a:solidFill>
                          <a:latin typeface="+mn-lt"/>
                          <a:ea typeface="Calibri"/>
                          <a:cs typeface="Calibri"/>
                          <a:sym typeface="Calibri"/>
                        </a:rPr>
                        <a:t>A la fecha </a:t>
                      </a:r>
                      <a:r>
                        <a:rPr lang="es-ES" sz="1050" b="1" dirty="0">
                          <a:solidFill>
                            <a:schemeClr val="tx1"/>
                          </a:solidFill>
                          <a:latin typeface="+mn-lt"/>
                          <a:ea typeface="Calibri"/>
                          <a:cs typeface="Calibri"/>
                          <a:sym typeface="Calibri"/>
                        </a:rPr>
                        <a:t>135</a:t>
                      </a:r>
                      <a:r>
                        <a:rPr lang="es-ES" sz="1050" dirty="0">
                          <a:solidFill>
                            <a:schemeClr val="tx1"/>
                          </a:solidFill>
                          <a:latin typeface="+mn-lt"/>
                          <a:ea typeface="Calibri"/>
                          <a:cs typeface="Calibri"/>
                          <a:sym typeface="Calibri"/>
                        </a:rPr>
                        <a:t> personas se encuentran con contrato vigente.</a:t>
                      </a:r>
                    </a:p>
                    <a:p>
                      <a:pPr algn="just"/>
                      <a:endParaRPr lang="es-CO"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MX" sz="1050" dirty="0">
                          <a:solidFill>
                            <a:schemeClr val="tx1"/>
                          </a:solidFill>
                          <a:latin typeface="+mn-lt"/>
                          <a:ea typeface="Calibri"/>
                          <a:cs typeface="Calibri"/>
                          <a:sym typeface="Calibri"/>
                        </a:rPr>
                        <a:t>Contratación al mes de junio de </a:t>
                      </a:r>
                      <a:r>
                        <a:rPr lang="es-MX" sz="1050" b="1" dirty="0">
                          <a:solidFill>
                            <a:schemeClr val="tx1"/>
                          </a:solidFill>
                          <a:latin typeface="+mn-lt"/>
                          <a:ea typeface="Calibri"/>
                          <a:cs typeface="Calibri"/>
                          <a:sym typeface="Calibri"/>
                        </a:rPr>
                        <a:t>23</a:t>
                      </a:r>
                      <a:r>
                        <a:rPr lang="es-MX" sz="1050" dirty="0">
                          <a:solidFill>
                            <a:schemeClr val="tx1"/>
                          </a:solidFill>
                          <a:latin typeface="+mn-lt"/>
                          <a:ea typeface="Calibri"/>
                          <a:cs typeface="Calibri"/>
                          <a:sym typeface="Calibri"/>
                        </a:rPr>
                        <a:t> personas que hacen parte del talento humano de las Casas de pensamiento Intercultural.</a:t>
                      </a:r>
                      <a:endParaRPr lang="es-CO"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447487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2738328436"/>
              </p:ext>
            </p:extLst>
          </p:nvPr>
        </p:nvGraphicFramePr>
        <p:xfrm>
          <a:off x="223387" y="636080"/>
          <a:ext cx="8110727" cy="389241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Infancia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9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406378">
                <a:tc>
                  <a:txBody>
                    <a:bodyPr/>
                    <a:lstStyle/>
                    <a:p>
                      <a:pPr marL="0" marR="0" lvl="0" indent="0" algn="just" rtl="0">
                        <a:spcBef>
                          <a:spcPts val="0"/>
                        </a:spcBef>
                        <a:spcAft>
                          <a:spcPts val="0"/>
                        </a:spcAft>
                        <a:buNone/>
                      </a:pPr>
                      <a:r>
                        <a:rPr lang="es-MX" sz="1050" dirty="0">
                          <a:solidFill>
                            <a:schemeClr val="tx1"/>
                          </a:solidFill>
                          <a:latin typeface="+mn-lt"/>
                          <a:ea typeface="Calibri"/>
                          <a:cs typeface="Calibri"/>
                          <a:sym typeface="Calibri"/>
                        </a:rPr>
                        <a:t>Contratar mínimo 3 sabedores o sabedoras indígenas en cada una de las Casas de Pensamiento Intercultural para movilizar y fortalecer las prácticas pedagógicas, culturales y comunitarias.</a:t>
                      </a:r>
                    </a:p>
                    <a:p>
                      <a:pPr marL="0" marR="0" lvl="0" indent="0" algn="just" rtl="0">
                        <a:spcBef>
                          <a:spcPts val="0"/>
                        </a:spcBef>
                        <a:spcAft>
                          <a:spcPts val="0"/>
                        </a:spcAft>
                        <a:buNone/>
                      </a:pPr>
                      <a:r>
                        <a:rPr lang="es-MX" sz="1050" dirty="0">
                          <a:solidFill>
                            <a:schemeClr val="tx1"/>
                          </a:solidFill>
                          <a:latin typeface="+mn-lt"/>
                          <a:ea typeface="Calibri"/>
                          <a:cs typeface="Calibri"/>
                          <a:sym typeface="Calibri"/>
                        </a:rPr>
                        <a:t>2021: 33</a:t>
                      </a:r>
                    </a:p>
                    <a:p>
                      <a:pPr marL="0" marR="0" lvl="0" indent="0" algn="just" rtl="0">
                        <a:spcBef>
                          <a:spcPts val="0"/>
                        </a:spcBef>
                        <a:spcAft>
                          <a:spcPts val="0"/>
                        </a:spcAft>
                        <a:buNone/>
                      </a:pPr>
                      <a:r>
                        <a:rPr lang="es-MX" sz="1050" dirty="0">
                          <a:solidFill>
                            <a:schemeClr val="tx1"/>
                          </a:solidFill>
                          <a:latin typeface="+mn-lt"/>
                          <a:ea typeface="Calibri"/>
                          <a:cs typeface="Calibri"/>
                          <a:sym typeface="Calibri"/>
                        </a:rPr>
                        <a:t>2022: 33</a:t>
                      </a:r>
                    </a:p>
                    <a:p>
                      <a:pPr marL="0" marR="0" lvl="0" indent="0" algn="just" rtl="0">
                        <a:spcBef>
                          <a:spcPts val="0"/>
                        </a:spcBef>
                        <a:spcAft>
                          <a:spcPts val="0"/>
                        </a:spcAft>
                        <a:buNone/>
                      </a:pPr>
                      <a:r>
                        <a:rPr lang="es-MX" sz="1050" dirty="0">
                          <a:solidFill>
                            <a:schemeClr val="tx1"/>
                          </a:solidFill>
                          <a:latin typeface="+mn-lt"/>
                          <a:ea typeface="Calibri"/>
                          <a:cs typeface="Calibri"/>
                          <a:sym typeface="Calibri"/>
                        </a:rPr>
                        <a:t>2023: 33</a:t>
                      </a:r>
                    </a:p>
                    <a:p>
                      <a:pPr marL="0" marR="0" lvl="0" indent="0" algn="just" rtl="0">
                        <a:spcBef>
                          <a:spcPts val="0"/>
                        </a:spcBef>
                        <a:spcAft>
                          <a:spcPts val="0"/>
                        </a:spcAft>
                        <a:buNone/>
                      </a:pPr>
                      <a:r>
                        <a:rPr lang="es-MX" sz="1050" dirty="0">
                          <a:solidFill>
                            <a:schemeClr val="tx1"/>
                          </a:solidFill>
                          <a:latin typeface="+mn-lt"/>
                          <a:ea typeface="Calibri"/>
                          <a:cs typeface="Calibri"/>
                          <a:sym typeface="Calibri"/>
                        </a:rPr>
                        <a:t>2024: 33</a:t>
                      </a:r>
                    </a:p>
                    <a:p>
                      <a:pPr marL="0" marR="0" lvl="0" indent="0" algn="just" rtl="0">
                        <a:spcBef>
                          <a:spcPts val="0"/>
                        </a:spcBef>
                        <a:spcAft>
                          <a:spcPts val="0"/>
                        </a:spcAft>
                        <a:buNone/>
                      </a:pPr>
                      <a:endParaRPr lang="es-MX" sz="1050" dirty="0">
                        <a:solidFill>
                          <a:schemeClr val="tx1"/>
                        </a:solidFill>
                        <a:latin typeface="+mn-lt"/>
                        <a:ea typeface="Calibri"/>
                        <a:cs typeface="Calibri"/>
                        <a:sym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050" dirty="0">
                          <a:solidFill>
                            <a:schemeClr val="tx1"/>
                          </a:solidFill>
                          <a:latin typeface="+mn-lt"/>
                          <a:ea typeface="Calibri"/>
                          <a:cs typeface="Calibri"/>
                          <a:sym typeface="Calibri"/>
                        </a:rPr>
                        <a:t>Las 11 casas de pensamiento intercultural cuentan con </a:t>
                      </a:r>
                      <a:r>
                        <a:rPr lang="es-MX" sz="1050" b="1" dirty="0">
                          <a:solidFill>
                            <a:schemeClr val="tx1"/>
                          </a:solidFill>
                          <a:latin typeface="+mn-lt"/>
                          <a:ea typeface="Calibri"/>
                          <a:cs typeface="Calibri"/>
                          <a:sym typeface="Calibri"/>
                        </a:rPr>
                        <a:t>38 </a:t>
                      </a:r>
                      <a:r>
                        <a:rPr lang="es-MX" sz="1050" dirty="0">
                          <a:solidFill>
                            <a:schemeClr val="tx1"/>
                          </a:solidFill>
                          <a:latin typeface="+mn-lt"/>
                          <a:ea typeface="Calibri"/>
                          <a:cs typeface="Calibri"/>
                          <a:sym typeface="Calibri"/>
                        </a:rPr>
                        <a:t>sabedoras y sabedores en total; a la fecha </a:t>
                      </a:r>
                      <a:r>
                        <a:rPr lang="es-MX" sz="1050" b="1" dirty="0">
                          <a:solidFill>
                            <a:schemeClr val="tx1"/>
                          </a:solidFill>
                          <a:latin typeface="+mn-lt"/>
                          <a:ea typeface="Calibri"/>
                          <a:cs typeface="Calibri"/>
                          <a:sym typeface="Calibri"/>
                        </a:rPr>
                        <a:t>35</a:t>
                      </a:r>
                      <a:r>
                        <a:rPr lang="es-MX" sz="1050" dirty="0">
                          <a:solidFill>
                            <a:schemeClr val="tx1"/>
                          </a:solidFill>
                          <a:latin typeface="+mn-lt"/>
                          <a:ea typeface="Calibri"/>
                          <a:cs typeface="Calibri"/>
                          <a:sym typeface="Calibri"/>
                        </a:rPr>
                        <a:t> se encuentran con contrato vigente. </a:t>
                      </a:r>
                    </a:p>
                    <a:p>
                      <a:pPr algn="just"/>
                      <a:endParaRPr lang="es-CO"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050" dirty="0">
                          <a:solidFill>
                            <a:schemeClr val="tx1"/>
                          </a:solidFill>
                          <a:latin typeface="+mn-lt"/>
                          <a:ea typeface="Calibri"/>
                          <a:cs typeface="Calibri"/>
                          <a:sym typeface="Calibri"/>
                        </a:rPr>
                        <a:t>Contratación de los </a:t>
                      </a:r>
                      <a:r>
                        <a:rPr lang="es-MX" sz="1050" b="1" dirty="0">
                          <a:solidFill>
                            <a:schemeClr val="tx1"/>
                          </a:solidFill>
                          <a:latin typeface="+mn-lt"/>
                          <a:ea typeface="Calibri"/>
                          <a:cs typeface="Calibri"/>
                          <a:sym typeface="Calibri"/>
                        </a:rPr>
                        <a:t>3</a:t>
                      </a:r>
                      <a:r>
                        <a:rPr lang="es-MX" sz="1050" dirty="0">
                          <a:solidFill>
                            <a:schemeClr val="tx1"/>
                          </a:solidFill>
                          <a:latin typeface="+mn-lt"/>
                          <a:ea typeface="Calibri"/>
                          <a:cs typeface="Calibri"/>
                          <a:sym typeface="Calibri"/>
                        </a:rPr>
                        <a:t> sabedoras y sabedores que se encuentran pendientes.</a:t>
                      </a:r>
                    </a:p>
                    <a:p>
                      <a:pPr algn="just"/>
                      <a:endParaRPr lang="es-CO"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5377814"/>
                  </a:ext>
                </a:extLst>
              </a:tr>
            </a:tbl>
          </a:graphicData>
        </a:graphic>
      </p:graphicFrame>
    </p:spTree>
    <p:extLst>
      <p:ext uri="{BB962C8B-B14F-4D97-AF65-F5344CB8AC3E}">
        <p14:creationId xmlns:p14="http://schemas.microsoft.com/office/powerpoint/2010/main" val="2719524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2543949671"/>
              </p:ext>
            </p:extLst>
          </p:nvPr>
        </p:nvGraphicFramePr>
        <p:xfrm>
          <a:off x="154998" y="659409"/>
          <a:ext cx="8110727" cy="434961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Infancia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9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87297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000" dirty="0">
                          <a:solidFill>
                            <a:schemeClr val="tx1"/>
                          </a:solidFill>
                          <a:latin typeface="+mn-lt"/>
                          <a:ea typeface="Calibri"/>
                          <a:cs typeface="Calibri"/>
                          <a:sym typeface="Calibri"/>
                        </a:rPr>
                        <a:t>La dotación ancestral, se realizará en la extensión de las Acciones Afirmativas 2020, así las cosas, no se podría establecer una nueva compra para cada año.</a:t>
                      </a:r>
                    </a:p>
                    <a:p>
                      <a:pPr algn="just"/>
                      <a:endParaRPr lang="es-CO"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000" dirty="0">
                          <a:solidFill>
                            <a:schemeClr val="tx1"/>
                          </a:solidFill>
                        </a:rPr>
                        <a:t>Se dio cumplimiento a esta acción en el año 2020.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r h="87297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000" dirty="0">
                          <a:solidFill>
                            <a:schemeClr val="tx1"/>
                          </a:solidFill>
                          <a:latin typeface="+mn-lt"/>
                          <a:ea typeface="Calibri"/>
                          <a:cs typeface="Calibri"/>
                          <a:sym typeface="Calibri"/>
                        </a:rPr>
                        <a:t>Compra de materiales de consumo diferenciales para la construcción y elaboración de artes propias, prácticas y costumbres para cada Casa de Pensamiento Intercultural en el marco de la dotación ancestral entre el año 2022 al 2024.</a:t>
                      </a:r>
                    </a:p>
                    <a:p>
                      <a:pPr algn="just"/>
                      <a:endParaRPr lang="es-CO"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000" b="0" dirty="0">
                          <a:solidFill>
                            <a:schemeClr val="tx1"/>
                          </a:solidFill>
                          <a:latin typeface="+mn-lt"/>
                          <a:ea typeface="Calibri"/>
                          <a:cs typeface="Calibri"/>
                          <a:sym typeface="Calibri"/>
                        </a:rPr>
                        <a:t>Se cuenta con el listado de materiales requerido por cada una de las casas de pensamiento intercultural.</a:t>
                      </a:r>
                    </a:p>
                    <a:p>
                      <a:pPr algn="just"/>
                      <a:endParaRPr lang="es-CO"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000" dirty="0">
                          <a:solidFill>
                            <a:schemeClr val="tx1"/>
                          </a:solidFill>
                          <a:latin typeface="+mn-lt"/>
                          <a:ea typeface="Calibri"/>
                          <a:cs typeface="Calibri"/>
                          <a:sym typeface="Calibri"/>
                        </a:rPr>
                        <a:t>La compra de materiales de consumo para cada una de las Casas de pensamiento intercultural se va a realizar para el segundo semestre del 2023,se proyecta para el mes de septiembre.</a:t>
                      </a:r>
                    </a:p>
                    <a:p>
                      <a:pPr algn="just"/>
                      <a:endParaRPr lang="es-CO"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4619298"/>
                  </a:ext>
                </a:extLst>
              </a:tr>
            </a:tbl>
          </a:graphicData>
        </a:graphic>
      </p:graphicFrame>
    </p:spTree>
    <p:extLst>
      <p:ext uri="{BB962C8B-B14F-4D97-AF65-F5344CB8AC3E}">
        <p14:creationId xmlns:p14="http://schemas.microsoft.com/office/powerpoint/2010/main" val="941647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2145977123"/>
              </p:ext>
            </p:extLst>
          </p:nvPr>
        </p:nvGraphicFramePr>
        <p:xfrm>
          <a:off x="157219" y="670678"/>
          <a:ext cx="8110727" cy="424293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Infancia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9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090309">
                <a:tc>
                  <a:txBody>
                    <a:bodyPr/>
                    <a:lstStyle/>
                    <a:p>
                      <a:pPr algn="just"/>
                      <a:r>
                        <a:rPr lang="es-MX" sz="1100" dirty="0"/>
                        <a:t>Implementar un plan anual de trabajo concertado con los Cabildos Indígenas e integración Social para el funcionamiento y fortalecimiento cultural en cada una de las Casas de Pensamiento Intercultural.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100" dirty="0">
                          <a:solidFill>
                            <a:schemeClr val="dk1"/>
                          </a:solidFill>
                          <a:latin typeface="+mn-lt"/>
                          <a:ea typeface="Calibri"/>
                          <a:cs typeface="Calibri"/>
                          <a:sym typeface="Calibri"/>
                        </a:rPr>
                        <a:t>La profesional de acompañamiento y seguimiento a CPI, adelanto la construcción de los 11 planes de trabajo, teniendo en cuenta las necesidades de cada unidad operativa.</a:t>
                      </a:r>
                    </a:p>
                    <a:p>
                      <a:pPr algn="just"/>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100" dirty="0">
                          <a:solidFill>
                            <a:schemeClr val="dk1"/>
                          </a:solidFill>
                          <a:latin typeface="+mn-lt"/>
                          <a:ea typeface="Calibri"/>
                          <a:cs typeface="Calibri"/>
                          <a:sym typeface="Calibri"/>
                        </a:rPr>
                        <a:t>Esta acción se desarrolla de forma periódica en cada CPI, realizando seguimiento a las acciones establecida en el plan anual. </a:t>
                      </a:r>
                    </a:p>
                    <a:p>
                      <a:pPr algn="just"/>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r h="109030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100" dirty="0">
                          <a:solidFill>
                            <a:schemeClr val="dk1"/>
                          </a:solidFill>
                          <a:latin typeface="+mn-lt"/>
                          <a:ea typeface="Calibri"/>
                          <a:cs typeface="Calibri"/>
                          <a:sym typeface="Calibri"/>
                        </a:rPr>
                        <a:t>Consolidar e implementar una ruta de trabajo para la inclusión de gestantes indígenas en los servicios sociales de la Subdirección para la Infancia.</a:t>
                      </a:r>
                    </a:p>
                    <a:p>
                      <a:pPr algn="just"/>
                      <a:endParaRPr lang="es-MX"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100" dirty="0">
                          <a:solidFill>
                            <a:schemeClr val="dk1"/>
                          </a:solidFill>
                          <a:latin typeface="+mn-lt"/>
                          <a:ea typeface="Calibri"/>
                          <a:cs typeface="Calibri"/>
                          <a:sym typeface="Calibri"/>
                        </a:rPr>
                        <a:t>A la fecha </a:t>
                      </a:r>
                      <a:r>
                        <a:rPr lang="es-MX" sz="1100" b="1" dirty="0">
                          <a:solidFill>
                            <a:schemeClr val="dk1"/>
                          </a:solidFill>
                          <a:latin typeface="+mn-lt"/>
                          <a:ea typeface="Calibri"/>
                          <a:cs typeface="Calibri"/>
                          <a:sym typeface="Calibri"/>
                        </a:rPr>
                        <a:t>53</a:t>
                      </a:r>
                      <a:r>
                        <a:rPr lang="es-MX" sz="1100" dirty="0">
                          <a:solidFill>
                            <a:schemeClr val="dk1"/>
                          </a:solidFill>
                          <a:latin typeface="+mn-lt"/>
                          <a:ea typeface="Calibri"/>
                          <a:cs typeface="Calibri"/>
                          <a:sym typeface="Calibri"/>
                        </a:rPr>
                        <a:t> personas gestantes, que se reconocen como indígenas participan en le servicio Creciendo Juntos.</a:t>
                      </a:r>
                    </a:p>
                    <a:p>
                      <a:pPr algn="just"/>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Esta acción afirmativa se realiza de forma </a:t>
                      </a:r>
                      <a:r>
                        <a:rPr lang="es-CO" sz="1100" dirty="0" err="1"/>
                        <a:t>periodica</a:t>
                      </a:r>
                      <a:r>
                        <a:rPr lang="es-CO" sz="1100"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9003914"/>
                  </a:ext>
                </a:extLst>
              </a:tr>
            </a:tbl>
          </a:graphicData>
        </a:graphic>
      </p:graphicFrame>
    </p:spTree>
    <p:extLst>
      <p:ext uri="{BB962C8B-B14F-4D97-AF65-F5344CB8AC3E}">
        <p14:creationId xmlns:p14="http://schemas.microsoft.com/office/powerpoint/2010/main" val="4107262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168832054"/>
              </p:ext>
            </p:extLst>
          </p:nvPr>
        </p:nvGraphicFramePr>
        <p:xfrm>
          <a:off x="238125" y="659409"/>
          <a:ext cx="8110727" cy="437247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Infancia</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9</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9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1050" dirty="0"/>
                        <a:t> </a:t>
                      </a:r>
                      <a:r>
                        <a:rPr lang="es-MX" sz="1050" dirty="0"/>
                        <a:t>Evaluar  y ajustar la política pública de infancia y adolescencia en Bogotá Distrito Capital, de manera participativa y concertada con el espacio autónomo de pueblos indígenas. </a:t>
                      </a:r>
                    </a:p>
                    <a:p>
                      <a:pPr algn="just"/>
                      <a:r>
                        <a:rPr lang="es-MX" sz="1050" dirty="0"/>
                        <a:t>Número de encuentros realizados con los pueblos indígenas en los espacios de evaluación de la Política pública de Infancia y Adolescencia:</a:t>
                      </a:r>
                    </a:p>
                    <a:p>
                      <a:pPr algn="just"/>
                      <a:r>
                        <a:rPr lang="es-MX" sz="1050" dirty="0"/>
                        <a:t>2021:2</a:t>
                      </a:r>
                    </a:p>
                    <a:p>
                      <a:pPr algn="just"/>
                      <a:r>
                        <a:rPr lang="es-MX" sz="1050" dirty="0"/>
                        <a:t>2022:3</a:t>
                      </a:r>
                    </a:p>
                    <a:p>
                      <a:pPr algn="just"/>
                      <a:r>
                        <a:rPr lang="es-MX" sz="1050" dirty="0"/>
                        <a:t>2023:1</a:t>
                      </a:r>
                    </a:p>
                    <a:p>
                      <a:pPr algn="just"/>
                      <a:endParaRPr lang="es-CO"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050" dirty="0">
                          <a:solidFill>
                            <a:schemeClr val="dk1"/>
                          </a:solidFill>
                          <a:latin typeface="+mn-lt"/>
                          <a:ea typeface="Calibri"/>
                          <a:cs typeface="Calibri"/>
                          <a:sym typeface="Calibri"/>
                        </a:rPr>
                        <a:t>Encuentro para la socialización del documento de la Política publica de infancia y Adolescencia. </a:t>
                      </a:r>
                    </a:p>
                    <a:p>
                      <a:pPr algn="just"/>
                      <a:endParaRPr lang="es-CO"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MX" sz="1050" dirty="0">
                          <a:solidFill>
                            <a:schemeClr val="dk1"/>
                          </a:solidFill>
                          <a:latin typeface="+mn-lt"/>
                          <a:ea typeface="Calibri"/>
                          <a:cs typeface="Calibri"/>
                          <a:sym typeface="Calibri"/>
                        </a:rPr>
                        <a:t>Debido a que el documento de la Política publica de infancia y Adolescencia es un documento CONPES debe ser revisado y avalado por la alcaldía mayor, lo que trae retrasos en la socialización del documento, se espera que en el momento de ser avalado por la alcaldía y se de el visto bueno se inicie con el proceso de socialización.</a:t>
                      </a:r>
                    </a:p>
                    <a:p>
                      <a:pPr algn="just"/>
                      <a:endParaRPr lang="es-CO"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2309607284"/>
              </p:ext>
            </p:extLst>
          </p:nvPr>
        </p:nvGraphicFramePr>
        <p:xfrm>
          <a:off x="157219" y="670678"/>
          <a:ext cx="8110727" cy="395337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Juventud</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090309">
                <a:tc>
                  <a:txBody>
                    <a:bodyPr/>
                    <a:lstStyle/>
                    <a:p>
                      <a:pPr algn="just"/>
                      <a:r>
                        <a:rPr lang="es-ES" sz="1000" dirty="0">
                          <a:latin typeface="Calibri" panose="020F0502020204030204" pitchFamily="34" charset="0"/>
                          <a:cs typeface="Calibri" panose="020F0502020204030204" pitchFamily="34" charset="0"/>
                        </a:rPr>
                        <a:t>Garantizar la inclusión del enfoque étnico en el programa de TMC para el beneficio de jóvenes indígenas que cumplan el proceso requerido para su focalización.</a:t>
                      </a:r>
                      <a:endParaRPr lang="es-MX"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lgn="just">
                        <a:buFont typeface="Arial" panose="020B0604020202020204" pitchFamily="34" charset="0"/>
                        <a:buChar char="•"/>
                      </a:pPr>
                      <a:r>
                        <a:rPr lang="es-CO" sz="1000" dirty="0">
                          <a:latin typeface="Calibri" panose="020F0502020204030204" pitchFamily="34" charset="0"/>
                          <a:cs typeface="Calibri" panose="020F0502020204030204" pitchFamily="34" charset="0"/>
                        </a:rPr>
                        <a:t>Jornadas de preinscripción con los cabildos indígenas: Kichwa, </a:t>
                      </a:r>
                      <a:r>
                        <a:rPr lang="es-CO" sz="1000" dirty="0" err="1">
                          <a:latin typeface="Calibri" panose="020F0502020204030204" pitchFamily="34" charset="0"/>
                          <a:cs typeface="Calibri" panose="020F0502020204030204" pitchFamily="34" charset="0"/>
                        </a:rPr>
                        <a:t>Ambiká</a:t>
                      </a:r>
                      <a:r>
                        <a:rPr lang="es-CO" sz="1000" dirty="0">
                          <a:latin typeface="Calibri" panose="020F0502020204030204" pitchFamily="34" charset="0"/>
                          <a:cs typeface="Calibri" panose="020F0502020204030204" pitchFamily="34" charset="0"/>
                        </a:rPr>
                        <a:t> Pijao, Muisca Bosa, Muisca Suba, </a:t>
                      </a:r>
                      <a:r>
                        <a:rPr lang="es-CO" sz="1000" dirty="0" err="1">
                          <a:latin typeface="Calibri" panose="020F0502020204030204" pitchFamily="34" charset="0"/>
                          <a:cs typeface="Calibri" panose="020F0502020204030204" pitchFamily="34" charset="0"/>
                        </a:rPr>
                        <a:t>Misak</a:t>
                      </a:r>
                      <a:r>
                        <a:rPr lang="es-CO" sz="1000" dirty="0">
                          <a:latin typeface="Calibri" panose="020F0502020204030204" pitchFamily="34" charset="0"/>
                          <a:cs typeface="Calibri" panose="020F0502020204030204" pitchFamily="34" charset="0"/>
                        </a:rPr>
                        <a:t>.</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s-CO" sz="1000" dirty="0">
                          <a:latin typeface="Calibri" panose="020F0502020204030204" pitchFamily="34" charset="0"/>
                          <a:cs typeface="Calibri" panose="020F0502020204030204" pitchFamily="34" charset="0"/>
                        </a:rPr>
                        <a:t>Formalizar e implementar las alianzas entre la Subdirección para la Juventud y los cabildos indígenas con beneficiarios  activos en Parceros por Bogotá. </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000" dirty="0">
                          <a:latin typeface="Calibri" panose="020F0502020204030204" pitchFamily="34" charset="0"/>
                          <a:cs typeface="Calibri" panose="020F0502020204030204" pitchFamily="34" charset="0"/>
                        </a:rPr>
                        <a:t>Vinculación de 38 jóvenes indígenas en la sexta cohorte (2023) del servicio Parceros por Bogotá.</a:t>
                      </a:r>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000" dirty="0"/>
                        <a:t>Mayo y junio.</a:t>
                      </a:r>
                      <a:endParaRPr lang="es-CO" sz="1000" dirty="0"/>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000" dirty="0"/>
                        <a:t>Junio-julio.</a:t>
                      </a:r>
                      <a:endParaRPr lang="es-CO" sz="1000" dirty="0"/>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000" dirty="0"/>
                        <a:t>Mayo</a:t>
                      </a:r>
                      <a:endParaRPr lang="es-CO" sz="1000" dirty="0"/>
                    </a:p>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498179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710" normalizeH="0" baseline="0" noProof="0" dirty="0">
                <a:ln>
                  <a:noFill/>
                </a:ln>
                <a:solidFill>
                  <a:srgbClr val="FFFFFF"/>
                </a:solidFill>
                <a:effectLst/>
                <a:uLnTx/>
                <a:uFillTx/>
                <a:latin typeface="Trebuchet MS"/>
                <a:ea typeface="+mn-ea"/>
                <a:cs typeface="Trebuchet MS"/>
              </a:rPr>
              <a:t>1</a:t>
            </a:r>
            <a:endParaRPr kumimoji="0" sz="3600" b="0" i="0" u="none" strike="noStrike" kern="1200" cap="none" spc="0" normalizeH="0" baseline="0" noProof="0" dirty="0">
              <a:ln>
                <a:noFill/>
              </a:ln>
              <a:solidFill>
                <a:prstClr val="black"/>
              </a:solidFill>
              <a:effectLst/>
              <a:uLnTx/>
              <a:uFillTx/>
              <a:latin typeface="Trebuchet MS"/>
              <a:ea typeface="+mn-ea"/>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marR="0" lvl="0" indent="0" algn="l" defTabSz="914400" rtl="0" eaLnBrk="1" fontAlgn="auto" latinLnBrk="0" hangingPunct="1">
              <a:lnSpc>
                <a:spcPct val="100000"/>
              </a:lnSpc>
              <a:spcBef>
                <a:spcPts val="105"/>
              </a:spcBef>
              <a:spcAft>
                <a:spcPts val="0"/>
              </a:spcAft>
              <a:buClrTx/>
              <a:buSzTx/>
              <a:buFontTx/>
              <a:buNone/>
              <a:tabLst/>
              <a:defRPr/>
            </a:pPr>
            <a:r>
              <a:rPr kumimoji="0" sz="3600" b="1" i="0" u="none" strike="noStrike" kern="1200" cap="none" spc="-260" normalizeH="0" baseline="0" noProof="0" dirty="0">
                <a:ln>
                  <a:noFill/>
                </a:ln>
                <a:solidFill>
                  <a:srgbClr val="FFFFFF"/>
                </a:solidFill>
                <a:effectLst/>
                <a:uLnTx/>
                <a:uFillTx/>
                <a:latin typeface="Trebuchet MS"/>
                <a:ea typeface="+mn-ea"/>
                <a:cs typeface="Trebuchet MS"/>
              </a:rPr>
              <a:t>2</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marR="0" lvl="0" indent="0" algn="l" defTabSz="914400" rtl="0" eaLnBrk="1" fontAlgn="auto" latinLnBrk="0" hangingPunct="1">
              <a:lnSpc>
                <a:spcPct val="100000"/>
              </a:lnSpc>
              <a:spcBef>
                <a:spcPts val="110"/>
              </a:spcBef>
              <a:spcAft>
                <a:spcPts val="0"/>
              </a:spcAft>
              <a:buClrTx/>
              <a:buSzTx/>
              <a:buFontTx/>
              <a:buNone/>
              <a:tabLst/>
              <a:defRPr/>
            </a:pPr>
            <a:r>
              <a:rPr kumimoji="0" sz="3600" b="1" i="0" u="none" strike="noStrike" kern="1200" cap="none" spc="-254" normalizeH="0" baseline="0" noProof="0" dirty="0">
                <a:ln>
                  <a:noFill/>
                </a:ln>
                <a:solidFill>
                  <a:srgbClr val="FFFFFF"/>
                </a:solidFill>
                <a:effectLst/>
                <a:uLnTx/>
                <a:uFillTx/>
                <a:latin typeface="Trebuchet MS"/>
                <a:ea typeface="+mn-ea"/>
                <a:cs typeface="Trebuchet MS"/>
              </a:rPr>
              <a:t>3</a:t>
            </a:r>
            <a:endParaRPr kumimoji="0" sz="3600" b="0" i="0" u="none" strike="noStrike" kern="1200" cap="none" spc="0" normalizeH="0" baseline="0" noProof="0">
              <a:ln>
                <a:noFill/>
              </a:ln>
              <a:solidFill>
                <a:prstClr val="black"/>
              </a:solidFill>
              <a:effectLst/>
              <a:uLnTx/>
              <a:uFillTx/>
              <a:latin typeface="Trebuchet MS"/>
              <a:ea typeface="+mn-ea"/>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marR="0" lvl="0" indent="0" algn="l" defTabSz="914400" rtl="0" eaLnBrk="1" fontAlgn="auto" latinLnBrk="0" hangingPunct="1">
              <a:lnSpc>
                <a:spcPct val="100000"/>
              </a:lnSpc>
              <a:spcBef>
                <a:spcPts val="130"/>
              </a:spcBef>
              <a:spcAft>
                <a:spcPts val="0"/>
              </a:spcAft>
              <a:buClrTx/>
              <a:buSzTx/>
              <a:buFontTx/>
              <a:buNone/>
              <a:tabLst/>
              <a:defRPr/>
            </a:pPr>
            <a:r>
              <a:rPr kumimoji="0" lang="es-ES" sz="1800" b="1" i="0" u="none" strike="noStrike" kern="1200" cap="none" spc="120" normalizeH="0" baseline="0" noProof="0" dirty="0">
                <a:ln>
                  <a:noFill/>
                </a:ln>
                <a:solidFill>
                  <a:srgbClr val="FFFFFF"/>
                </a:solidFill>
                <a:effectLst/>
                <a:uLnTx/>
                <a:uFillTx/>
                <a:latin typeface="Trebuchet MS"/>
                <a:ea typeface="+mn-ea"/>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34" name="Tabla 33"/>
          <p:cNvGraphicFramePr>
            <a:graphicFrameLocks noGrp="1"/>
          </p:cNvGraphicFramePr>
          <p:nvPr>
            <p:extLst>
              <p:ext uri="{D42A27DB-BD31-4B8C-83A1-F6EECF244321}">
                <p14:modId xmlns:p14="http://schemas.microsoft.com/office/powerpoint/2010/main" val="1678851085"/>
              </p:ext>
            </p:extLst>
          </p:nvPr>
        </p:nvGraphicFramePr>
        <p:xfrm>
          <a:off x="157219" y="670678"/>
          <a:ext cx="8110727" cy="4105778"/>
        </p:xfrm>
        <a:graphic>
          <a:graphicData uri="http://schemas.openxmlformats.org/drawingml/2006/table">
            <a:tbl>
              <a:tblPr firstRow="1" bandRow="1">
                <a:tableStyleId>{72833802-FEF1-4C79-8D5D-14CF1EAF98D9}</a:tableStyleId>
              </a:tblPr>
              <a:tblGrid>
                <a:gridCol w="2027682">
                  <a:extLst>
                    <a:ext uri="{9D8B030D-6E8A-4147-A177-3AD203B41FA5}">
                      <a16:colId xmlns:a16="http://schemas.microsoft.com/office/drawing/2014/main" val="647212120"/>
                    </a:ext>
                  </a:extLst>
                </a:gridCol>
                <a:gridCol w="2163083">
                  <a:extLst>
                    <a:ext uri="{9D8B030D-6E8A-4147-A177-3AD203B41FA5}">
                      <a16:colId xmlns:a16="http://schemas.microsoft.com/office/drawing/2014/main" val="2696220810"/>
                    </a:ext>
                  </a:extLst>
                </a:gridCol>
                <a:gridCol w="1748456">
                  <a:extLst>
                    <a:ext uri="{9D8B030D-6E8A-4147-A177-3AD203B41FA5}">
                      <a16:colId xmlns:a16="http://schemas.microsoft.com/office/drawing/2014/main" val="1764716392"/>
                    </a:ext>
                  </a:extLst>
                </a:gridCol>
                <a:gridCol w="2171506">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Integración Social – SDIS – Subdirección para la Juventud</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4</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4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 0</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090309">
                <a:tc>
                  <a:txBody>
                    <a:bodyPr/>
                    <a:lstStyle/>
                    <a:p>
                      <a:pPr algn="just"/>
                      <a:r>
                        <a:rPr lang="es-ES" sz="1000" dirty="0">
                          <a:latin typeface="Calibri" panose="020F0502020204030204" pitchFamily="34" charset="0"/>
                          <a:cs typeface="Calibri" panose="020F0502020204030204" pitchFamily="34" charset="0"/>
                        </a:rPr>
                        <a:t>Construir e implementar un plan de trabajo entre la SDIS y el espacio autónomo indígenas para garantizar la inclusión del 100% de la juventud de la población indígena en las estrategias de la Subdirección para la Juventud que aporte a la implementación de la política pública.</a:t>
                      </a:r>
                      <a:endParaRPr lang="es-CO" sz="10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s-ES" sz="1000" dirty="0">
                          <a:latin typeface="Calibri" panose="020F0502020204030204" pitchFamily="34" charset="0"/>
                          <a:cs typeface="Calibri" panose="020F0502020204030204" pitchFamily="34" charset="0"/>
                        </a:rPr>
                        <a:t>A corte 30/04/2023 la Subdirección para la Juventud cuenta con un documento de  plan de trabajo con actividades programadas que se relacionan a los servicios con cobertura y atención territorial de la Subdirección para la Juventud y están orientadas al cumplimiento del enfoque diferencial étnico indígena. Este plan de trabajo es liderado por el gestor étnico indígena </a:t>
                      </a:r>
                    </a:p>
                    <a:p>
                      <a:pPr marL="0" marR="0" lvl="0" indent="0" algn="just" defTabSz="91440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000" dirty="0">
                        <a:latin typeface="Calibri" panose="020F0502020204030204" pitchFamily="34" charset="0"/>
                        <a:cs typeface="Calibri" panose="020F0502020204030204" pitchFamily="34" charset="0"/>
                      </a:endParaRPr>
                    </a:p>
                    <a:p>
                      <a:pPr marL="0" marR="0" lvl="0" indent="0" algn="just"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s-CO" sz="1000" dirty="0">
                          <a:latin typeface="Calibri" panose="020F0502020204030204" pitchFamily="34" charset="0"/>
                          <a:cs typeface="Calibri" panose="020F0502020204030204" pitchFamily="34" charset="0"/>
                        </a:rPr>
                        <a:t>Retroalimentación del Plan de trabajo por el Espacio Autónomo Indígena. </a:t>
                      </a:r>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lgn="ctr">
                        <a:buFont typeface="Arial" panose="020B0604020202020204" pitchFamily="34" charset="0"/>
                        <a:buChar char="•"/>
                      </a:pPr>
                      <a:r>
                        <a:rPr lang="es-ES" sz="1000" dirty="0"/>
                        <a:t>Junio-julio</a:t>
                      </a:r>
                      <a:endParaRPr lang="es-CO" sz="1000" dirty="0"/>
                    </a:p>
                    <a:p>
                      <a:pPr marL="171450" indent="-171450" algn="ctr">
                        <a:buFont typeface="Arial" panose="020B0604020202020204" pitchFamily="34" charset="0"/>
                        <a:buChar char="•"/>
                      </a:pPr>
                      <a:r>
                        <a:rPr lang="es-ES" sz="1000" dirty="0"/>
                        <a:t>Julio</a:t>
                      </a:r>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153845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5250A38F051B4649A6ECAA768F6BDBBF" ma:contentTypeVersion="15" ma:contentTypeDescription="Crear nuevo documento." ma:contentTypeScope="" ma:versionID="53f2b6bb1e6323e36902951a5974510a">
  <xsd:schema xmlns:xsd="http://www.w3.org/2001/XMLSchema" xmlns:xs="http://www.w3.org/2001/XMLSchema" xmlns:p="http://schemas.microsoft.com/office/2006/metadata/properties" xmlns:ns2="9f1d8c1a-37e6-4050-b3de-ba212d04cd74" xmlns:ns3="e650d988-71db-43b1-aaad-ae0382f4ae5f" xmlns:ns4="4d80bc94-8117-4d04-b7b5-18c598f799ce" targetNamespace="http://schemas.microsoft.com/office/2006/metadata/properties" ma:root="true" ma:fieldsID="1f949c03684669f4455f88d60233a414" ns2:_="" ns3:_="" ns4:_="">
    <xsd:import namespace="9f1d8c1a-37e6-4050-b3de-ba212d04cd74"/>
    <xsd:import namespace="e650d988-71db-43b1-aaad-ae0382f4ae5f"/>
    <xsd:import namespace="4d80bc94-8117-4d04-b7b5-18c598f799c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4:TaxCatchAll" minOccurs="0"/>
                <xsd:element ref="ns2:MediaServiceOCR" minOccurs="0"/>
                <xsd:element ref="ns2:Estado"/>
                <xsd:element ref="ns2:TipodeDocumento"/>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1d8c1a-37e6-4050-b3de-ba212d04cd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Etiquetas de imagen" ma:readOnly="false" ma:fieldId="{5cf76f15-5ced-4ddc-b409-7134ff3c332f}" ma:taxonomyMulti="true" ma:sspId="1310d8ee-99bf-4ea4-9dbe-e9e068685e8f"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Estado" ma:index="21" ma:displayName="Estado" ma:default="Activo" ma:format="Dropdown" ma:internalName="Estado">
      <xsd:simpleType>
        <xsd:restriction base="dms:Choice">
          <xsd:enumeration value="Activo"/>
          <xsd:enumeration value="Semi-Activo"/>
        </xsd:restriction>
      </xsd:simpleType>
    </xsd:element>
    <xsd:element name="TipodeDocumento" ma:index="22" ma:displayName="Tipo de Documento" ma:default="Definitivo" ma:format="Dropdown" ma:internalName="TipodeDocumento">
      <xsd:simpleType>
        <xsd:restriction base="dms:Choice">
          <xsd:enumeration value="Definitivo"/>
          <xsd:enumeration value="Tramite"/>
        </xsd:restriction>
      </xsd:simpleType>
    </xsd:element>
  </xsd:schema>
  <xsd:schema xmlns:xsd="http://www.w3.org/2001/XMLSchema" xmlns:xs="http://www.w3.org/2001/XMLSchema" xmlns:dms="http://schemas.microsoft.com/office/2006/documentManagement/types" xmlns:pc="http://schemas.microsoft.com/office/infopath/2007/PartnerControls" targetNamespace="e650d988-71db-43b1-aaad-ae0382f4ae5f" elementFormDefault="qualified">
    <xsd:import namespace="http://schemas.microsoft.com/office/2006/documentManagement/types"/>
    <xsd:import namespace="http://schemas.microsoft.com/office/infopath/2007/PartnerControls"/>
    <xsd:element name="SharedWithUsers" ma:index="15"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Detalles de uso compartido"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d80bc94-8117-4d04-b7b5-18c598f799ce"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b76fbe7-09e4-4d59-91e4-0954f5bfb313}" ma:internalName="TaxCatchAll" ma:showField="CatchAllData" ma:web="4d80bc94-8117-4d04-b7b5-18c598f799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f1d8c1a-37e6-4050-b3de-ba212d04cd74">
      <Terms xmlns="http://schemas.microsoft.com/office/infopath/2007/PartnerControls"/>
    </lcf76f155ced4ddcb4097134ff3c332f>
    <TaxCatchAll xmlns="4d80bc94-8117-4d04-b7b5-18c598f799ce" xsi:nil="true"/>
    <Estado xmlns="9f1d8c1a-37e6-4050-b3de-ba212d04cd74">Activo</Estado>
    <TipodeDocumento xmlns="9f1d8c1a-37e6-4050-b3de-ba212d04cd74">Definitivo</TipodeDocumento>
    <SharedWithUsers xmlns="e650d988-71db-43b1-aaad-ae0382f4ae5f">
      <UserInfo>
        <DisplayName/>
        <AccountId xsi:nil="true"/>
        <AccountType/>
      </UserInfo>
    </SharedWithUsers>
    <MediaLengthInSeconds xmlns="9f1d8c1a-37e6-4050-b3de-ba212d04cd74" xsi:nil="true"/>
  </documentManagement>
</p:properties>
</file>

<file path=customXml/itemProps1.xml><?xml version="1.0" encoding="utf-8"?>
<ds:datastoreItem xmlns:ds="http://schemas.openxmlformats.org/officeDocument/2006/customXml" ds:itemID="{42C4E730-E750-432E-AAE9-0055BBE9E09B}"/>
</file>

<file path=customXml/itemProps2.xml><?xml version="1.0" encoding="utf-8"?>
<ds:datastoreItem xmlns:ds="http://schemas.openxmlformats.org/officeDocument/2006/customXml" ds:itemID="{F7F1CF02-D950-46CE-9445-F334E32C6674}"/>
</file>

<file path=customXml/itemProps3.xml><?xml version="1.0" encoding="utf-8"?>
<ds:datastoreItem xmlns:ds="http://schemas.openxmlformats.org/officeDocument/2006/customXml" ds:itemID="{38CB542A-24FC-4327-BA49-6A61CF13E3F2}"/>
</file>

<file path=docProps/app.xml><?xml version="1.0" encoding="utf-8"?>
<Properties xmlns="http://schemas.openxmlformats.org/officeDocument/2006/extended-properties" xmlns:vt="http://schemas.openxmlformats.org/officeDocument/2006/docPropsVTypes">
  <Template/>
  <TotalTime>682</TotalTime>
  <Words>5994</Words>
  <Application>Microsoft Office PowerPoint</Application>
  <PresentationFormat>Personalizado</PresentationFormat>
  <Paragraphs>560</Paragraphs>
  <Slides>27</Slides>
  <Notes>1</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Office Theme</vt:lpstr>
      <vt:lpstr>CONSEJO CONSULTIVO Y DE CONCERTACIÓN PARA LOS PUEBLOS INDÍGENAS EN BOGOTÁ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Encuentro Distrital Raizal “Bitwiin Dih Raizal Comiunitii” para la Comunidad Raizal en Bogotá D.C.</dc:title>
  <dc:creator>Unknown User</dc:creator>
  <cp:lastModifiedBy>Deivy González</cp:lastModifiedBy>
  <cp:revision>40</cp:revision>
  <dcterms:created xsi:type="dcterms:W3CDTF">2022-12-07T01:16:35Z</dcterms:created>
  <dcterms:modified xsi:type="dcterms:W3CDTF">2023-06-22T04:40:47Z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2022-12-06T00:00:00Z</vt:filetime>
  </property>
  <property fmtid="{D5CDD505-2E9C-101B-9397-08002B2CF9AE}" pid="3" name="LastSaved">
    <vt:filetime>2022-12-07T00:00:00Z</vt:filetime>
  </property>
  <property fmtid="{D5CDD505-2E9C-101B-9397-08002B2CF9AE}" pid="4" name="ContentTypeId">
    <vt:lpwstr>0x0101005250A38F051B4649A6ECAA768F6BDBBF</vt:lpwstr>
  </property>
  <property fmtid="{D5CDD505-2E9C-101B-9397-08002B2CF9AE}" pid="5" name="Order">
    <vt:r8>9627900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y fmtid="{D5CDD505-2E9C-101B-9397-08002B2CF9AE}" pid="14" name="MediaServiceImageTags">
    <vt:lpwstr/>
  </property>
</Properties>
</file>