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6"/>
    <p:restoredTop sz="94728"/>
  </p:normalViewPr>
  <p:slideViewPr>
    <p:cSldViewPr snapToGrid="0" snapToObjects="1">
      <p:cViewPr varScale="1">
        <p:scale>
          <a:sx n="64" d="100"/>
          <a:sy n="64" d="100"/>
        </p:scale>
        <p:origin x="13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F2BC2-56BB-4A78-BA47-2CE8448303AE}" type="datetimeFigureOut">
              <a:rPr lang="es-CO" smtClean="0"/>
              <a:t>9/08/2023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821BE-CA58-4A37-9816-F8EDFE03BC33}" type="slidenum">
              <a:rPr lang="es-CO" smtClean="0"/>
              <a:t>‹Nº›</a:t>
            </a:fld>
            <a:endParaRPr lang="es-CO"/>
          </a:p>
        </p:txBody>
      </p:sp>
    </p:spTree>
    <p:extLst>
      <p:ext uri="{BB962C8B-B14F-4D97-AF65-F5344CB8AC3E}">
        <p14:creationId xmlns:p14="http://schemas.microsoft.com/office/powerpoint/2010/main" val="66208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322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28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75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114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473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819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a9302c9102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1a9302c9102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779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01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109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76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378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149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a9302c9102_0_626:notes"/>
          <p:cNvSpPr txBox="1">
            <a:spLocks noGrp="1"/>
          </p:cNvSpPr>
          <p:nvPr>
            <p:ph type="body" idx="1"/>
          </p:nvPr>
        </p:nvSpPr>
        <p:spPr>
          <a:xfrm>
            <a:off x="685800" y="4400551"/>
            <a:ext cx="5486400" cy="360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1a9302c9102_0_6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700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48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1_Diapositiva de títul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13461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0"/>
        <p:cNvGrpSpPr/>
        <p:nvPr/>
      </p:nvGrpSpPr>
      <p:grpSpPr>
        <a:xfrm>
          <a:off x="0" y="0"/>
          <a:ext cx="0" cy="0"/>
          <a:chOff x="0" y="0"/>
          <a:chExt cx="0" cy="0"/>
        </a:xfrm>
      </p:grpSpPr>
      <p:sp>
        <p:nvSpPr>
          <p:cNvPr id="11" name="Google Shape;11;p32"/>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marR="0" lvl="0" algn="l">
              <a:lnSpc>
                <a:spcPct val="90000"/>
              </a:lnSpc>
              <a:spcBef>
                <a:spcPts val="0"/>
              </a:spcBef>
              <a:spcAft>
                <a:spcPts val="0"/>
              </a:spcAft>
              <a:buClr>
                <a:schemeClr val="dk1"/>
              </a:buClr>
              <a:buSzPts val="45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867"/>
            </a:lvl2pPr>
            <a:lvl3pPr lvl="2" algn="l">
              <a:lnSpc>
                <a:spcPct val="100000"/>
              </a:lnSpc>
              <a:spcBef>
                <a:spcPts val="0"/>
              </a:spcBef>
              <a:spcAft>
                <a:spcPts val="0"/>
              </a:spcAft>
              <a:buSzPts val="1100"/>
              <a:buNone/>
              <a:defRPr sz="1867"/>
            </a:lvl3pPr>
            <a:lvl4pPr lvl="3" algn="l">
              <a:lnSpc>
                <a:spcPct val="100000"/>
              </a:lnSpc>
              <a:spcBef>
                <a:spcPts val="0"/>
              </a:spcBef>
              <a:spcAft>
                <a:spcPts val="0"/>
              </a:spcAft>
              <a:buSzPts val="1100"/>
              <a:buNone/>
              <a:defRPr sz="1867"/>
            </a:lvl4pPr>
            <a:lvl5pPr lvl="4" algn="l">
              <a:lnSpc>
                <a:spcPct val="100000"/>
              </a:lnSpc>
              <a:spcBef>
                <a:spcPts val="0"/>
              </a:spcBef>
              <a:spcAft>
                <a:spcPts val="0"/>
              </a:spcAft>
              <a:buSzPts val="1100"/>
              <a:buNone/>
              <a:defRPr sz="1867"/>
            </a:lvl5pPr>
            <a:lvl6pPr lvl="5" algn="l">
              <a:lnSpc>
                <a:spcPct val="100000"/>
              </a:lnSpc>
              <a:spcBef>
                <a:spcPts val="0"/>
              </a:spcBef>
              <a:spcAft>
                <a:spcPts val="0"/>
              </a:spcAft>
              <a:buSzPts val="1100"/>
              <a:buNone/>
              <a:defRPr sz="1867"/>
            </a:lvl6pPr>
            <a:lvl7pPr lvl="6" algn="l">
              <a:lnSpc>
                <a:spcPct val="100000"/>
              </a:lnSpc>
              <a:spcBef>
                <a:spcPts val="0"/>
              </a:spcBef>
              <a:spcAft>
                <a:spcPts val="0"/>
              </a:spcAft>
              <a:buSzPts val="1100"/>
              <a:buNone/>
              <a:defRPr sz="1867"/>
            </a:lvl7pPr>
            <a:lvl8pPr lvl="7" algn="l">
              <a:lnSpc>
                <a:spcPct val="100000"/>
              </a:lnSpc>
              <a:spcBef>
                <a:spcPts val="0"/>
              </a:spcBef>
              <a:spcAft>
                <a:spcPts val="0"/>
              </a:spcAft>
              <a:buSzPts val="1100"/>
              <a:buNone/>
              <a:defRPr sz="1867"/>
            </a:lvl8pPr>
            <a:lvl9pPr lvl="8" algn="l">
              <a:lnSpc>
                <a:spcPct val="100000"/>
              </a:lnSpc>
              <a:spcBef>
                <a:spcPts val="0"/>
              </a:spcBef>
              <a:spcAft>
                <a:spcPts val="0"/>
              </a:spcAft>
              <a:buSzPts val="1100"/>
              <a:buNone/>
              <a:defRPr sz="1867"/>
            </a:lvl9pPr>
          </a:lstStyle>
          <a:p>
            <a:endParaRPr/>
          </a:p>
        </p:txBody>
      </p:sp>
      <p:sp>
        <p:nvSpPr>
          <p:cNvPr id="12" name="Google Shape;12;p32"/>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888888"/>
              </a:buClr>
              <a:buSzPts val="1800"/>
              <a:buFont typeface="Arial"/>
              <a:buNone/>
              <a:defRPr sz="2400" b="0" i="0" u="none" strike="noStrike" cap="none">
                <a:solidFill>
                  <a:srgbClr val="888888"/>
                </a:solidFill>
                <a:latin typeface="Calibri"/>
                <a:ea typeface="Calibri"/>
                <a:cs typeface="Calibri"/>
                <a:sym typeface="Calibri"/>
              </a:defRPr>
            </a:lvl1pPr>
            <a:lvl2pPr marL="1219170" marR="0" lvl="1" indent="-304792" algn="l">
              <a:lnSpc>
                <a:spcPct val="90000"/>
              </a:lnSpc>
              <a:spcBef>
                <a:spcPts val="533"/>
              </a:spcBef>
              <a:spcAft>
                <a:spcPts val="0"/>
              </a:spcAft>
              <a:buClr>
                <a:srgbClr val="888888"/>
              </a:buClr>
              <a:buSzPts val="1500"/>
              <a:buFont typeface="Arial"/>
              <a:buNone/>
              <a:defRPr sz="2000" b="0" i="0" u="none" strike="noStrike" cap="none">
                <a:solidFill>
                  <a:srgbClr val="888888"/>
                </a:solidFill>
                <a:latin typeface="Calibri"/>
                <a:ea typeface="Calibri"/>
                <a:cs typeface="Calibri"/>
                <a:sym typeface="Calibri"/>
              </a:defRPr>
            </a:lvl2pPr>
            <a:lvl3pPr marL="1828754" marR="0" lvl="2" indent="-304792" algn="l">
              <a:lnSpc>
                <a:spcPct val="90000"/>
              </a:lnSpc>
              <a:spcBef>
                <a:spcPts val="533"/>
              </a:spcBef>
              <a:spcAft>
                <a:spcPts val="0"/>
              </a:spcAft>
              <a:buClr>
                <a:srgbClr val="888888"/>
              </a:buClr>
              <a:buSzPts val="1400"/>
              <a:buFont typeface="Arial"/>
              <a:buNone/>
              <a:defRPr sz="1867" b="0" i="0" u="none" strike="noStrike" cap="none">
                <a:solidFill>
                  <a:srgbClr val="888888"/>
                </a:solidFill>
                <a:latin typeface="Calibri"/>
                <a:ea typeface="Calibri"/>
                <a:cs typeface="Calibri"/>
                <a:sym typeface="Calibri"/>
              </a:defRPr>
            </a:lvl3pPr>
            <a:lvl4pPr marL="2438339" marR="0" lvl="3"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4pPr>
            <a:lvl5pPr marL="3047924" marR="0" lvl="4"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5pPr>
            <a:lvl6pPr marL="3657509" marR="0" lvl="5"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6pPr>
            <a:lvl7pPr marL="4267093" marR="0" lvl="6"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7pPr>
            <a:lvl8pPr marL="4876678" marR="0" lvl="7"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8pPr>
            <a:lvl9pPr marL="5486263" marR="0" lvl="8" indent="-304792" algn="l">
              <a:lnSpc>
                <a:spcPct val="90000"/>
              </a:lnSpc>
              <a:spcBef>
                <a:spcPts val="533"/>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 name="Google Shape;13;p3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5" name="Google Shape;15;p3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867" b="0" i="0" u="none" strike="noStrike" cap="none">
                <a:solidFill>
                  <a:schemeClr val="dk1"/>
                </a:solidFill>
                <a:latin typeface="Calibri"/>
                <a:ea typeface="Calibri"/>
                <a:cs typeface="Calibri"/>
                <a:sym typeface="Calibri"/>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6187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g1a9302c9102_0_640"/>
          <p:cNvSpPr txBox="1">
            <a:spLocks noGrp="1"/>
          </p:cNvSpPr>
          <p:nvPr>
            <p:ph type="title"/>
          </p:nvPr>
        </p:nvSpPr>
        <p:spPr>
          <a:xfrm>
            <a:off x="1076045" y="-9956"/>
            <a:ext cx="10040000"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28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g1a9302c9102_0_640"/>
          <p:cNvSpPr txBox="1">
            <a:spLocks noGrp="1"/>
          </p:cNvSpPr>
          <p:nvPr>
            <p:ph type="body" idx="1"/>
          </p:nvPr>
        </p:nvSpPr>
        <p:spPr>
          <a:xfrm>
            <a:off x="427037" y="1608200"/>
            <a:ext cx="6366800" cy="430887"/>
          </a:xfrm>
          <a:prstGeom prst="rect">
            <a:avLst/>
          </a:prstGeom>
          <a:noFill/>
          <a:ln>
            <a:noFill/>
          </a:ln>
        </p:spPr>
        <p:txBody>
          <a:bodyPr spcFirstLastPara="1" wrap="square" lIns="0" tIns="0" rIns="0" bIns="0" anchor="t" anchorCtr="0">
            <a:spAutoFit/>
          </a:bodyPr>
          <a:lstStyle>
            <a:lvl1pPr marL="609585" lvl="0" indent="-304792" algn="l">
              <a:lnSpc>
                <a:spcPct val="100000"/>
              </a:lnSpc>
              <a:spcBef>
                <a:spcPts val="0"/>
              </a:spcBef>
              <a:spcAft>
                <a:spcPts val="0"/>
              </a:spcAft>
              <a:buSzPts val="1100"/>
              <a:buNone/>
              <a:defRPr b="0" i="0">
                <a:solidFill>
                  <a:schemeClr val="dk1"/>
                </a:solidFill>
              </a:defRPr>
            </a:lvl1pPr>
            <a:lvl2pPr marL="1219170" lvl="1" indent="-304792" algn="l">
              <a:lnSpc>
                <a:spcPct val="100000"/>
              </a:lnSpc>
              <a:spcBef>
                <a:spcPts val="0"/>
              </a:spcBef>
              <a:spcAft>
                <a:spcPts val="0"/>
              </a:spcAft>
              <a:buSzPts val="1100"/>
              <a:buNone/>
              <a:defRPr/>
            </a:lvl2pPr>
            <a:lvl3pPr marL="1828754" lvl="2" indent="-304792" algn="l">
              <a:lnSpc>
                <a:spcPct val="100000"/>
              </a:lnSpc>
              <a:spcBef>
                <a:spcPts val="0"/>
              </a:spcBef>
              <a:spcAft>
                <a:spcPts val="0"/>
              </a:spcAft>
              <a:buSzPts val="1100"/>
              <a:buNone/>
              <a:defRPr/>
            </a:lvl3pPr>
            <a:lvl4pPr marL="2438339" lvl="3" indent="-304792" algn="l">
              <a:lnSpc>
                <a:spcPct val="100000"/>
              </a:lnSpc>
              <a:spcBef>
                <a:spcPts val="0"/>
              </a:spcBef>
              <a:spcAft>
                <a:spcPts val="0"/>
              </a:spcAft>
              <a:buSzPts val="1100"/>
              <a:buNone/>
              <a:defRPr/>
            </a:lvl4pPr>
            <a:lvl5pPr marL="3047924" lvl="4" indent="-304792" algn="l">
              <a:lnSpc>
                <a:spcPct val="100000"/>
              </a:lnSpc>
              <a:spcBef>
                <a:spcPts val="0"/>
              </a:spcBef>
              <a:spcAft>
                <a:spcPts val="0"/>
              </a:spcAft>
              <a:buSzPts val="1100"/>
              <a:buNone/>
              <a:defRPr/>
            </a:lvl5pPr>
            <a:lvl6pPr marL="3657509" lvl="5" indent="-304792" algn="l">
              <a:lnSpc>
                <a:spcPct val="100000"/>
              </a:lnSpc>
              <a:spcBef>
                <a:spcPts val="0"/>
              </a:spcBef>
              <a:spcAft>
                <a:spcPts val="0"/>
              </a:spcAft>
              <a:buSzPts val="1100"/>
              <a:buNone/>
              <a:defRPr/>
            </a:lvl6pPr>
            <a:lvl7pPr marL="4267093" lvl="6" indent="-304792" algn="l">
              <a:lnSpc>
                <a:spcPct val="100000"/>
              </a:lnSpc>
              <a:spcBef>
                <a:spcPts val="0"/>
              </a:spcBef>
              <a:spcAft>
                <a:spcPts val="0"/>
              </a:spcAft>
              <a:buSzPts val="1100"/>
              <a:buNone/>
              <a:defRPr/>
            </a:lvl7pPr>
            <a:lvl8pPr marL="4876678" lvl="7" indent="-304792" algn="l">
              <a:lnSpc>
                <a:spcPct val="100000"/>
              </a:lnSpc>
              <a:spcBef>
                <a:spcPts val="0"/>
              </a:spcBef>
              <a:spcAft>
                <a:spcPts val="0"/>
              </a:spcAft>
              <a:buSzPts val="1100"/>
              <a:buNone/>
              <a:defRPr/>
            </a:lvl8pPr>
            <a:lvl9pPr marL="5486263" lvl="8" indent="-304792" algn="l">
              <a:lnSpc>
                <a:spcPct val="100000"/>
              </a:lnSpc>
              <a:spcBef>
                <a:spcPts val="0"/>
              </a:spcBef>
              <a:spcAft>
                <a:spcPts val="0"/>
              </a:spcAft>
              <a:buSzPts val="1100"/>
              <a:buNone/>
              <a:defRPr/>
            </a:lvl9pPr>
          </a:lstStyle>
          <a:p>
            <a:endParaRPr/>
          </a:p>
        </p:txBody>
      </p:sp>
      <p:sp>
        <p:nvSpPr>
          <p:cNvPr id="93" name="Google Shape;93;g1a9302c9102_0_640"/>
          <p:cNvSpPr txBox="1">
            <a:spLocks noGrp="1"/>
          </p:cNvSpPr>
          <p:nvPr>
            <p:ph type="ftr" idx="11"/>
          </p:nvPr>
        </p:nvSpPr>
        <p:spPr>
          <a:xfrm>
            <a:off x="4145280" y="6377940"/>
            <a:ext cx="390160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g1a9302c9102_0_640"/>
          <p:cNvSpPr txBox="1">
            <a:spLocks noGrp="1"/>
          </p:cNvSpPr>
          <p:nvPr>
            <p:ph type="dt" idx="10"/>
          </p:nvPr>
        </p:nvSpPr>
        <p:spPr>
          <a:xfrm>
            <a:off x="609600" y="6377940"/>
            <a:ext cx="280400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g1a9302c9102_0_640"/>
          <p:cNvSpPr txBox="1">
            <a:spLocks noGrp="1"/>
          </p:cNvSpPr>
          <p:nvPr>
            <p:ph type="sldNum" idx="12"/>
          </p:nvPr>
        </p:nvSpPr>
        <p:spPr>
          <a:xfrm>
            <a:off x="8778240" y="6377941"/>
            <a:ext cx="2804000" cy="287323"/>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603529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image" Target="../media/image1.png"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34C1F13-89F7-9548-AD28-7CF8AE5F1F41}"/>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10531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
          <p:cNvPicPr preferRelativeResize="0"/>
          <p:nvPr/>
        </p:nvPicPr>
        <p:blipFill rotWithShape="1">
          <a:blip r:embed="rId3">
            <a:alphaModFix/>
          </a:blip>
          <a:srcRect/>
          <a:stretch/>
        </p:blipFill>
        <p:spPr>
          <a:xfrm>
            <a:off x="1" y="0"/>
            <a:ext cx="12192001" cy="6858000"/>
          </a:xfrm>
          <a:prstGeom prst="rect">
            <a:avLst/>
          </a:prstGeom>
          <a:noFill/>
          <a:ln>
            <a:noFill/>
          </a:ln>
        </p:spPr>
      </p:pic>
      <p:pic>
        <p:nvPicPr>
          <p:cNvPr id="176" name="Google Shape;176;p2" descr="Imagen"/>
          <p:cNvPicPr preferRelativeResize="0"/>
          <p:nvPr/>
        </p:nvPicPr>
        <p:blipFill rotWithShape="1">
          <a:blip r:embed="rId4">
            <a:alphaModFix/>
          </a:blip>
          <a:srcRect l="31717"/>
          <a:stretch/>
        </p:blipFill>
        <p:spPr>
          <a:xfrm>
            <a:off x="0" y="1"/>
            <a:ext cx="4699299" cy="6717633"/>
          </a:xfrm>
          <a:prstGeom prst="rect">
            <a:avLst/>
          </a:prstGeom>
          <a:noFill/>
          <a:ln>
            <a:noFill/>
          </a:ln>
        </p:spPr>
      </p:pic>
      <p:sp>
        <p:nvSpPr>
          <p:cNvPr id="177" name="Google Shape;177;p2"/>
          <p:cNvSpPr txBox="1"/>
          <p:nvPr/>
        </p:nvSpPr>
        <p:spPr>
          <a:xfrm>
            <a:off x="3810044" y="595355"/>
            <a:ext cx="8315200" cy="1486800"/>
          </a:xfrm>
          <a:prstGeom prst="rect">
            <a:avLst/>
          </a:prstGeom>
          <a:noFill/>
          <a:ln>
            <a:noFill/>
          </a:ln>
          <a:effectLst>
            <a:outerShdw blurRad="57150" dist="19050" dir="5400000" algn="bl" rotWithShape="0">
              <a:srgbClr val="000000">
                <a:alpha val="49803"/>
              </a:srgbClr>
            </a:outerShdw>
          </a:effectLst>
        </p:spPr>
        <p:txBody>
          <a:bodyPr spcFirstLastPara="1" wrap="square" lIns="162533" tIns="162533" rIns="162533" bIns="162533" anchor="t" anchorCtr="0">
            <a:noAutofit/>
          </a:bodyPr>
          <a:lstStyle/>
          <a:p>
            <a:pPr lvl="0" algn="r">
              <a:buSzPts val="5300"/>
            </a:pPr>
            <a:r>
              <a:rPr lang="es-CO" sz="4800" b="1" dirty="0">
                <a:solidFill>
                  <a:srgbClr val="FFFFFF"/>
                </a:solidFill>
                <a:latin typeface="Oswald"/>
                <a:ea typeface="Oswald"/>
                <a:cs typeface="Oswald"/>
                <a:sym typeface="Oswald"/>
              </a:rPr>
              <a:t>Reformulación Política Pública de Pueblos Indígenas – Etapa de Formulación</a:t>
            </a:r>
          </a:p>
        </p:txBody>
      </p:sp>
      <p:sp>
        <p:nvSpPr>
          <p:cNvPr id="178" name="Google Shape;178;p2"/>
          <p:cNvSpPr txBox="1"/>
          <p:nvPr/>
        </p:nvSpPr>
        <p:spPr>
          <a:xfrm>
            <a:off x="6765603" y="5447345"/>
            <a:ext cx="5239600" cy="581200"/>
          </a:xfrm>
          <a:prstGeom prst="rect">
            <a:avLst/>
          </a:prstGeom>
          <a:noFill/>
          <a:ln>
            <a:noFill/>
          </a:ln>
        </p:spPr>
        <p:txBody>
          <a:bodyPr spcFirstLastPara="1" wrap="square" lIns="121900" tIns="121900" rIns="121900" bIns="121900" anchor="t" anchorCtr="0">
            <a:noAutofit/>
          </a:bodyPr>
          <a:lstStyle/>
          <a:p>
            <a:pPr algn="r">
              <a:buClr>
                <a:srgbClr val="000000"/>
              </a:buClr>
              <a:buSzPts val="2700"/>
            </a:pPr>
            <a:r>
              <a:rPr lang="es" sz="3600" dirty="0">
                <a:solidFill>
                  <a:srgbClr val="FFBF00"/>
                </a:solidFill>
                <a:latin typeface="Oswald"/>
                <a:ea typeface="Oswald"/>
                <a:cs typeface="Oswald"/>
                <a:sym typeface="Oswald"/>
              </a:rPr>
              <a:t> </a:t>
            </a:r>
            <a:r>
              <a:rPr lang="es-CO" sz="3600" dirty="0">
                <a:solidFill>
                  <a:srgbClr val="FFBF00"/>
                </a:solidFill>
                <a:latin typeface="Oswald"/>
                <a:ea typeface="Oswald"/>
                <a:cs typeface="Oswald"/>
                <a:sym typeface="Oswald"/>
              </a:rPr>
              <a:t>Mayo de 2023</a:t>
            </a:r>
            <a:endParaRPr sz="3600" dirty="0">
              <a:solidFill>
                <a:srgbClr val="FFBF00"/>
              </a:solidFill>
              <a:latin typeface="Oswald"/>
              <a:ea typeface="Oswald"/>
              <a:cs typeface="Oswald"/>
              <a:sym typeface="Oswald"/>
            </a:endParaRPr>
          </a:p>
          <a:p>
            <a:pPr algn="r">
              <a:buClr>
                <a:srgbClr val="000000"/>
              </a:buClr>
              <a:buSzPts val="2700"/>
            </a:pPr>
            <a:endParaRPr sz="3600" dirty="0">
              <a:solidFill>
                <a:srgbClr val="FFBF00"/>
              </a:solidFill>
              <a:latin typeface="Oswald"/>
              <a:ea typeface="Oswald"/>
              <a:cs typeface="Oswald"/>
              <a:sym typeface="Oswald"/>
            </a:endParaRPr>
          </a:p>
        </p:txBody>
      </p:sp>
      <p:pic>
        <p:nvPicPr>
          <p:cNvPr id="179" name="Google Shape;179;p2"/>
          <p:cNvPicPr preferRelativeResize="0"/>
          <p:nvPr/>
        </p:nvPicPr>
        <p:blipFill rotWithShape="1">
          <a:blip r:embed="rId5">
            <a:alphaModFix/>
          </a:blip>
          <a:srcRect l="43155"/>
          <a:stretch/>
        </p:blipFill>
        <p:spPr>
          <a:xfrm>
            <a:off x="10165576" y="5925451"/>
            <a:ext cx="1477577" cy="728175"/>
          </a:xfrm>
          <a:prstGeom prst="rect">
            <a:avLst/>
          </a:prstGeom>
          <a:noFill/>
          <a:ln>
            <a:noFill/>
          </a:ln>
        </p:spPr>
      </p:pic>
      <p:sp>
        <p:nvSpPr>
          <p:cNvPr id="180" name="Google Shape;180;p2"/>
          <p:cNvSpPr txBox="1"/>
          <p:nvPr/>
        </p:nvSpPr>
        <p:spPr>
          <a:xfrm>
            <a:off x="6309203" y="3916102"/>
            <a:ext cx="5696000" cy="931600"/>
          </a:xfrm>
          <a:prstGeom prst="rect">
            <a:avLst/>
          </a:prstGeom>
          <a:noFill/>
          <a:ln>
            <a:noFill/>
          </a:ln>
          <a:effectLst>
            <a:outerShdw blurRad="57150" dist="19050" dir="5400000" algn="bl" rotWithShape="0">
              <a:srgbClr val="000000">
                <a:alpha val="49019"/>
              </a:srgbClr>
            </a:outerShdw>
          </a:effectLst>
        </p:spPr>
        <p:txBody>
          <a:bodyPr spcFirstLastPara="1" wrap="square" lIns="121900" tIns="121900" rIns="121900" bIns="121900" anchor="t" anchorCtr="0">
            <a:noAutofit/>
          </a:bodyPr>
          <a:lstStyle/>
          <a:p>
            <a:pPr algn="r">
              <a:buClr>
                <a:srgbClr val="000000"/>
              </a:buClr>
              <a:buSzPts val="2700"/>
            </a:pPr>
            <a:r>
              <a:rPr lang="es" sz="3600" dirty="0">
                <a:solidFill>
                  <a:srgbClr val="FFFFFF"/>
                </a:solidFill>
                <a:latin typeface="Oswald ExtraLight"/>
                <a:ea typeface="Oswald ExtraLight"/>
                <a:cs typeface="Oswald ExtraLight"/>
                <a:sym typeface="Oswald ExtraLight"/>
              </a:rPr>
              <a:t>Secretaría Distrital de Gobierno</a:t>
            </a:r>
            <a:endParaRPr sz="3600" dirty="0">
              <a:solidFill>
                <a:srgbClr val="FFFFFF"/>
              </a:solidFill>
              <a:latin typeface="Oswald ExtraLight"/>
              <a:ea typeface="Oswald ExtraLight"/>
              <a:cs typeface="Oswald ExtraLight"/>
              <a:sym typeface="Oswald ExtraLight"/>
            </a:endParaRPr>
          </a:p>
        </p:txBody>
      </p:sp>
    </p:spTree>
    <p:extLst>
      <p:ext uri="{BB962C8B-B14F-4D97-AF65-F5344CB8AC3E}">
        <p14:creationId xmlns:p14="http://schemas.microsoft.com/office/powerpoint/2010/main" val="193114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741601" cy="120729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r>
              <a:rPr lang="es" sz="4000" b="1" dirty="0">
                <a:solidFill>
                  <a:schemeClr val="lt1"/>
                </a:solidFill>
                <a:latin typeface="Oswald"/>
                <a:ea typeface="Oswald"/>
                <a:cs typeface="Oswald"/>
                <a:sym typeface="Oswald"/>
              </a:rPr>
              <a:t>6. </a:t>
            </a:r>
            <a:r>
              <a:rPr lang="es-CO" sz="2800" b="1" dirty="0">
                <a:solidFill>
                  <a:schemeClr val="lt1"/>
                </a:solidFill>
                <a:latin typeface="Oswald"/>
                <a:ea typeface="Oswald"/>
                <a:cs typeface="Oswald"/>
                <a:sym typeface="Oswald"/>
              </a:rPr>
              <a:t>Comunidades y Pueblos Indígenas DEFINICIÓN DE LAS LÍNEAS PRELIMINARES PARA LOS PLANES DE ACCIÓN</a:t>
            </a:r>
            <a:endParaRPr lang="es-CO"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68837157"/>
              </p:ext>
            </p:extLst>
          </p:nvPr>
        </p:nvGraphicFramePr>
        <p:xfrm>
          <a:off x="942902" y="2350595"/>
          <a:ext cx="10356273" cy="2143125"/>
        </p:xfrm>
        <a:graphic>
          <a:graphicData uri="http://schemas.openxmlformats.org/drawingml/2006/table">
            <a:tbl>
              <a:tblPr>
                <a:noFill/>
              </a:tblPr>
              <a:tblGrid>
                <a:gridCol w="2870499">
                  <a:extLst>
                    <a:ext uri="{9D8B030D-6E8A-4147-A177-3AD203B41FA5}">
                      <a16:colId xmlns:a16="http://schemas.microsoft.com/office/drawing/2014/main" val="1904967993"/>
                    </a:ext>
                  </a:extLst>
                </a:gridCol>
                <a:gridCol w="4932218">
                  <a:extLst>
                    <a:ext uri="{9D8B030D-6E8A-4147-A177-3AD203B41FA5}">
                      <a16:colId xmlns:a16="http://schemas.microsoft.com/office/drawing/2014/main" val="1833051661"/>
                    </a:ext>
                  </a:extLst>
                </a:gridCol>
                <a:gridCol w="2553556">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Elaboración de la propuesta preliminares para los planes de acción, por parte de los GE. </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Con base en los Factores estratégicos, cada GE  realizará las propuestas de las líneas del plan de acción, tendrá en cuenta el factor estratégico, con las líneas que se han implementado con los PIAA.</a:t>
                      </a:r>
                    </a:p>
                    <a:p>
                      <a:pPr marL="0" marR="0" lvl="0" indent="0" algn="ctr" rtl="0">
                        <a:lnSpc>
                          <a:spcPct val="100000"/>
                        </a:lnSpc>
                        <a:spcBef>
                          <a:spcPts val="0"/>
                        </a:spcBef>
                        <a:spcAft>
                          <a:spcPts val="0"/>
                        </a:spcAft>
                        <a:buClr>
                          <a:srgbClr val="000000"/>
                        </a:buClr>
                        <a:buSzPts val="1500"/>
                        <a:buFont typeface="Arial"/>
                        <a:buNone/>
                      </a:pPr>
                      <a:endParaRPr lang="es-CO" sz="2000" b="0"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Acompañamiento técnico de PNUD, el cual se definirá de manera conjunta PNUD - GE.</a:t>
                      </a: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Comunidades y Pueblos Indígenas - PNUD</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19 de junio al 02 de julio.</a:t>
            </a:r>
          </a:p>
        </p:txBody>
      </p:sp>
    </p:spTree>
    <p:extLst>
      <p:ext uri="{BB962C8B-B14F-4D97-AF65-F5344CB8AC3E}">
        <p14:creationId xmlns:p14="http://schemas.microsoft.com/office/powerpoint/2010/main" val="97657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236382"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7. </a:t>
            </a:r>
            <a:r>
              <a:rPr lang="es-CO" sz="2800" b="1" dirty="0">
                <a:solidFill>
                  <a:schemeClr val="lt1"/>
                </a:solidFill>
                <a:latin typeface="Oswald"/>
                <a:ea typeface="Oswald"/>
                <a:cs typeface="Oswald"/>
                <a:sym typeface="Oswald"/>
              </a:rPr>
              <a:t>CLÍNICA DE ANÁLISIS PROPUESTAS  PRELIMINARES</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728642974"/>
              </p:ext>
            </p:extLst>
          </p:nvPr>
        </p:nvGraphicFramePr>
        <p:xfrm>
          <a:off x="773247" y="2268371"/>
          <a:ext cx="10356273" cy="30575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Revisión de viabilidad técnica de las propuestas,  con el objeto de generar alertas de manera técnica periódica por parte de PNUD, y revisión previa por parte de OAP antes de hacer la consolidación mixta. </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Revisión técnica y de viabilidad de las propuestas de manera periódica lo realizará PNUD, y una vez se entreguen las propuestas se realizará la clínica por</a:t>
                      </a:r>
                      <a:r>
                        <a:rPr lang="es-CO" sz="2000" b="0" u="none" strike="noStrike" cap="none" baseline="0" dirty="0">
                          <a:solidFill>
                            <a:srgbClr val="FFFFFF"/>
                          </a:solidFill>
                          <a:latin typeface="Oswald"/>
                          <a:ea typeface="Oswald"/>
                          <a:cs typeface="Oswald"/>
                          <a:sym typeface="Oswald"/>
                        </a:rPr>
                        <a:t> parte de OAP</a:t>
                      </a:r>
                      <a:r>
                        <a:rPr lang="es-CO" sz="2000" b="0" u="none" strike="noStrike" cap="none" dirty="0">
                          <a:solidFill>
                            <a:srgbClr val="FFFFFF"/>
                          </a:solidFill>
                          <a:latin typeface="Oswald"/>
                          <a:ea typeface="Oswald"/>
                          <a:cs typeface="Oswald"/>
                          <a:sym typeface="Oswald"/>
                        </a:rPr>
                        <a:t>. Alcance es técnico conforme a metodología CONPES, no de definición de productos en cuanto la competencia de líneas y de productos corresponde a los Sectores.</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SDG - PNUD</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265553" y="5935496"/>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3 al 9 de julio</a:t>
            </a:r>
          </a:p>
        </p:txBody>
      </p:sp>
    </p:spTree>
    <p:extLst>
      <p:ext uri="{BB962C8B-B14F-4D97-AF65-F5344CB8AC3E}">
        <p14:creationId xmlns:p14="http://schemas.microsoft.com/office/powerpoint/2010/main" val="114146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8. </a:t>
            </a:r>
            <a:r>
              <a:rPr lang="es-CO" sz="2800" b="1" dirty="0">
                <a:solidFill>
                  <a:schemeClr val="lt1"/>
                </a:solidFill>
                <a:latin typeface="Oswald"/>
                <a:ea typeface="Oswald"/>
                <a:cs typeface="Oswald"/>
                <a:sym typeface="Oswald"/>
              </a:rPr>
              <a:t>VALIDACIÓN AUTÓNOMA Comunidades y Pueblos Indígenas</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4022292243"/>
              </p:ext>
            </p:extLst>
          </p:nvPr>
        </p:nvGraphicFramePr>
        <p:xfrm>
          <a:off x="773247" y="2268371"/>
          <a:ext cx="10356273" cy="18383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Contar con la validación autónoma de las propuestas previo a iniciar las mesas mixtas entre Sectores y GE</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Conforme a lo construido por el equipo técnico y contratado y desarrolladas las clínicas de revisión técnica, se realizará la validación en los espacios correspondientes con las Comunidades y Pueblos Indígenas</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Comunidades y Pueblos Indígenas - SDG</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10 al 21 de julio</a:t>
            </a:r>
          </a:p>
        </p:txBody>
      </p:sp>
    </p:spTree>
    <p:extLst>
      <p:ext uri="{BB962C8B-B14F-4D97-AF65-F5344CB8AC3E}">
        <p14:creationId xmlns:p14="http://schemas.microsoft.com/office/powerpoint/2010/main" val="53803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9. </a:t>
            </a:r>
            <a:r>
              <a:rPr lang="es-CO" sz="2800" b="1" dirty="0">
                <a:solidFill>
                  <a:schemeClr val="lt1"/>
                </a:solidFill>
                <a:latin typeface="Oswald"/>
                <a:ea typeface="Oswald"/>
                <a:cs typeface="Oswald"/>
                <a:sym typeface="Oswald"/>
              </a:rPr>
              <a:t>MESAS TÉCNICAS MIXTAS GE Y SECTORES</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330499855"/>
              </p:ext>
            </p:extLst>
          </p:nvPr>
        </p:nvGraphicFramePr>
        <p:xfrm>
          <a:off x="689262" y="1751237"/>
          <a:ext cx="10356273" cy="27527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Socialización y revisión conjunta de las propuestas de Sectores y GE, por factor estratégico. Preacuerdos.</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Realizar mesas técnicas entre las Comunidades y Pueblos Indígenas y  los Sectores con la finalidad de acercar las propuestas, conforme a las líneas que se vienen desarrollando en el art 66 se considera que se identificaran unos acercamientos importantes, con la finalidad de realizar pre acuerdos. </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Comunidades y Pueblos Indígenas y Sectores. </a:t>
                      </a:r>
                    </a:p>
                    <a:p>
                      <a:pPr marL="0" marR="0" lvl="0" indent="0" algn="ctr" rtl="0">
                        <a:lnSpc>
                          <a:spcPct val="100000"/>
                        </a:lnSpc>
                        <a:spcBef>
                          <a:spcPts val="0"/>
                        </a:spcBef>
                        <a:spcAft>
                          <a:spcPts val="0"/>
                        </a:spcAft>
                        <a:buClr>
                          <a:srgbClr val="000000"/>
                        </a:buClr>
                        <a:buSzPts val="1500"/>
                        <a:buFont typeface="Arial"/>
                        <a:buNone/>
                      </a:pPr>
                      <a:endParaRPr lang="es-CO" sz="2000" b="1"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La coordinación SDG – Subdirección de Asuntos Indígenas y </a:t>
                      </a:r>
                      <a:r>
                        <a:rPr lang="es-CO" sz="2000" b="1" u="none" strike="noStrike" cap="none" dirty="0" err="1">
                          <a:solidFill>
                            <a:srgbClr val="FFFFFF"/>
                          </a:solidFill>
                          <a:latin typeface="Oswald"/>
                          <a:ea typeface="Oswald"/>
                          <a:cs typeface="Oswald"/>
                          <a:sym typeface="Oswald"/>
                        </a:rPr>
                        <a:t>Rrom</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24 de julio al 11 de agosto.</a:t>
            </a:r>
          </a:p>
        </p:txBody>
      </p:sp>
    </p:spTree>
    <p:extLst>
      <p:ext uri="{BB962C8B-B14F-4D97-AF65-F5344CB8AC3E}">
        <p14:creationId xmlns:p14="http://schemas.microsoft.com/office/powerpoint/2010/main" val="358473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10. </a:t>
            </a:r>
            <a:r>
              <a:rPr lang="es-CO" sz="2800" b="1" dirty="0">
                <a:solidFill>
                  <a:schemeClr val="lt1"/>
                </a:solidFill>
                <a:latin typeface="Oswald"/>
                <a:ea typeface="Oswald"/>
                <a:cs typeface="Oswald"/>
                <a:sym typeface="Oswald"/>
              </a:rPr>
              <a:t>CONCERTACIÓN Y PROTOCOLIZACIÓN FINAL DE LOS ACUERDOS DEL PLAN DE ACCIÓN</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032243852"/>
              </p:ext>
            </p:extLst>
          </p:nvPr>
        </p:nvGraphicFramePr>
        <p:xfrm>
          <a:off x="689262" y="2683254"/>
          <a:ext cx="10356273" cy="18383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Concertación y protocolización final de los acuerdos del plan de acción</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Protocolización del plan de acción. Acuerdos y no acuerdos. Entre Sectores y Comunidades y Pueblos Indígenas</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Comunidades y Pueblos Indígenas y Sectores. </a:t>
                      </a:r>
                    </a:p>
                    <a:p>
                      <a:pPr marL="0" marR="0" lvl="0" indent="0" algn="ctr" rtl="0">
                        <a:lnSpc>
                          <a:spcPct val="100000"/>
                        </a:lnSpc>
                        <a:spcBef>
                          <a:spcPts val="0"/>
                        </a:spcBef>
                        <a:spcAft>
                          <a:spcPts val="0"/>
                        </a:spcAft>
                        <a:buClr>
                          <a:srgbClr val="000000"/>
                        </a:buClr>
                        <a:buSzPts val="1500"/>
                        <a:buFont typeface="Arial"/>
                        <a:buNone/>
                      </a:pPr>
                      <a:endParaRPr lang="es-CO" sz="2000" b="1"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500"/>
                        <a:buFont typeface="Arial"/>
                        <a:buNone/>
                      </a:pPr>
                      <a:r>
                        <a:rPr lang="es-ES" sz="2000" b="1" u="none" strike="noStrike" cap="none" dirty="0">
                          <a:solidFill>
                            <a:srgbClr val="FFFFFF"/>
                          </a:solidFill>
                          <a:latin typeface="Oswald"/>
                          <a:ea typeface="Oswald"/>
                          <a:cs typeface="Oswald"/>
                          <a:sym typeface="Oswald"/>
                        </a:rPr>
                        <a:t>La coordinación SDG – Subdirección de Asuntos Indígenas y </a:t>
                      </a:r>
                      <a:r>
                        <a:rPr lang="es-ES" sz="2000" b="1" u="none" strike="noStrike" cap="none" dirty="0" err="1">
                          <a:solidFill>
                            <a:srgbClr val="FFFFFF"/>
                          </a:solidFill>
                          <a:latin typeface="Oswald"/>
                          <a:ea typeface="Oswald"/>
                          <a:cs typeface="Oswald"/>
                          <a:sym typeface="Oswald"/>
                        </a:rPr>
                        <a:t>Rrom</a:t>
                      </a:r>
                      <a:endParaRPr lang="es-ES"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14 al 31 de agosto</a:t>
            </a:r>
          </a:p>
        </p:txBody>
      </p:sp>
    </p:spTree>
    <p:extLst>
      <p:ext uri="{BB962C8B-B14F-4D97-AF65-F5344CB8AC3E}">
        <p14:creationId xmlns:p14="http://schemas.microsoft.com/office/powerpoint/2010/main" val="334939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7"/>
          <p:cNvGrpSpPr/>
          <p:nvPr/>
        </p:nvGrpSpPr>
        <p:grpSpPr>
          <a:xfrm>
            <a:off x="1421643" y="1121168"/>
            <a:ext cx="8797932" cy="5247096"/>
            <a:chOff x="1250717" y="337"/>
            <a:chExt cx="6598449" cy="3935322"/>
          </a:xfrm>
        </p:grpSpPr>
        <p:sp>
          <p:nvSpPr>
            <p:cNvPr id="195" name="Google Shape;195;p7"/>
            <p:cNvSpPr/>
            <p:nvPr/>
          </p:nvSpPr>
          <p:spPr>
            <a:xfrm rot="10800000">
              <a:off x="1797743" y="337"/>
              <a:ext cx="6051423" cy="1094052"/>
            </a:xfrm>
            <a:prstGeom prst="homePlate">
              <a:avLst>
                <a:gd name="adj" fmla="val 50000"/>
              </a:avLst>
            </a:prstGeom>
            <a:solidFill>
              <a:schemeClr val="lt1"/>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C0C0C"/>
                </a:solidFill>
                <a:latin typeface="Arial"/>
                <a:ea typeface="Arial"/>
                <a:cs typeface="Arial"/>
                <a:sym typeface="Arial"/>
              </a:endParaRPr>
            </a:p>
          </p:txBody>
        </p:sp>
        <p:sp>
          <p:nvSpPr>
            <p:cNvPr id="196" name="Google Shape;196;p7"/>
            <p:cNvSpPr txBox="1"/>
            <p:nvPr/>
          </p:nvSpPr>
          <p:spPr>
            <a:xfrm>
              <a:off x="2071256" y="337"/>
              <a:ext cx="5777910" cy="1094052"/>
            </a:xfrm>
            <a:prstGeom prst="rect">
              <a:avLst/>
            </a:prstGeom>
            <a:noFill/>
            <a:ln>
              <a:noFill/>
            </a:ln>
          </p:spPr>
          <p:txBody>
            <a:bodyPr spcFirstLastPara="1" wrap="square" lIns="643233" tIns="91433" rIns="170667" bIns="91433" anchor="ctr" anchorCtr="0">
              <a:noAutofit/>
            </a:bodyPr>
            <a:lstStyle/>
            <a:p>
              <a:pPr algn="ctr">
                <a:lnSpc>
                  <a:spcPct val="90000"/>
                </a:lnSpc>
                <a:buClr>
                  <a:srgbClr val="000000"/>
                </a:buClr>
                <a:buSzPts val="1800"/>
              </a:pPr>
              <a:r>
                <a:rPr lang="es" sz="2400" dirty="0">
                  <a:solidFill>
                    <a:srgbClr val="666666"/>
                  </a:solidFill>
                  <a:latin typeface="Oswald"/>
                  <a:ea typeface="Arial"/>
                  <a:cs typeface="Arial"/>
                  <a:sym typeface="Oswald"/>
                </a:rPr>
                <a:t>Participación incidente de las Comunidades y Pueblos Indígenas conforme lo establece el Convenio 169 de la OIT y Bloque de constitucionalidad</a:t>
              </a:r>
              <a:endParaRPr sz="1867" dirty="0">
                <a:solidFill>
                  <a:srgbClr val="666666"/>
                </a:solidFill>
                <a:latin typeface="Arial"/>
                <a:ea typeface="Arial"/>
                <a:cs typeface="Arial"/>
                <a:sym typeface="Arial"/>
              </a:endParaRPr>
            </a:p>
          </p:txBody>
        </p:sp>
        <p:sp>
          <p:nvSpPr>
            <p:cNvPr id="197" name="Google Shape;197;p7"/>
            <p:cNvSpPr/>
            <p:nvPr/>
          </p:nvSpPr>
          <p:spPr>
            <a:xfrm>
              <a:off x="1250717" y="337"/>
              <a:ext cx="1094052" cy="1094052"/>
            </a:xfrm>
            <a:prstGeom prst="ellipse">
              <a:avLst/>
            </a:prstGeom>
            <a:solidFill>
              <a:srgbClr val="666666"/>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lgn="ctr">
                <a:buClr>
                  <a:srgbClr val="000000"/>
                </a:buClr>
                <a:buSzPts val="3600"/>
              </a:pPr>
              <a:r>
                <a:rPr lang="es" sz="4800" b="1">
                  <a:solidFill>
                    <a:srgbClr val="FFFFFF"/>
                  </a:solidFill>
                  <a:latin typeface="Oswald"/>
                  <a:ea typeface="Oswald"/>
                  <a:cs typeface="Oswald"/>
                  <a:sym typeface="Oswald"/>
                </a:rPr>
                <a:t>1</a:t>
              </a:r>
              <a:endParaRPr sz="4800" b="1">
                <a:solidFill>
                  <a:srgbClr val="FFFFFF"/>
                </a:solidFill>
                <a:latin typeface="Oswald"/>
                <a:ea typeface="Oswald"/>
                <a:cs typeface="Oswald"/>
                <a:sym typeface="Oswald"/>
              </a:endParaRPr>
            </a:p>
          </p:txBody>
        </p:sp>
        <p:sp>
          <p:nvSpPr>
            <p:cNvPr id="198" name="Google Shape;198;p7"/>
            <p:cNvSpPr/>
            <p:nvPr/>
          </p:nvSpPr>
          <p:spPr>
            <a:xfrm rot="10800000">
              <a:off x="1797743" y="1420972"/>
              <a:ext cx="6051423" cy="1094052"/>
            </a:xfrm>
            <a:prstGeom prst="homePlate">
              <a:avLst>
                <a:gd name="adj" fmla="val 50000"/>
              </a:avLst>
            </a:prstGeom>
            <a:solidFill>
              <a:schemeClr val="lt1"/>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C0C0C"/>
                </a:solidFill>
                <a:latin typeface="Arial"/>
                <a:ea typeface="Arial"/>
                <a:cs typeface="Arial"/>
                <a:sym typeface="Arial"/>
              </a:endParaRPr>
            </a:p>
          </p:txBody>
        </p:sp>
        <p:sp>
          <p:nvSpPr>
            <p:cNvPr id="200" name="Google Shape;200;p7"/>
            <p:cNvSpPr/>
            <p:nvPr/>
          </p:nvSpPr>
          <p:spPr>
            <a:xfrm>
              <a:off x="1250717" y="1420972"/>
              <a:ext cx="1094052" cy="1094052"/>
            </a:xfrm>
            <a:prstGeom prst="ellipse">
              <a:avLst/>
            </a:prstGeom>
            <a:solidFill>
              <a:srgbClr val="666666"/>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lgn="ctr">
                <a:buClr>
                  <a:schemeClr val="dk1"/>
                </a:buClr>
                <a:buSzPts val="1100"/>
              </a:pPr>
              <a:r>
                <a:rPr lang="es" sz="4800" b="1">
                  <a:solidFill>
                    <a:srgbClr val="FFFFFF"/>
                  </a:solidFill>
                  <a:latin typeface="Oswald"/>
                  <a:ea typeface="Oswald"/>
                  <a:cs typeface="Oswald"/>
                  <a:sym typeface="Oswald"/>
                </a:rPr>
                <a:t>2</a:t>
              </a:r>
              <a:endParaRPr sz="1867">
                <a:solidFill>
                  <a:srgbClr val="0C0C0C"/>
                </a:solidFill>
                <a:latin typeface="Arial"/>
                <a:ea typeface="Arial"/>
                <a:cs typeface="Arial"/>
                <a:sym typeface="Arial"/>
              </a:endParaRPr>
            </a:p>
          </p:txBody>
        </p:sp>
        <p:sp>
          <p:nvSpPr>
            <p:cNvPr id="201" name="Google Shape;201;p7"/>
            <p:cNvSpPr/>
            <p:nvPr/>
          </p:nvSpPr>
          <p:spPr>
            <a:xfrm rot="10800000">
              <a:off x="1797743" y="2841607"/>
              <a:ext cx="6051423" cy="1094052"/>
            </a:xfrm>
            <a:prstGeom prst="homePlate">
              <a:avLst>
                <a:gd name="adj" fmla="val 50000"/>
              </a:avLst>
            </a:prstGeom>
            <a:solidFill>
              <a:schemeClr val="lt1"/>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C0C0C"/>
                </a:solidFill>
                <a:latin typeface="Arial"/>
                <a:ea typeface="Arial"/>
                <a:cs typeface="Arial"/>
                <a:sym typeface="Arial"/>
              </a:endParaRPr>
            </a:p>
          </p:txBody>
        </p:sp>
        <p:sp>
          <p:nvSpPr>
            <p:cNvPr id="202" name="Google Shape;202;p7"/>
            <p:cNvSpPr txBox="1"/>
            <p:nvPr/>
          </p:nvSpPr>
          <p:spPr>
            <a:xfrm>
              <a:off x="2071256" y="2841607"/>
              <a:ext cx="5777910" cy="1094052"/>
            </a:xfrm>
            <a:prstGeom prst="rect">
              <a:avLst/>
            </a:prstGeom>
            <a:noFill/>
            <a:ln>
              <a:noFill/>
            </a:ln>
          </p:spPr>
          <p:txBody>
            <a:bodyPr spcFirstLastPara="1" wrap="square" lIns="643233" tIns="91433" rIns="170667" bIns="91433" anchor="ctr" anchorCtr="0">
              <a:noAutofit/>
            </a:bodyPr>
            <a:lstStyle/>
            <a:p>
              <a:pPr algn="ctr">
                <a:lnSpc>
                  <a:spcPct val="90000"/>
                </a:lnSpc>
                <a:buClr>
                  <a:srgbClr val="000000"/>
                </a:buClr>
                <a:buSzPts val="1800"/>
              </a:pPr>
              <a:r>
                <a:rPr lang="es-CO" sz="2400" dirty="0">
                  <a:solidFill>
                    <a:srgbClr val="666666"/>
                  </a:solidFill>
                  <a:latin typeface="Oswald"/>
                  <a:ea typeface="Oswald"/>
                  <a:cs typeface="Oswald"/>
                  <a:sym typeface="Oswald"/>
                </a:rPr>
                <a:t>La etapa de formulación es </a:t>
              </a:r>
              <a:r>
                <a:rPr lang="es-CO" sz="2400" b="1" dirty="0">
                  <a:solidFill>
                    <a:srgbClr val="666666"/>
                  </a:solidFill>
                  <a:latin typeface="Oswald"/>
                  <a:ea typeface="Oswald"/>
                  <a:cs typeface="Oswald"/>
                  <a:sym typeface="Oswald"/>
                </a:rPr>
                <a:t>MIXTA </a:t>
              </a:r>
              <a:r>
                <a:rPr lang="es-CO" sz="2400" dirty="0">
                  <a:solidFill>
                    <a:srgbClr val="666666"/>
                  </a:solidFill>
                  <a:latin typeface="Oswald"/>
                  <a:ea typeface="Oswald"/>
                  <a:cs typeface="Oswald"/>
                  <a:sym typeface="Oswald"/>
                </a:rPr>
                <a:t>con participación entre Sectores y Comunidades y Pueblos Indígenas, por esta razón es necesario considerar los espacios autónomos, también los institucionales, por esto la ruta debe considerar las dos partes</a:t>
              </a:r>
              <a:endParaRPr sz="1867" b="1" dirty="0">
                <a:solidFill>
                  <a:srgbClr val="666666"/>
                </a:solidFill>
                <a:latin typeface="Arial"/>
                <a:ea typeface="Arial"/>
                <a:cs typeface="Arial"/>
                <a:sym typeface="Arial"/>
              </a:endParaRPr>
            </a:p>
          </p:txBody>
        </p:sp>
        <p:sp>
          <p:nvSpPr>
            <p:cNvPr id="203" name="Google Shape;203;p7"/>
            <p:cNvSpPr/>
            <p:nvPr/>
          </p:nvSpPr>
          <p:spPr>
            <a:xfrm>
              <a:off x="1250717" y="2841607"/>
              <a:ext cx="1094052" cy="1094052"/>
            </a:xfrm>
            <a:prstGeom prst="ellipse">
              <a:avLst/>
            </a:prstGeom>
            <a:solidFill>
              <a:srgbClr val="666666"/>
            </a:solidFill>
            <a:ln>
              <a:noFill/>
            </a:ln>
            <a:effectLst>
              <a:outerShdw blurRad="40000" dist="20000" dir="5400000" rotWithShape="0">
                <a:srgbClr val="000000">
                  <a:alpha val="37254"/>
                </a:srgbClr>
              </a:outerShdw>
            </a:effectLst>
          </p:spPr>
          <p:txBody>
            <a:bodyPr spcFirstLastPara="1" wrap="square" lIns="121900" tIns="121900" rIns="121900" bIns="121900" anchor="ctr" anchorCtr="0">
              <a:noAutofit/>
            </a:bodyPr>
            <a:lstStyle/>
            <a:p>
              <a:pPr algn="ctr">
                <a:buClr>
                  <a:schemeClr val="dk1"/>
                </a:buClr>
                <a:buSzPts val="1100"/>
              </a:pPr>
              <a:r>
                <a:rPr lang="es" sz="4800" b="1">
                  <a:solidFill>
                    <a:srgbClr val="FFFFFF"/>
                  </a:solidFill>
                  <a:latin typeface="Oswald"/>
                  <a:ea typeface="Oswald"/>
                  <a:cs typeface="Oswald"/>
                  <a:sym typeface="Oswald"/>
                </a:rPr>
                <a:t>3</a:t>
              </a:r>
              <a:endParaRPr sz="1867">
                <a:solidFill>
                  <a:srgbClr val="0C0C0C"/>
                </a:solidFill>
                <a:latin typeface="Arial"/>
                <a:ea typeface="Arial"/>
                <a:cs typeface="Arial"/>
                <a:sym typeface="Arial"/>
              </a:endParaRPr>
            </a:p>
          </p:txBody>
        </p:sp>
      </p:grpSp>
      <p:sp>
        <p:nvSpPr>
          <p:cNvPr id="204" name="Google Shape;204;p7"/>
          <p:cNvSpPr/>
          <p:nvPr/>
        </p:nvSpPr>
        <p:spPr>
          <a:xfrm>
            <a:off x="203200" y="153852"/>
            <a:ext cx="10925600" cy="722400"/>
          </a:xfrm>
          <a:prstGeom prst="rect">
            <a:avLst/>
          </a:prstGeom>
          <a:solidFill>
            <a:srgbClr val="434343"/>
          </a:solidFill>
          <a:ln>
            <a:noFill/>
          </a:ln>
        </p:spPr>
        <p:txBody>
          <a:bodyPr spcFirstLastPara="1" wrap="square" lIns="91433" tIns="45700" rIns="91433" bIns="45700" anchor="ctr" anchorCtr="0">
            <a:noAutofit/>
          </a:bodyPr>
          <a:lstStyle/>
          <a:p>
            <a:pPr>
              <a:buClr>
                <a:srgbClr val="000000"/>
              </a:buClr>
              <a:buSzPts val="2400"/>
            </a:pPr>
            <a:r>
              <a:rPr lang="es" sz="3200" b="1" dirty="0">
                <a:solidFill>
                  <a:schemeClr val="lt1"/>
                </a:solidFill>
                <a:latin typeface="Oswald"/>
                <a:ea typeface="Oswald"/>
                <a:cs typeface="Oswald"/>
                <a:sym typeface="Oswald"/>
              </a:rPr>
              <a:t>¿Como iniciamos la etapa de formulación?</a:t>
            </a:r>
            <a:endParaRPr sz="3200" dirty="0">
              <a:solidFill>
                <a:schemeClr val="lt1"/>
              </a:solidFill>
              <a:latin typeface="Oswald"/>
              <a:ea typeface="Oswald"/>
              <a:cs typeface="Oswald"/>
              <a:sym typeface="Oswald"/>
            </a:endParaRPr>
          </a:p>
        </p:txBody>
      </p:sp>
      <p:sp>
        <p:nvSpPr>
          <p:cNvPr id="205" name="Google Shape;205;p7"/>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6" name="Google Shape;206;p7"/>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 name="Google Shape;202;p7"/>
          <p:cNvSpPr txBox="1"/>
          <p:nvPr/>
        </p:nvSpPr>
        <p:spPr>
          <a:xfrm>
            <a:off x="2515695" y="3015347"/>
            <a:ext cx="7703880" cy="1458736"/>
          </a:xfrm>
          <a:prstGeom prst="rect">
            <a:avLst/>
          </a:prstGeom>
          <a:noFill/>
          <a:ln>
            <a:noFill/>
          </a:ln>
        </p:spPr>
        <p:txBody>
          <a:bodyPr spcFirstLastPara="1" wrap="square" lIns="643233" tIns="91433" rIns="170667" bIns="91433" anchor="ctr" anchorCtr="0">
            <a:noAutofit/>
          </a:bodyPr>
          <a:lstStyle/>
          <a:p>
            <a:pPr marL="342900" indent="-342900" algn="ctr">
              <a:lnSpc>
                <a:spcPct val="90000"/>
              </a:lnSpc>
              <a:buClr>
                <a:srgbClr val="000000"/>
              </a:buClr>
              <a:buSzPts val="1800"/>
              <a:buFont typeface="Arial" panose="020B0604020202020204" pitchFamily="34" charset="0"/>
              <a:buChar char="•"/>
            </a:pPr>
            <a:r>
              <a:rPr lang="es" sz="2400" dirty="0">
                <a:solidFill>
                  <a:srgbClr val="666666"/>
                </a:solidFill>
                <a:latin typeface="Oswald"/>
                <a:ea typeface="Oswald"/>
                <a:cs typeface="Oswald"/>
                <a:sym typeface="Oswald"/>
              </a:rPr>
              <a:t>Se concertará el plan de trabajo para desarrollar la etapa de formulación.</a:t>
            </a:r>
          </a:p>
          <a:p>
            <a:pPr marL="342900" indent="-342900" algn="ctr">
              <a:lnSpc>
                <a:spcPct val="90000"/>
              </a:lnSpc>
              <a:buClr>
                <a:srgbClr val="000000"/>
              </a:buClr>
              <a:buSzPts val="1800"/>
              <a:buFont typeface="Arial" panose="020B0604020202020204" pitchFamily="34" charset="0"/>
              <a:buChar char="•"/>
            </a:pPr>
            <a:r>
              <a:rPr lang="es" sz="2400" dirty="0">
                <a:solidFill>
                  <a:srgbClr val="666666"/>
                </a:solidFill>
                <a:latin typeface="Oswald"/>
                <a:ea typeface="Arial"/>
                <a:cs typeface="Arial"/>
                <a:sym typeface="Oswald"/>
              </a:rPr>
              <a:t>El plan de acción se concertará entre los Sectores y las Comunidades y Pueblos Indígenas</a:t>
            </a:r>
            <a:endParaRPr sz="1867" dirty="0">
              <a:solidFill>
                <a:srgbClr val="666666"/>
              </a:solidFill>
              <a:latin typeface="Arial"/>
              <a:ea typeface="Arial"/>
              <a:cs typeface="Arial"/>
              <a:sym typeface="Arial"/>
            </a:endParaRPr>
          </a:p>
        </p:txBody>
      </p:sp>
    </p:spTree>
    <p:extLst>
      <p:ext uri="{BB962C8B-B14F-4D97-AF65-F5344CB8AC3E}">
        <p14:creationId xmlns:p14="http://schemas.microsoft.com/office/powerpoint/2010/main" val="109877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g1a9302c9102_0_396"/>
          <p:cNvPicPr preferRelativeResize="0"/>
          <p:nvPr/>
        </p:nvPicPr>
        <p:blipFill rotWithShape="1">
          <a:blip r:embed="rId3">
            <a:alphaModFix/>
          </a:blip>
          <a:srcRect r="813"/>
          <a:stretch/>
        </p:blipFill>
        <p:spPr>
          <a:xfrm>
            <a:off x="1" y="3401"/>
            <a:ext cx="12191999" cy="6857999"/>
          </a:xfrm>
          <a:prstGeom prst="rect">
            <a:avLst/>
          </a:prstGeom>
          <a:noFill/>
          <a:ln>
            <a:noFill/>
          </a:ln>
        </p:spPr>
      </p:pic>
      <p:sp>
        <p:nvSpPr>
          <p:cNvPr id="231" name="Google Shape;231;g1a9302c9102_0_396"/>
          <p:cNvSpPr/>
          <p:nvPr/>
        </p:nvSpPr>
        <p:spPr>
          <a:xfrm>
            <a:off x="152400" y="452600"/>
            <a:ext cx="8461600" cy="1232400"/>
          </a:xfrm>
          <a:prstGeom prst="rect">
            <a:avLst/>
          </a:prstGeom>
          <a:solidFill>
            <a:srgbClr val="434343"/>
          </a:solidFill>
          <a:ln>
            <a:noFill/>
          </a:ln>
        </p:spPr>
        <p:txBody>
          <a:bodyPr spcFirstLastPara="1" wrap="square" lIns="91433" tIns="45700" rIns="91433" bIns="45700" anchor="ctr" anchorCtr="0">
            <a:noAutofit/>
          </a:bodyPr>
          <a:lstStyle/>
          <a:p>
            <a:pPr marL="239993">
              <a:buClr>
                <a:schemeClr val="dk1"/>
              </a:buClr>
              <a:buSzPts val="1500"/>
            </a:pPr>
            <a:r>
              <a:rPr lang="es" sz="3733" b="1" dirty="0">
                <a:solidFill>
                  <a:schemeClr val="lt1"/>
                </a:solidFill>
                <a:latin typeface="Oswald"/>
                <a:ea typeface="Oswald"/>
                <a:cs typeface="Oswald"/>
                <a:sym typeface="Oswald"/>
              </a:rPr>
              <a:t>Ruta etapa de formulación propuesta</a:t>
            </a:r>
            <a:endParaRPr sz="3333" b="1" dirty="0">
              <a:solidFill>
                <a:srgbClr val="FFFFFF"/>
              </a:solidFill>
              <a:latin typeface="Oswald"/>
              <a:ea typeface="Oswald"/>
              <a:cs typeface="Oswald"/>
              <a:sym typeface="Oswald"/>
            </a:endParaRPr>
          </a:p>
        </p:txBody>
      </p:sp>
      <p:sp>
        <p:nvSpPr>
          <p:cNvPr id="232" name="Google Shape;232;g1a9302c9102_0_396"/>
          <p:cNvSpPr/>
          <p:nvPr/>
        </p:nvSpPr>
        <p:spPr>
          <a:xfrm rot="5400000">
            <a:off x="-3286800" y="3287000"/>
            <a:ext cx="6864800" cy="2908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33" name="Google Shape;233;g1a9302c9102_0_396"/>
          <p:cNvPicPr preferRelativeResize="0"/>
          <p:nvPr/>
        </p:nvPicPr>
        <p:blipFill rotWithShape="1">
          <a:blip r:embed="rId4">
            <a:alphaModFix/>
          </a:blip>
          <a:srcRect l="43155"/>
          <a:stretch/>
        </p:blipFill>
        <p:spPr>
          <a:xfrm>
            <a:off x="10147067" y="5915634"/>
            <a:ext cx="1567965" cy="772733"/>
          </a:xfrm>
          <a:prstGeom prst="rect">
            <a:avLst/>
          </a:prstGeom>
          <a:noFill/>
          <a:ln>
            <a:noFill/>
          </a:ln>
          <a:effectLst>
            <a:outerShdw blurRad="57150" dist="19050" dir="5400000" algn="bl" rotWithShape="0">
              <a:srgbClr val="000000">
                <a:alpha val="49803"/>
              </a:srgbClr>
            </a:outerShdw>
          </a:effectLst>
        </p:spPr>
      </p:pic>
      <p:sp>
        <p:nvSpPr>
          <p:cNvPr id="234" name="Google Shape;234;g1a9302c9102_0_39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35" name="Google Shape;235;g1a9302c9102_0_39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36641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04" name="Google Shape;204;p7"/>
          <p:cNvSpPr/>
          <p:nvPr/>
        </p:nvSpPr>
        <p:spPr>
          <a:xfrm>
            <a:off x="203200" y="153852"/>
            <a:ext cx="10925600" cy="722400"/>
          </a:xfrm>
          <a:prstGeom prst="rect">
            <a:avLst/>
          </a:prstGeom>
          <a:solidFill>
            <a:srgbClr val="434343"/>
          </a:solidFill>
          <a:ln>
            <a:noFill/>
          </a:ln>
        </p:spPr>
        <p:txBody>
          <a:bodyPr spcFirstLastPara="1" wrap="square" lIns="91433" tIns="45700" rIns="91433" bIns="45700" anchor="ctr" anchorCtr="0">
            <a:noAutofit/>
          </a:bodyPr>
          <a:lstStyle/>
          <a:p>
            <a:pPr>
              <a:buClr>
                <a:srgbClr val="000000"/>
              </a:buClr>
              <a:buSzPts val="2400"/>
            </a:pPr>
            <a:r>
              <a:rPr lang="es" sz="3200" b="1" dirty="0">
                <a:solidFill>
                  <a:schemeClr val="lt1"/>
                </a:solidFill>
                <a:latin typeface="Oswald"/>
                <a:ea typeface="Oswald"/>
                <a:cs typeface="Oswald"/>
                <a:sym typeface="Oswald"/>
              </a:rPr>
              <a:t>10 pasos </a:t>
            </a:r>
            <a:endParaRPr sz="3200" dirty="0">
              <a:solidFill>
                <a:schemeClr val="lt1"/>
              </a:solidFill>
              <a:latin typeface="Oswald"/>
              <a:ea typeface="Oswald"/>
              <a:cs typeface="Oswald"/>
              <a:sym typeface="Oswald"/>
            </a:endParaRPr>
          </a:p>
        </p:txBody>
      </p:sp>
      <p:sp>
        <p:nvSpPr>
          <p:cNvPr id="205" name="Google Shape;205;p7"/>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6" name="Google Shape;206;p7"/>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16" name="Google Shape;367;g1a9302c9102_0_626"/>
          <p:cNvGraphicFramePr/>
          <p:nvPr>
            <p:extLst>
              <p:ext uri="{D42A27DB-BD31-4B8C-83A1-F6EECF244321}">
                <p14:modId xmlns:p14="http://schemas.microsoft.com/office/powerpoint/2010/main" val="904611093"/>
              </p:ext>
            </p:extLst>
          </p:nvPr>
        </p:nvGraphicFramePr>
        <p:xfrm>
          <a:off x="818107" y="1616188"/>
          <a:ext cx="10639603" cy="1847448"/>
        </p:xfrm>
        <a:graphic>
          <a:graphicData uri="http://schemas.openxmlformats.org/drawingml/2006/table">
            <a:tbl>
              <a:tblPr>
                <a:noFill/>
              </a:tblPr>
              <a:tblGrid>
                <a:gridCol w="2080439">
                  <a:extLst>
                    <a:ext uri="{9D8B030D-6E8A-4147-A177-3AD203B41FA5}">
                      <a16:colId xmlns:a16="http://schemas.microsoft.com/office/drawing/2014/main" val="20000"/>
                    </a:ext>
                  </a:extLst>
                </a:gridCol>
                <a:gridCol w="2286352">
                  <a:extLst>
                    <a:ext uri="{9D8B030D-6E8A-4147-A177-3AD203B41FA5}">
                      <a16:colId xmlns:a16="http://schemas.microsoft.com/office/drawing/2014/main" val="20001"/>
                    </a:ext>
                  </a:extLst>
                </a:gridCol>
                <a:gridCol w="2330320">
                  <a:extLst>
                    <a:ext uri="{9D8B030D-6E8A-4147-A177-3AD203B41FA5}">
                      <a16:colId xmlns:a16="http://schemas.microsoft.com/office/drawing/2014/main" val="20003"/>
                    </a:ext>
                  </a:extLst>
                </a:gridCol>
                <a:gridCol w="2169104">
                  <a:extLst>
                    <a:ext uri="{9D8B030D-6E8A-4147-A177-3AD203B41FA5}">
                      <a16:colId xmlns:a16="http://schemas.microsoft.com/office/drawing/2014/main" val="20005"/>
                    </a:ext>
                  </a:extLst>
                </a:gridCol>
                <a:gridCol w="1773388">
                  <a:extLst>
                    <a:ext uri="{9D8B030D-6E8A-4147-A177-3AD203B41FA5}">
                      <a16:colId xmlns:a16="http://schemas.microsoft.com/office/drawing/2014/main" val="20006"/>
                    </a:ext>
                  </a:extLst>
                </a:gridCol>
              </a:tblGrid>
              <a:tr h="793866">
                <a:tc>
                  <a:txBody>
                    <a:bodyPr/>
                    <a:lstStyle/>
                    <a:p>
                      <a:pPr marL="0" marR="0" lvl="0" indent="0" algn="ctr" rtl="0">
                        <a:lnSpc>
                          <a:spcPct val="100000"/>
                        </a:lnSpc>
                        <a:spcBef>
                          <a:spcPts val="0"/>
                        </a:spcBef>
                        <a:spcAft>
                          <a:spcPts val="0"/>
                        </a:spcAft>
                        <a:buClr>
                          <a:srgbClr val="000000"/>
                        </a:buClr>
                        <a:buSzPts val="1500"/>
                        <a:buFont typeface="Arial"/>
                        <a:buNone/>
                      </a:pPr>
                      <a:r>
                        <a:rPr lang="es" sz="2400" b="1" u="none" strike="noStrike" cap="none" dirty="0">
                          <a:solidFill>
                            <a:srgbClr val="FFFFFF"/>
                          </a:solidFill>
                          <a:latin typeface="Oswald"/>
                          <a:ea typeface="Oswald"/>
                          <a:cs typeface="Oswald"/>
                          <a:sym typeface="Oswald"/>
                        </a:rPr>
                        <a:t>1</a:t>
                      </a:r>
                      <a:endParaRPr sz="24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u="none" strike="noStrike" cap="none" dirty="0">
                          <a:solidFill>
                            <a:srgbClr val="FFFFFF"/>
                          </a:solidFill>
                          <a:latin typeface="Oswald"/>
                          <a:ea typeface="Oswald"/>
                          <a:cs typeface="Oswald"/>
                          <a:sym typeface="Oswald"/>
                        </a:rPr>
                        <a:t>2</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u="none" strike="noStrike" cap="none" dirty="0">
                          <a:solidFill>
                            <a:srgbClr val="FFFFFF"/>
                          </a:solidFill>
                          <a:latin typeface="Oswald"/>
                          <a:ea typeface="Oswald"/>
                          <a:cs typeface="Oswald"/>
                          <a:sym typeface="Oswald"/>
                        </a:rPr>
                        <a:t>3</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i="0" u="none" strike="noStrike" cap="none" dirty="0">
                          <a:solidFill>
                            <a:srgbClr val="434343"/>
                          </a:solidFill>
                          <a:latin typeface="Oswald"/>
                          <a:ea typeface="Oswald"/>
                          <a:cs typeface="Oswald"/>
                          <a:sym typeface="Oswald"/>
                        </a:rPr>
                        <a:t>4</a:t>
                      </a:r>
                      <a:endParaRPr sz="2400" b="1" u="none" strike="noStrike" cap="none" dirty="0">
                        <a:solidFill>
                          <a:srgbClr val="434343"/>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i="0" u="none" strike="noStrike" cap="none" dirty="0">
                          <a:solidFill>
                            <a:srgbClr val="FFFFFF"/>
                          </a:solidFill>
                          <a:latin typeface="Oswald"/>
                          <a:ea typeface="Oswald"/>
                          <a:cs typeface="Oswald"/>
                          <a:sym typeface="Oswald"/>
                        </a:rPr>
                        <a:t>5</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53582">
                <a:tc>
                  <a:txBody>
                    <a:bodyPr/>
                    <a:lstStyle/>
                    <a:p>
                      <a:pPr marL="0" marR="0" lvl="0" indent="0" algn="ctr" rtl="0">
                        <a:lnSpc>
                          <a:spcPct val="100000"/>
                        </a:lnSpc>
                        <a:spcBef>
                          <a:spcPts val="0"/>
                        </a:spcBef>
                        <a:spcAft>
                          <a:spcPts val="0"/>
                        </a:spcAft>
                        <a:buClr>
                          <a:srgbClr val="000000"/>
                        </a:buClr>
                        <a:buSzPts val="1100"/>
                        <a:buFont typeface="Arial"/>
                        <a:buNone/>
                      </a:pPr>
                      <a:r>
                        <a:rPr lang="es-CO" sz="1400" i="0" u="none" strike="noStrike" cap="none" dirty="0">
                          <a:solidFill>
                            <a:srgbClr val="434343"/>
                          </a:solidFill>
                          <a:latin typeface="Oswald Light"/>
                          <a:ea typeface="Oswald Light"/>
                          <a:cs typeface="Oswald Light"/>
                          <a:sym typeface="Oswald Light"/>
                        </a:rPr>
                        <a:t>Concertación planes de trabajo Comunidades y Pueblos Indígenas</a:t>
                      </a:r>
                      <a:endParaRPr sz="1400" i="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400" i="0" u="none" strike="noStrike" cap="none" dirty="0" err="1">
                          <a:solidFill>
                            <a:srgbClr val="434343"/>
                          </a:solidFill>
                          <a:latin typeface="Oswald Light"/>
                          <a:ea typeface="Oswald Light"/>
                          <a:cs typeface="Oswald Light"/>
                          <a:sym typeface="Oswald Light"/>
                        </a:rPr>
                        <a:t>Trámites</a:t>
                      </a:r>
                      <a:r>
                        <a:rPr lang="pt-BR" sz="1400" i="0" u="none" strike="noStrike" cap="none" dirty="0">
                          <a:solidFill>
                            <a:srgbClr val="434343"/>
                          </a:solidFill>
                          <a:latin typeface="Oswald Light"/>
                          <a:ea typeface="Oswald Light"/>
                          <a:cs typeface="Oswald Light"/>
                          <a:sym typeface="Oswald Light"/>
                        </a:rPr>
                        <a:t> administrativos para dar inicio </a:t>
                      </a:r>
                      <a:endParaRPr sz="1400" i="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i="0" u="none" strike="noStrike" cap="none" dirty="0">
                          <a:solidFill>
                            <a:srgbClr val="434343"/>
                          </a:solidFill>
                          <a:latin typeface="Oswald Light"/>
                          <a:ea typeface="Oswald Light"/>
                          <a:cs typeface="Oswald Light"/>
                          <a:sym typeface="Oswald Light"/>
                        </a:rPr>
                        <a:t> Fortalecimiento de capacidades a los Sectores.</a:t>
                      </a:r>
                      <a:endParaRPr sz="1400" i="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u="none" strike="noStrike" cap="none" dirty="0">
                          <a:solidFill>
                            <a:srgbClr val="434343"/>
                          </a:solidFill>
                          <a:latin typeface="Oswald Light"/>
                          <a:ea typeface="Oswald Light"/>
                          <a:cs typeface="Oswald Light"/>
                          <a:sym typeface="Oswald Light"/>
                        </a:rPr>
                        <a:t>Fortalecimiento de capacidades a las Comunidades y Pueblos Indígenas </a:t>
                      </a:r>
                      <a:endParaRPr sz="140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u="none" strike="noStrike" cap="none" dirty="0">
                          <a:solidFill>
                            <a:srgbClr val="434343"/>
                          </a:solidFill>
                          <a:latin typeface="Oswald Light"/>
                          <a:ea typeface="Oswald Light"/>
                          <a:cs typeface="Oswald Light"/>
                          <a:sym typeface="Oswald Light"/>
                        </a:rPr>
                        <a:t>Sectores Definición de las líneas preliminares para los planes de acción. </a:t>
                      </a:r>
                      <a:endParaRPr sz="140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bl>
          </a:graphicData>
        </a:graphic>
      </p:graphicFrame>
      <p:graphicFrame>
        <p:nvGraphicFramePr>
          <p:cNvPr id="18" name="Google Shape;367;g1a9302c9102_0_626"/>
          <p:cNvGraphicFramePr/>
          <p:nvPr>
            <p:extLst>
              <p:ext uri="{D42A27DB-BD31-4B8C-83A1-F6EECF244321}">
                <p14:modId xmlns:p14="http://schemas.microsoft.com/office/powerpoint/2010/main" val="733503516"/>
              </p:ext>
            </p:extLst>
          </p:nvPr>
        </p:nvGraphicFramePr>
        <p:xfrm>
          <a:off x="818106" y="4203572"/>
          <a:ext cx="10639603" cy="1847448"/>
        </p:xfrm>
        <a:graphic>
          <a:graphicData uri="http://schemas.openxmlformats.org/drawingml/2006/table">
            <a:tbl>
              <a:tblPr>
                <a:noFill/>
              </a:tblPr>
              <a:tblGrid>
                <a:gridCol w="2080439">
                  <a:extLst>
                    <a:ext uri="{9D8B030D-6E8A-4147-A177-3AD203B41FA5}">
                      <a16:colId xmlns:a16="http://schemas.microsoft.com/office/drawing/2014/main" val="20000"/>
                    </a:ext>
                  </a:extLst>
                </a:gridCol>
                <a:gridCol w="2286352">
                  <a:extLst>
                    <a:ext uri="{9D8B030D-6E8A-4147-A177-3AD203B41FA5}">
                      <a16:colId xmlns:a16="http://schemas.microsoft.com/office/drawing/2014/main" val="20001"/>
                    </a:ext>
                  </a:extLst>
                </a:gridCol>
                <a:gridCol w="2330320">
                  <a:extLst>
                    <a:ext uri="{9D8B030D-6E8A-4147-A177-3AD203B41FA5}">
                      <a16:colId xmlns:a16="http://schemas.microsoft.com/office/drawing/2014/main" val="20003"/>
                    </a:ext>
                  </a:extLst>
                </a:gridCol>
                <a:gridCol w="2169104">
                  <a:extLst>
                    <a:ext uri="{9D8B030D-6E8A-4147-A177-3AD203B41FA5}">
                      <a16:colId xmlns:a16="http://schemas.microsoft.com/office/drawing/2014/main" val="20005"/>
                    </a:ext>
                  </a:extLst>
                </a:gridCol>
                <a:gridCol w="1773388">
                  <a:extLst>
                    <a:ext uri="{9D8B030D-6E8A-4147-A177-3AD203B41FA5}">
                      <a16:colId xmlns:a16="http://schemas.microsoft.com/office/drawing/2014/main" val="20006"/>
                    </a:ext>
                  </a:extLst>
                </a:gridCol>
              </a:tblGrid>
              <a:tr h="793866">
                <a:tc>
                  <a:txBody>
                    <a:bodyPr/>
                    <a:lstStyle/>
                    <a:p>
                      <a:pPr marL="0" marR="0" lvl="0" indent="0" algn="ctr" rtl="0">
                        <a:lnSpc>
                          <a:spcPct val="100000"/>
                        </a:lnSpc>
                        <a:spcBef>
                          <a:spcPts val="0"/>
                        </a:spcBef>
                        <a:spcAft>
                          <a:spcPts val="0"/>
                        </a:spcAft>
                        <a:buClr>
                          <a:srgbClr val="000000"/>
                        </a:buClr>
                        <a:buSzPts val="1500"/>
                        <a:buFont typeface="Arial"/>
                        <a:buNone/>
                      </a:pPr>
                      <a:r>
                        <a:rPr lang="es" sz="2400" b="1" i="0" u="none" strike="noStrike" cap="none" dirty="0">
                          <a:solidFill>
                            <a:srgbClr val="FFFFFF"/>
                          </a:solidFill>
                          <a:latin typeface="Oswald"/>
                          <a:ea typeface="Oswald"/>
                          <a:cs typeface="Oswald"/>
                          <a:sym typeface="Oswald"/>
                        </a:rPr>
                        <a:t>6</a:t>
                      </a:r>
                      <a:endParaRPr sz="24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u="none" strike="noStrike" cap="none" dirty="0">
                          <a:solidFill>
                            <a:srgbClr val="FFFFFF"/>
                          </a:solidFill>
                          <a:latin typeface="Oswald"/>
                          <a:ea typeface="Oswald"/>
                          <a:cs typeface="Oswald"/>
                          <a:sym typeface="Oswald"/>
                        </a:rPr>
                        <a:t>7</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u="none" strike="noStrike" cap="none" dirty="0">
                          <a:solidFill>
                            <a:srgbClr val="FFFFFF"/>
                          </a:solidFill>
                          <a:latin typeface="Oswald"/>
                          <a:ea typeface="Oswald"/>
                          <a:cs typeface="Oswald"/>
                          <a:sym typeface="Oswald"/>
                        </a:rPr>
                        <a:t>8</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i="0" u="none" strike="noStrike" cap="none" dirty="0">
                          <a:solidFill>
                            <a:srgbClr val="434343"/>
                          </a:solidFill>
                          <a:latin typeface="Oswald"/>
                          <a:ea typeface="Oswald"/>
                          <a:cs typeface="Oswald"/>
                          <a:sym typeface="Oswald"/>
                        </a:rPr>
                        <a:t>9</a:t>
                      </a:r>
                      <a:endParaRPr sz="2400" b="1" u="none" strike="noStrike" cap="none" dirty="0">
                        <a:solidFill>
                          <a:srgbClr val="434343"/>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 sz="2400" b="1" i="0" u="none" strike="noStrike" cap="none" dirty="0">
                          <a:solidFill>
                            <a:srgbClr val="FFFFFF"/>
                          </a:solidFill>
                          <a:latin typeface="Oswald"/>
                          <a:ea typeface="Oswald"/>
                          <a:cs typeface="Oswald"/>
                          <a:sym typeface="Oswald"/>
                        </a:rPr>
                        <a:t>10</a:t>
                      </a:r>
                      <a:endParaRPr sz="2400" b="1"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53582">
                <a:tc>
                  <a:txBody>
                    <a:bodyPr/>
                    <a:lstStyle/>
                    <a:p>
                      <a:pPr marL="0" marR="0" lvl="0" indent="0" algn="ctr" rtl="0">
                        <a:lnSpc>
                          <a:spcPct val="100000"/>
                        </a:lnSpc>
                        <a:spcBef>
                          <a:spcPts val="0"/>
                        </a:spcBef>
                        <a:spcAft>
                          <a:spcPts val="0"/>
                        </a:spcAft>
                        <a:buClr>
                          <a:srgbClr val="000000"/>
                        </a:buClr>
                        <a:buSzPts val="1100"/>
                        <a:buFont typeface="Arial"/>
                        <a:buNone/>
                      </a:pPr>
                      <a:r>
                        <a:rPr lang="es-CO" sz="1400" i="0" u="none" strike="noStrike" cap="none" dirty="0">
                          <a:solidFill>
                            <a:srgbClr val="434343"/>
                          </a:solidFill>
                          <a:latin typeface="Oswald Light"/>
                          <a:ea typeface="Oswald Light"/>
                          <a:cs typeface="Oswald Light"/>
                          <a:sym typeface="Oswald Light"/>
                        </a:rPr>
                        <a:t>Comunidades y Pueblos Indígenas Definición de las líneas preliminares para los planes de acción</a:t>
                      </a:r>
                      <a:endParaRPr sz="1400" i="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i="0" u="none" strike="noStrike" cap="none" dirty="0">
                          <a:solidFill>
                            <a:srgbClr val="434343"/>
                          </a:solidFill>
                          <a:latin typeface="Oswald Light"/>
                          <a:ea typeface="Oswald Light"/>
                          <a:cs typeface="Oswald Light"/>
                          <a:sym typeface="Oswald Light"/>
                        </a:rPr>
                        <a:t>Clínica de análisis propuestas  preliminares</a:t>
                      </a:r>
                    </a:p>
                  </a:txBody>
                  <a:tcPr marL="9525" marR="9525" marT="9525" marB="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i="0" u="none" strike="noStrike" cap="none" dirty="0">
                          <a:solidFill>
                            <a:srgbClr val="434343"/>
                          </a:solidFill>
                          <a:latin typeface="Oswald Light"/>
                          <a:ea typeface="Oswald Light"/>
                          <a:cs typeface="Oswald Light"/>
                          <a:sym typeface="Oswald Light"/>
                        </a:rPr>
                        <a:t>Validación autónoma Comunidades y Pueblos Indígenas</a:t>
                      </a:r>
                      <a:endParaRPr sz="1400" i="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u="none" strike="noStrike" cap="none" dirty="0">
                          <a:solidFill>
                            <a:srgbClr val="434343"/>
                          </a:solidFill>
                          <a:latin typeface="Oswald Light"/>
                          <a:ea typeface="Oswald Light"/>
                          <a:cs typeface="Oswald Light"/>
                          <a:sym typeface="Oswald Light"/>
                        </a:rPr>
                        <a:t>Mesas técnicas mixtas GE y Sectores</a:t>
                      </a:r>
                      <a:endParaRPr sz="140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s-CO" sz="1400" u="none" strike="noStrike" cap="none" dirty="0">
                          <a:solidFill>
                            <a:srgbClr val="434343"/>
                          </a:solidFill>
                          <a:latin typeface="Oswald Light"/>
                          <a:ea typeface="Oswald Light"/>
                          <a:cs typeface="Oswald Light"/>
                          <a:sym typeface="Oswald Light"/>
                        </a:rPr>
                        <a:t>Concertación y protocolización final de los acuerdos del plan de acción</a:t>
                      </a:r>
                      <a:endParaRPr sz="1400" u="none" strike="noStrike" cap="none" dirty="0">
                        <a:solidFill>
                          <a:srgbClr val="434343"/>
                        </a:solidFill>
                        <a:latin typeface="Oswald Light"/>
                        <a:ea typeface="Oswald Light"/>
                        <a:cs typeface="Oswald Light"/>
                        <a:sym typeface="Oswald Light"/>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583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1. </a:t>
            </a:r>
            <a:r>
              <a:rPr lang="es-CO" sz="2800" b="1" dirty="0">
                <a:solidFill>
                  <a:schemeClr val="lt1"/>
                </a:solidFill>
                <a:latin typeface="Oswald"/>
                <a:ea typeface="Oswald"/>
                <a:cs typeface="Oswald"/>
                <a:sym typeface="Oswald"/>
              </a:rPr>
              <a:t>CONCERTACIÓN PLANES DE TRABAJO COMUNIDADES Y PUEBLOS INDÍGENAS.</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833035436"/>
              </p:ext>
            </p:extLst>
          </p:nvPr>
        </p:nvGraphicFramePr>
        <p:xfrm>
          <a:off x="773247" y="2268371"/>
          <a:ext cx="10356273" cy="27527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Concertar los planes de trabajo para desarrollar la fase de formulación con los Comunidades y Pueblos Indígenas</a:t>
                      </a:r>
                    </a:p>
                    <a:p>
                      <a:pPr marL="0" marR="0" lvl="0" indent="0" algn="ctr" rtl="0">
                        <a:lnSpc>
                          <a:spcPct val="100000"/>
                        </a:lnSpc>
                        <a:spcBef>
                          <a:spcPts val="0"/>
                        </a:spcBef>
                        <a:spcAft>
                          <a:spcPts val="0"/>
                        </a:spcAft>
                        <a:buClr>
                          <a:srgbClr val="000000"/>
                        </a:buClr>
                        <a:buSzPts val="1500"/>
                        <a:buFont typeface="Arial"/>
                        <a:buNone/>
                      </a:pP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El proceso de reformulación de las políticas públicas étnicas se realiza conforme a bloque de constitucionalidad en materia de participación con las Comunidades y Pueblos Indígenas, a partir del convenio 169, así se desarrolló la etapa de agenda pública y se inicia también la etapa de formulación. </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SDG - DAE - Comunidades y Pueblos Indígenas</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2 al 31 de mayo.</a:t>
            </a:r>
          </a:p>
        </p:txBody>
      </p:sp>
    </p:spTree>
    <p:extLst>
      <p:ext uri="{BB962C8B-B14F-4D97-AF65-F5344CB8AC3E}">
        <p14:creationId xmlns:p14="http://schemas.microsoft.com/office/powerpoint/2010/main" val="266405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2. </a:t>
            </a:r>
            <a:r>
              <a:rPr lang="pt-BR" sz="2800" b="1" dirty="0">
                <a:solidFill>
                  <a:schemeClr val="lt1"/>
                </a:solidFill>
                <a:latin typeface="Oswald"/>
                <a:ea typeface="Oswald"/>
                <a:cs typeface="Oswald"/>
                <a:sym typeface="Oswald"/>
              </a:rPr>
              <a:t>TRÁMITES ADMINISTRATIVOS PARA DAR INICIO </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18635336"/>
              </p:ext>
            </p:extLst>
          </p:nvPr>
        </p:nvGraphicFramePr>
        <p:xfrm>
          <a:off x="773247" y="2964872"/>
          <a:ext cx="10356273" cy="1077127"/>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077127">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Trámites de contratación</a:t>
                      </a:r>
                    </a:p>
                    <a:p>
                      <a:pPr marL="0" marR="0" lvl="0" indent="0" algn="ctr" rtl="0">
                        <a:lnSpc>
                          <a:spcPct val="100000"/>
                        </a:lnSpc>
                        <a:spcBef>
                          <a:spcPts val="0"/>
                        </a:spcBef>
                        <a:spcAft>
                          <a:spcPts val="0"/>
                        </a:spcAft>
                        <a:buClr>
                          <a:srgbClr val="000000"/>
                        </a:buClr>
                        <a:buSzPts val="1500"/>
                        <a:buFont typeface="Arial"/>
                        <a:buNone/>
                      </a:pP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Contratación de los profesionales que acompañarán técnicamente el proceso.</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GE: requisitos de documentos que correspondan</a:t>
                      </a:r>
                    </a:p>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DAE</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1 - 16 de junio</a:t>
            </a:r>
          </a:p>
        </p:txBody>
      </p:sp>
    </p:spTree>
    <p:extLst>
      <p:ext uri="{BB962C8B-B14F-4D97-AF65-F5344CB8AC3E}">
        <p14:creationId xmlns:p14="http://schemas.microsoft.com/office/powerpoint/2010/main" val="408154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3. </a:t>
            </a:r>
            <a:r>
              <a:rPr lang="es-CO" sz="2800" b="1" dirty="0">
                <a:solidFill>
                  <a:schemeClr val="lt1"/>
                </a:solidFill>
                <a:latin typeface="Oswald"/>
                <a:ea typeface="Oswald"/>
                <a:cs typeface="Oswald"/>
                <a:sym typeface="Oswald"/>
              </a:rPr>
              <a:t>FORTALECIMIENTO DE CAPACIDADES A LOS SECTORES.</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951970143"/>
              </p:ext>
            </p:extLst>
          </p:nvPr>
        </p:nvGraphicFramePr>
        <p:xfrm>
          <a:off x="773247" y="2268371"/>
          <a:ext cx="10356273" cy="27527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4294623">
                  <a:extLst>
                    <a:ext uri="{9D8B030D-6E8A-4147-A177-3AD203B41FA5}">
                      <a16:colId xmlns:a16="http://schemas.microsoft.com/office/drawing/2014/main" val="1833051661"/>
                    </a:ext>
                  </a:extLst>
                </a:gridCol>
                <a:gridCol w="2844502">
                  <a:extLst>
                    <a:ext uri="{9D8B030D-6E8A-4147-A177-3AD203B41FA5}">
                      <a16:colId xmlns:a16="http://schemas.microsoft.com/office/drawing/2014/main" val="3356433006"/>
                    </a:ext>
                  </a:extLst>
                </a:gridCol>
              </a:tblGrid>
              <a:tr h="1358746">
                <a:tc>
                  <a:txBody>
                    <a:bodyPr/>
                    <a:lstStyle/>
                    <a:p>
                      <a:pPr algn="ctr" fontAlgn="t"/>
                      <a:r>
                        <a:rPr lang="es-CO" sz="2000" b="0" i="0" u="none" strike="noStrike" dirty="0">
                          <a:solidFill>
                            <a:srgbClr val="000000"/>
                          </a:solidFill>
                          <a:effectLst/>
                          <a:latin typeface="Oswald Light" panose="020B0604020202020204" charset="0"/>
                        </a:rPr>
                        <a:t>Alistamiento a los sectores para la Fase de Formulación.</a:t>
                      </a:r>
                    </a:p>
                    <a:p>
                      <a:pPr algn="ctr" fontAlgn="t"/>
                      <a:br>
                        <a:rPr lang="es-CO" sz="2000" b="0" i="0" u="none" strike="noStrike" dirty="0">
                          <a:solidFill>
                            <a:srgbClr val="000000"/>
                          </a:solidFill>
                          <a:effectLst/>
                          <a:latin typeface="Oswald Light" panose="020B0604020202020204" charset="0"/>
                        </a:rPr>
                      </a:br>
                      <a:r>
                        <a:rPr lang="es-CO" sz="2000" b="0" i="0" u="none" strike="noStrike" dirty="0">
                          <a:solidFill>
                            <a:srgbClr val="000000"/>
                          </a:solidFill>
                          <a:effectLst/>
                          <a:latin typeface="Oswald Light" panose="020B0604020202020204" charset="0"/>
                        </a:rPr>
                        <a:t>Socialización diagnóstico – y orientación para la identificación de las líneas del plan de acción</a:t>
                      </a:r>
                      <a:br>
                        <a:rPr lang="es-CO" sz="2000" b="0" i="0" u="none" strike="noStrike" dirty="0">
                          <a:solidFill>
                            <a:srgbClr val="000000"/>
                          </a:solidFill>
                          <a:effectLst/>
                          <a:latin typeface="Oswald Light" panose="020B0604020202020204" charset="0"/>
                        </a:rPr>
                      </a:br>
                      <a:endParaRPr lang="es-CO" sz="2000" b="0" i="0" u="none" strike="noStrike" dirty="0">
                        <a:solidFill>
                          <a:srgbClr val="000000"/>
                        </a:solidFill>
                        <a:effectLst/>
                        <a:latin typeface="Oswald Light" panose="020B0604020202020204" charset="0"/>
                      </a:endParaRPr>
                    </a:p>
                  </a:txBody>
                  <a:tcPr marL="9525" marR="9525" marT="95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algn="just" fontAlgn="t"/>
                      <a:r>
                        <a:rPr lang="es-CO" sz="2000" b="0" i="0" u="none" strike="noStrike" dirty="0">
                          <a:solidFill>
                            <a:schemeClr val="bg1"/>
                          </a:solidFill>
                          <a:effectLst/>
                          <a:latin typeface="Oswald Light" panose="020B0604020202020204" charset="0"/>
                        </a:rPr>
                        <a:t>Este trabajo se desarrolla con los Sectores, está a cargo de la OAP, la Subsecretaría, y DAE. </a:t>
                      </a:r>
                    </a:p>
                    <a:p>
                      <a:pPr algn="just" fontAlgn="t"/>
                      <a:endParaRPr lang="es-CO" sz="2000" b="0" i="0" u="none" strike="noStrike" dirty="0">
                        <a:solidFill>
                          <a:schemeClr val="bg1"/>
                        </a:solidFill>
                        <a:effectLst/>
                        <a:latin typeface="Oswald Light" panose="020B0604020202020204" charset="0"/>
                      </a:endParaRPr>
                    </a:p>
                    <a:p>
                      <a:pPr algn="just" fontAlgn="t"/>
                      <a:r>
                        <a:rPr lang="es-CO" sz="2000" b="0" i="0" u="none" strike="noStrike" dirty="0">
                          <a:solidFill>
                            <a:schemeClr val="bg1"/>
                          </a:solidFill>
                          <a:effectLst/>
                          <a:latin typeface="Oswald Light" panose="020B0604020202020204" charset="0"/>
                        </a:rPr>
                        <a:t>El objeto es socializar los documentos diagnósticos y factores estratégicos con la finalidad que basados en los Factores estratégicos y los PIAA, los Sectores inicien a analizar las posibles líneas de política para el plan de acción</a:t>
                      </a:r>
                    </a:p>
                  </a:txBody>
                  <a:tcPr marL="9525" marR="9525" marT="9525"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algn="ctr" fontAlgn="t"/>
                      <a:endParaRPr lang="es-CO" sz="2000" b="0" i="0" u="none" strike="noStrike" dirty="0">
                        <a:solidFill>
                          <a:schemeClr val="bg1"/>
                        </a:solidFill>
                        <a:effectLst/>
                        <a:latin typeface="Oswald Light" panose="020B0604020202020204" charset="0"/>
                      </a:endParaRPr>
                    </a:p>
                    <a:p>
                      <a:pPr algn="ctr" fontAlgn="t"/>
                      <a:endParaRPr lang="es-CO" sz="2000" b="0" i="0" u="none" strike="noStrike" dirty="0">
                        <a:solidFill>
                          <a:schemeClr val="bg1"/>
                        </a:solidFill>
                        <a:effectLst/>
                        <a:latin typeface="Oswald Light" panose="020B0604020202020204" charset="0"/>
                      </a:endParaRPr>
                    </a:p>
                    <a:p>
                      <a:pPr algn="ctr" fontAlgn="t"/>
                      <a:endParaRPr lang="es-CO" sz="2000" b="0" i="0" u="none" strike="noStrike" dirty="0">
                        <a:solidFill>
                          <a:schemeClr val="bg1"/>
                        </a:solidFill>
                        <a:effectLst/>
                        <a:latin typeface="Oswald Light" panose="020B0604020202020204" charset="0"/>
                      </a:endParaRPr>
                    </a:p>
                    <a:p>
                      <a:pPr algn="ctr" fontAlgn="t"/>
                      <a:endParaRPr lang="es-CO" sz="2000" b="0" i="0" u="none" strike="noStrike" dirty="0">
                        <a:solidFill>
                          <a:schemeClr val="bg1"/>
                        </a:solidFill>
                        <a:effectLst/>
                        <a:latin typeface="Oswald Light" panose="020B0604020202020204" charset="0"/>
                      </a:endParaRPr>
                    </a:p>
                    <a:p>
                      <a:pPr algn="ctr" fontAlgn="t"/>
                      <a:r>
                        <a:rPr lang="es-CO" sz="2000" b="0" i="0" u="none" strike="noStrike" dirty="0">
                          <a:solidFill>
                            <a:schemeClr val="bg1"/>
                          </a:solidFill>
                          <a:effectLst/>
                          <a:latin typeface="Oswald Light" panose="020B0604020202020204" charset="0"/>
                        </a:rPr>
                        <a:t>SDG y Sectores. </a:t>
                      </a:r>
                      <a:br>
                        <a:rPr lang="es-CO" sz="2000" b="0" i="0" u="none" strike="noStrike" dirty="0">
                          <a:solidFill>
                            <a:schemeClr val="bg1"/>
                          </a:solidFill>
                          <a:effectLst/>
                          <a:latin typeface="Oswald Light" panose="020B0604020202020204" charset="0"/>
                        </a:rPr>
                      </a:br>
                      <a:r>
                        <a:rPr lang="es-CO" sz="2000" b="0" i="0" u="none" strike="noStrike" dirty="0">
                          <a:solidFill>
                            <a:schemeClr val="bg1"/>
                          </a:solidFill>
                          <a:effectLst/>
                          <a:latin typeface="Oswald Light" panose="020B0604020202020204" charset="0"/>
                        </a:rPr>
                        <a:t> </a:t>
                      </a:r>
                      <a:br>
                        <a:rPr lang="es-CO" sz="2000" b="0" i="0" u="none" strike="noStrike" dirty="0">
                          <a:solidFill>
                            <a:schemeClr val="bg1"/>
                          </a:solidFill>
                          <a:effectLst/>
                          <a:latin typeface="Oswald Light" panose="020B0604020202020204" charset="0"/>
                        </a:rPr>
                      </a:br>
                      <a:endParaRPr lang="es-CO" sz="2000" b="0" i="0" u="none" strike="noStrike" dirty="0">
                        <a:solidFill>
                          <a:schemeClr val="bg1"/>
                        </a:solidFill>
                        <a:effectLst/>
                        <a:latin typeface="Oswald Light" panose="020B0604020202020204" charset="0"/>
                      </a:endParaRPr>
                    </a:p>
                  </a:txBody>
                  <a:tcPr marL="9525" marR="9525" marT="9525" marB="0">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647793" y="5360847"/>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Hasta 19 de mayo.</a:t>
            </a:r>
          </a:p>
        </p:txBody>
      </p:sp>
    </p:spTree>
    <p:extLst>
      <p:ext uri="{BB962C8B-B14F-4D97-AF65-F5344CB8AC3E}">
        <p14:creationId xmlns:p14="http://schemas.microsoft.com/office/powerpoint/2010/main" val="132896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4. </a:t>
            </a:r>
            <a:r>
              <a:rPr lang="es-CO" sz="2800" b="1" dirty="0">
                <a:solidFill>
                  <a:schemeClr val="lt1"/>
                </a:solidFill>
                <a:latin typeface="Oswald"/>
                <a:ea typeface="Oswald"/>
                <a:cs typeface="Oswald"/>
                <a:sym typeface="Oswald"/>
              </a:rPr>
              <a:t>FORTALECIMIENTO DE CAPACIDADES A LAS COMUNIDADES Y PUEBLOS INDÍGENAS. </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2238022891"/>
              </p:ext>
            </p:extLst>
          </p:nvPr>
        </p:nvGraphicFramePr>
        <p:xfrm>
          <a:off x="774655" y="1807704"/>
          <a:ext cx="10356273" cy="385000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Alistar a los equipos  Comunidades y Pueblos Indígenas para la elaboración del plan de acción. </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1800" b="0" u="none" strike="noStrike" cap="none" dirty="0">
                          <a:solidFill>
                            <a:srgbClr val="FFFFFF"/>
                          </a:solidFill>
                          <a:latin typeface="Oswald"/>
                          <a:ea typeface="Oswald"/>
                          <a:cs typeface="Oswald"/>
                          <a:sym typeface="Oswald"/>
                        </a:rPr>
                        <a:t>El fortalecimiento de capacidades a los Comunidades y Pueblos Indígenas consiste en la orientación técnica referente a la elaboración del plan de acción, conforme a metodología CONPES. Brindar las herramientas al equipo técnico contratado para que desarrollen la construcción técnica de la propuesta para las líneas del plan de acción.</a:t>
                      </a:r>
                    </a:p>
                    <a:p>
                      <a:pPr marL="0" marR="0" lvl="0" indent="0" algn="ctr" rtl="0">
                        <a:lnSpc>
                          <a:spcPct val="100000"/>
                        </a:lnSpc>
                        <a:spcBef>
                          <a:spcPts val="0"/>
                        </a:spcBef>
                        <a:spcAft>
                          <a:spcPts val="0"/>
                        </a:spcAft>
                        <a:buClr>
                          <a:srgbClr val="000000"/>
                        </a:buClr>
                        <a:buSzPts val="1500"/>
                        <a:buFont typeface="Arial"/>
                        <a:buNone/>
                      </a:pPr>
                      <a:endParaRPr lang="es-CO" sz="1800" b="0"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500"/>
                        <a:buFont typeface="Arial"/>
                        <a:buNone/>
                      </a:pPr>
                      <a:endParaRPr lang="es-CO" sz="1800" b="0"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500"/>
                        <a:buFont typeface="Arial"/>
                        <a:buNone/>
                      </a:pPr>
                      <a:r>
                        <a:rPr lang="es-CO" sz="1800" b="0" u="none" strike="noStrike" cap="none" dirty="0">
                          <a:solidFill>
                            <a:srgbClr val="FFFFFF"/>
                          </a:solidFill>
                          <a:latin typeface="Oswald"/>
                          <a:ea typeface="Oswald"/>
                          <a:cs typeface="Oswald"/>
                          <a:sym typeface="Oswald"/>
                        </a:rPr>
                        <a:t>El fortalecimiento respecto a las herramientas de la metodología CONPES está a cargo de PNUD. </a:t>
                      </a:r>
                      <a:endParaRPr sz="18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SDG – OAP -DAE – PNUD. Comunidades y Pueblos Indígenas</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10030033" y="62352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16 al 19 de junio.</a:t>
            </a:r>
          </a:p>
        </p:txBody>
      </p:sp>
    </p:spTree>
    <p:extLst>
      <p:ext uri="{BB962C8B-B14F-4D97-AF65-F5344CB8AC3E}">
        <p14:creationId xmlns:p14="http://schemas.microsoft.com/office/powerpoint/2010/main" val="398463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8" name="Google Shape;368;g1a9302c9102_0_626"/>
          <p:cNvSpPr/>
          <p:nvPr/>
        </p:nvSpPr>
        <p:spPr>
          <a:xfrm>
            <a:off x="152399" y="192012"/>
            <a:ext cx="11430001" cy="1027188"/>
          </a:xfrm>
          <a:prstGeom prst="rect">
            <a:avLst/>
          </a:prstGeom>
          <a:solidFill>
            <a:srgbClr val="434343"/>
          </a:solidFill>
          <a:ln>
            <a:noFill/>
          </a:ln>
        </p:spPr>
        <p:txBody>
          <a:bodyPr spcFirstLastPara="1" wrap="square" lIns="720000" tIns="45700" rIns="91433" bIns="45700" anchor="ctr" anchorCtr="0">
            <a:noAutofit/>
          </a:bodyPr>
          <a:lstStyle/>
          <a:p>
            <a:pPr>
              <a:buClr>
                <a:schemeClr val="dk1"/>
              </a:buClr>
              <a:buSzPts val="1500"/>
            </a:pPr>
            <a:endParaRPr lang="es" sz="2800" b="1" dirty="0">
              <a:solidFill>
                <a:schemeClr val="lt1"/>
              </a:solidFill>
              <a:latin typeface="Oswald"/>
              <a:ea typeface="Oswald"/>
              <a:cs typeface="Oswald"/>
              <a:sym typeface="Oswald"/>
            </a:endParaRPr>
          </a:p>
          <a:p>
            <a:pPr>
              <a:buClr>
                <a:schemeClr val="dk1"/>
              </a:buClr>
              <a:buSzPts val="1500"/>
            </a:pPr>
            <a:r>
              <a:rPr lang="es" sz="4000" b="1" dirty="0">
                <a:solidFill>
                  <a:schemeClr val="lt1"/>
                </a:solidFill>
                <a:latin typeface="Oswald"/>
                <a:ea typeface="Oswald"/>
                <a:cs typeface="Oswald"/>
                <a:sym typeface="Oswald"/>
              </a:rPr>
              <a:t>5. </a:t>
            </a:r>
            <a:r>
              <a:rPr lang="es-CO" sz="2800" b="1" dirty="0">
                <a:solidFill>
                  <a:schemeClr val="lt1"/>
                </a:solidFill>
                <a:latin typeface="Oswald"/>
                <a:ea typeface="Oswald"/>
                <a:cs typeface="Oswald"/>
                <a:sym typeface="Oswald"/>
              </a:rPr>
              <a:t>SECTORES DEFINICIÓN DE LAS LÍNEAS PRELIMINARES PARA LOS PLANES DE ACCIÓN. </a:t>
            </a:r>
          </a:p>
          <a:p>
            <a:pPr>
              <a:buClr>
                <a:schemeClr val="dk1"/>
              </a:buClr>
              <a:buSzPts val="1500"/>
            </a:pPr>
            <a:endParaRPr sz="4000" b="1" dirty="0">
              <a:solidFill>
                <a:schemeClr val="lt1"/>
              </a:solidFill>
              <a:latin typeface="Oswald"/>
              <a:ea typeface="Oswald"/>
              <a:cs typeface="Oswald"/>
              <a:sym typeface="Oswald"/>
            </a:endParaRPr>
          </a:p>
        </p:txBody>
      </p:sp>
      <p:sp>
        <p:nvSpPr>
          <p:cNvPr id="369" name="Google Shape;369;g1a9302c9102_0_626"/>
          <p:cNvSpPr/>
          <p:nvPr/>
        </p:nvSpPr>
        <p:spPr>
          <a:xfrm rot="5400000">
            <a:off x="-3272033" y="3272400"/>
            <a:ext cx="6864800" cy="3200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0" name="Google Shape;370;g1a9302c9102_0_626"/>
          <p:cNvSpPr/>
          <p:nvPr/>
        </p:nvSpPr>
        <p:spPr>
          <a:xfrm rot="-5400000">
            <a:off x="8613200" y="3280800"/>
            <a:ext cx="6864800" cy="303200"/>
          </a:xfrm>
          <a:prstGeom prst="rtTriangle">
            <a:avLst/>
          </a:prstGeom>
          <a:solidFill>
            <a:srgbClr val="43434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3983927620"/>
              </p:ext>
            </p:extLst>
          </p:nvPr>
        </p:nvGraphicFramePr>
        <p:xfrm>
          <a:off x="773247" y="2268371"/>
          <a:ext cx="10356273" cy="2447925"/>
        </p:xfrm>
        <a:graphic>
          <a:graphicData uri="http://schemas.openxmlformats.org/drawingml/2006/table">
            <a:tbl>
              <a:tblPr>
                <a:noFill/>
              </a:tblPr>
              <a:tblGrid>
                <a:gridCol w="3217148">
                  <a:extLst>
                    <a:ext uri="{9D8B030D-6E8A-4147-A177-3AD203B41FA5}">
                      <a16:colId xmlns:a16="http://schemas.microsoft.com/office/drawing/2014/main" val="1904967993"/>
                    </a:ext>
                  </a:extLst>
                </a:gridCol>
                <a:gridCol w="3535567">
                  <a:extLst>
                    <a:ext uri="{9D8B030D-6E8A-4147-A177-3AD203B41FA5}">
                      <a16:colId xmlns:a16="http://schemas.microsoft.com/office/drawing/2014/main" val="1833051661"/>
                    </a:ext>
                  </a:extLst>
                </a:gridCol>
                <a:gridCol w="3603558">
                  <a:extLst>
                    <a:ext uri="{9D8B030D-6E8A-4147-A177-3AD203B41FA5}">
                      <a16:colId xmlns:a16="http://schemas.microsoft.com/office/drawing/2014/main" val="3356433006"/>
                    </a:ext>
                  </a:extLst>
                </a:gridCol>
              </a:tblGrid>
              <a:tr h="1358746">
                <a:tc>
                  <a:txBody>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lang="es-CO" sz="2000" i="0" u="none" strike="noStrike" cap="none" dirty="0">
                          <a:solidFill>
                            <a:srgbClr val="434343"/>
                          </a:solidFill>
                          <a:latin typeface="Oswald Light"/>
                          <a:ea typeface="Oswald Light"/>
                          <a:cs typeface="Oswald Light"/>
                          <a:sym typeface="Oswald Light"/>
                        </a:rPr>
                        <a:t>Elaboración de la propuesta preliminares para los planes de acción, por parte de los Sectores</a:t>
                      </a:r>
                      <a:endParaRPr sz="2000" b="1" i="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1C23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0" u="none" strike="noStrike" cap="none" dirty="0">
                          <a:solidFill>
                            <a:srgbClr val="FFFFFF"/>
                          </a:solidFill>
                          <a:latin typeface="Oswald"/>
                          <a:ea typeface="Oswald"/>
                          <a:cs typeface="Oswald"/>
                          <a:sym typeface="Oswald"/>
                        </a:rPr>
                        <a:t>Con base en los Factores estratégicos y una vez desarrollada la instalación de capacidades institucionales, cada Sector realizará las propuestas de las líneas del plan de acción, tendrá en cuenta el factor estratégico, con las líneas que se han implementado con los PIAA.</a:t>
                      </a:r>
                      <a:endParaRPr sz="2000" b="0" u="none" strike="noStrike" cap="none" dirty="0">
                        <a:solidFill>
                          <a:srgbClr val="FFFFFF"/>
                        </a:solidFill>
                        <a:latin typeface="Oswald"/>
                        <a:ea typeface="Oswald"/>
                        <a:cs typeface="Oswald"/>
                        <a:sym typeface="Oswald"/>
                      </a:endParaRPr>
                    </a:p>
                  </a:txBody>
                  <a:tcPr marL="9525" marR="9525" marT="9525"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34343"/>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2000" b="1" u="none" strike="noStrike" cap="none" dirty="0">
                          <a:solidFill>
                            <a:srgbClr val="FFFFFF"/>
                          </a:solidFill>
                          <a:latin typeface="Oswald"/>
                          <a:ea typeface="Oswald"/>
                          <a:cs typeface="Oswald"/>
                          <a:sym typeface="Oswald"/>
                        </a:rPr>
                        <a:t>SECTORES</a:t>
                      </a:r>
                      <a:endParaRPr sz="2000" b="1" u="none" strike="noStrike" cap="none" dirty="0">
                        <a:solidFill>
                          <a:srgbClr val="FFFFFF"/>
                        </a:solidFill>
                        <a:latin typeface="Oswald"/>
                        <a:ea typeface="Oswald"/>
                        <a:cs typeface="Oswald"/>
                        <a:sym typeface="Oswald"/>
                      </a:endParaRPr>
                    </a:p>
                  </a:txBody>
                  <a:tcPr marL="9525" marR="9525" marT="9525" marB="0"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E4032E"/>
                    </a:solidFill>
                  </a:tcPr>
                </a:tc>
                <a:extLst>
                  <a:ext uri="{0D108BD9-81ED-4DB2-BD59-A6C34878D82A}">
                    <a16:rowId xmlns:a16="http://schemas.microsoft.com/office/drawing/2014/main" val="2974196564"/>
                  </a:ext>
                </a:extLst>
              </a:tr>
            </a:tbl>
          </a:graphicData>
        </a:graphic>
      </p:graphicFrame>
      <p:sp>
        <p:nvSpPr>
          <p:cNvPr id="8" name="Rectángulo: una sola esquina redondeada 9">
            <a:extLst>
              <a:ext uri="{FF2B5EF4-FFF2-40B4-BE49-F238E27FC236}">
                <a16:creationId xmlns:a16="http://schemas.microsoft.com/office/drawing/2014/main" id="{B10FA8F0-24AD-B982-B090-45FD862BC501}"/>
              </a:ext>
            </a:extLst>
          </p:cNvPr>
          <p:cNvSpPr/>
          <p:nvPr/>
        </p:nvSpPr>
        <p:spPr>
          <a:xfrm>
            <a:off x="9718433" y="5375750"/>
            <a:ext cx="1863967" cy="539697"/>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20 mayo al 15 de Junio</a:t>
            </a:r>
          </a:p>
        </p:txBody>
      </p:sp>
    </p:spTree>
    <p:extLst>
      <p:ext uri="{BB962C8B-B14F-4D97-AF65-F5344CB8AC3E}">
        <p14:creationId xmlns:p14="http://schemas.microsoft.com/office/powerpoint/2010/main" val="31097336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250A38F051B4649A6ECAA768F6BDBBF" ma:contentTypeVersion="15" ma:contentTypeDescription="Crear nuevo documento." ma:contentTypeScope="" ma:versionID="53f2b6bb1e6323e36902951a5974510a">
  <xsd:schema xmlns:xsd="http://www.w3.org/2001/XMLSchema" xmlns:xs="http://www.w3.org/2001/XMLSchema" xmlns:p="http://schemas.microsoft.com/office/2006/metadata/properties" xmlns:ns2="9f1d8c1a-37e6-4050-b3de-ba212d04cd74" xmlns:ns3="e650d988-71db-43b1-aaad-ae0382f4ae5f" xmlns:ns4="4d80bc94-8117-4d04-b7b5-18c598f799ce" targetNamespace="http://schemas.microsoft.com/office/2006/metadata/properties" ma:root="true" ma:fieldsID="1f949c03684669f4455f88d60233a414" ns2:_="" ns3:_="" ns4:_="">
    <xsd:import namespace="9f1d8c1a-37e6-4050-b3de-ba212d04cd74"/>
    <xsd:import namespace="e650d988-71db-43b1-aaad-ae0382f4ae5f"/>
    <xsd:import namespace="4d80bc94-8117-4d04-b7b5-18c598f799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element ref="ns2:Estado"/>
                <xsd:element ref="ns2:TipodeDocument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d8c1a-37e6-4050-b3de-ba212d04c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1310d8ee-99bf-4ea4-9dbe-e9e068685e8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Estado" ma:index="21" ma:displayName="Estado" ma:default="Activo" ma:format="Dropdown" ma:internalName="Estado">
      <xsd:simpleType>
        <xsd:restriction base="dms:Choice">
          <xsd:enumeration value="Activo"/>
          <xsd:enumeration value="Semi-Activo"/>
        </xsd:restriction>
      </xsd:simpleType>
    </xsd:element>
    <xsd:element name="TipodeDocumento" ma:index="22" ma:displayName="Tipo de Documento" ma:default="Definitivo" ma:format="Dropdown" ma:internalName="TipodeDocumento">
      <xsd:simpleType>
        <xsd:restriction base="dms:Choice">
          <xsd:enumeration value="Definitivo"/>
          <xsd:enumeration value="Tramite"/>
        </xsd:restriction>
      </xsd:simpleType>
    </xsd:element>
  </xsd:schema>
  <xsd:schema xmlns:xsd="http://www.w3.org/2001/XMLSchema" xmlns:xs="http://www.w3.org/2001/XMLSchema" xmlns:dms="http://schemas.microsoft.com/office/2006/documentManagement/types" xmlns:pc="http://schemas.microsoft.com/office/infopath/2007/PartnerControls" targetNamespace="e650d988-71db-43b1-aaad-ae0382f4ae5f"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80bc94-8117-4d04-b7b5-18c598f799c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b76fbe7-09e4-4d59-91e4-0954f5bfb313}" ma:internalName="TaxCatchAll" ma:showField="CatchAllData" ma:web="4d80bc94-8117-4d04-b7b5-18c598f79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1d8c1a-37e6-4050-b3de-ba212d04cd74">
      <Terms xmlns="http://schemas.microsoft.com/office/infopath/2007/PartnerControls"/>
    </lcf76f155ced4ddcb4097134ff3c332f>
    <TaxCatchAll xmlns="4d80bc94-8117-4d04-b7b5-18c598f799ce" xsi:nil="true"/>
    <Estado xmlns="9f1d8c1a-37e6-4050-b3de-ba212d04cd74">Activo</Estado>
    <TipodeDocumento xmlns="9f1d8c1a-37e6-4050-b3de-ba212d04cd74">Definitivo</TipodeDocumento>
    <SharedWithUsers xmlns="e650d988-71db-43b1-aaad-ae0382f4ae5f">
      <UserInfo>
        <DisplayName/>
        <AccountId xsi:nil="true"/>
        <AccountType/>
      </UserInfo>
    </SharedWithUsers>
    <MediaLengthInSeconds xmlns="9f1d8c1a-37e6-4050-b3de-ba212d04cd74" xsi:nil="true"/>
  </documentManagement>
</p:properties>
</file>

<file path=customXml/itemProps1.xml><?xml version="1.0" encoding="utf-8"?>
<ds:datastoreItem xmlns:ds="http://schemas.openxmlformats.org/officeDocument/2006/customXml" ds:itemID="{B599BB6D-3EFE-4A0C-BEE1-4FF2015A6C27}"/>
</file>

<file path=customXml/itemProps2.xml><?xml version="1.0" encoding="utf-8"?>
<ds:datastoreItem xmlns:ds="http://schemas.openxmlformats.org/officeDocument/2006/customXml" ds:itemID="{84C07827-04BB-40F3-B98B-BBCBE45E8001}"/>
</file>

<file path=customXml/itemProps3.xml><?xml version="1.0" encoding="utf-8"?>
<ds:datastoreItem xmlns:ds="http://schemas.openxmlformats.org/officeDocument/2006/customXml" ds:itemID="{EC9E371F-0897-4F9B-8644-E0C83C540034}"/>
</file>

<file path=docProps/app.xml><?xml version="1.0" encoding="utf-8"?>
<Properties xmlns="http://schemas.openxmlformats.org/officeDocument/2006/extended-properties" xmlns:vt="http://schemas.openxmlformats.org/officeDocument/2006/docPropsVTypes">
  <TotalTime>1729</TotalTime>
  <Words>1093</Words>
  <Application>Microsoft Office PowerPoint</Application>
  <PresentationFormat>Panorámica</PresentationFormat>
  <Paragraphs>109</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Juan felipe Rodríguez Maury</cp:lastModifiedBy>
  <cp:revision>35</cp:revision>
  <dcterms:created xsi:type="dcterms:W3CDTF">2020-01-14T13:48:49Z</dcterms:created>
  <dcterms:modified xsi:type="dcterms:W3CDTF">2023-08-09T19:32:11Z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0x0101005250A38F051B4649A6ECAA768F6BDBBF</vt:lpwstr>
  </property>
  <property fmtid="{D5CDD505-2E9C-101B-9397-08002B2CF9AE}" pid="3" name="Order">
    <vt:r8>9628200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