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56" r:id="rId5"/>
    <p:sldId id="319" r:id="rId6"/>
    <p:sldId id="322" r:id="rId7"/>
    <p:sldId id="326" r:id="rId8"/>
    <p:sldId id="324" r:id="rId9"/>
    <p:sldId id="327" r:id="rId10"/>
    <p:sldId id="325" r:id="rId11"/>
    <p:sldId id="328" r:id="rId12"/>
    <p:sldId id="329" r:id="rId13"/>
    <p:sldId id="330" r:id="rId14"/>
    <p:sldId id="332" r:id="rId15"/>
    <p:sldId id="334" r:id="rId16"/>
    <p:sldId id="336" r:id="rId17"/>
    <p:sldId id="338" r:id="rId18"/>
    <p:sldId id="339" r:id="rId19"/>
    <p:sldId id="340" r:id="rId20"/>
    <p:sldId id="341" r:id="rId21"/>
  </p:sldIdLst>
  <p:sldSz cx="12192000" cy="6858000"/>
  <p:notesSz cx="7010400" cy="92964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63857167bce87bc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0002"/>
    <a:srgbClr val="C00000"/>
    <a:srgbClr val="FFD243"/>
    <a:srgbClr val="E6E6E6"/>
    <a:srgbClr val="66CCFF"/>
    <a:srgbClr val="0099CC"/>
    <a:srgbClr val="336699"/>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076"/>
    <p:restoredTop sz="94728"/>
  </p:normalViewPr>
  <p:slideViewPr>
    <p:cSldViewPr snapToGrid="0" snapToObjects="1">
      <p:cViewPr varScale="1">
        <p:scale>
          <a:sx n="112" d="100"/>
          <a:sy n="112" d="100"/>
        </p:scale>
        <p:origin x="100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C5B0CC11-7266-4A65-B34D-52C2593D9065}" type="datetimeFigureOut">
              <a:rPr lang="en-US" smtClean="0"/>
              <a:t>3/10/2022</a:t>
            </a:fld>
            <a:endParaRPr lang="en-US"/>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B3A15E9-EA43-4100-9DFC-8DCB8F85ED2D}" type="slidenum">
              <a:rPr lang="en-US" smtClean="0"/>
              <a:t>‹Nº›</a:t>
            </a:fld>
            <a:endParaRPr lang="en-US"/>
          </a:p>
        </p:txBody>
      </p:sp>
    </p:spTree>
    <p:extLst>
      <p:ext uri="{BB962C8B-B14F-4D97-AF65-F5344CB8AC3E}">
        <p14:creationId xmlns:p14="http://schemas.microsoft.com/office/powerpoint/2010/main" val="3905056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54889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B34C1F13-89F7-9548-AD28-7CF8AE5F1F41}"/>
              </a:ext>
            </a:extLst>
          </p:cNvPr>
          <p:cNvPicPr>
            <a:picLocks noChangeAspect="1"/>
          </p:cNvPicPr>
          <p:nvPr userDrawn="1"/>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3105318073"/>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www.bogotajuridica.gov.co/normas/Norma1.jsp?i=41249#192"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7485CEC-5F36-E842-9D86-08E386B745F8}"/>
              </a:ext>
            </a:extLst>
          </p:cNvPr>
          <p:cNvPicPr>
            <a:picLocks noChangeAspect="1"/>
          </p:cNvPicPr>
          <p:nvPr/>
        </p:nvPicPr>
        <p:blipFill>
          <a:blip r:embed="rId2"/>
          <a:stretch>
            <a:fillRect/>
          </a:stretch>
        </p:blipFill>
        <p:spPr>
          <a:xfrm>
            <a:off x="79514" y="0"/>
            <a:ext cx="12192000" cy="6858000"/>
          </a:xfrm>
          <a:prstGeom prst="rect">
            <a:avLst/>
          </a:prstGeom>
        </p:spPr>
      </p:pic>
      <p:sp>
        <p:nvSpPr>
          <p:cNvPr id="8" name="CuadroTexto 7">
            <a:extLst>
              <a:ext uri="{FF2B5EF4-FFF2-40B4-BE49-F238E27FC236}">
                <a16:creationId xmlns:a16="http://schemas.microsoft.com/office/drawing/2014/main" id="{5CF5CE05-A0B0-A14E-ADE2-FEE254ED4F62}"/>
              </a:ext>
            </a:extLst>
          </p:cNvPr>
          <p:cNvSpPr txBox="1"/>
          <p:nvPr/>
        </p:nvSpPr>
        <p:spPr>
          <a:xfrm>
            <a:off x="6433745" y="2105561"/>
            <a:ext cx="5166072" cy="584775"/>
          </a:xfrm>
          <a:prstGeom prst="rect">
            <a:avLst/>
          </a:prstGeom>
          <a:noFill/>
        </p:spPr>
        <p:txBody>
          <a:bodyPr wrap="square" rtlCol="0">
            <a:spAutoFit/>
          </a:bodyPr>
          <a:lstStyle/>
          <a:p>
            <a:pPr algn="ctr"/>
            <a:r>
              <a:rPr lang="es-CO" sz="3200" b="1" dirty="0">
                <a:solidFill>
                  <a:schemeClr val="tx1">
                    <a:lumMod val="85000"/>
                    <a:lumOff val="15000"/>
                  </a:schemeClr>
                </a:solidFill>
              </a:rPr>
              <a:t>DIRECCIÓN JURÍDICA</a:t>
            </a:r>
          </a:p>
        </p:txBody>
      </p:sp>
      <p:sp>
        <p:nvSpPr>
          <p:cNvPr id="4" name="CuadroTexto 3">
            <a:extLst>
              <a:ext uri="{FF2B5EF4-FFF2-40B4-BE49-F238E27FC236}">
                <a16:creationId xmlns:a16="http://schemas.microsoft.com/office/drawing/2014/main" id="{D470C6A2-BC15-479C-AAF3-39C1369B7E82}"/>
              </a:ext>
            </a:extLst>
          </p:cNvPr>
          <p:cNvSpPr txBox="1"/>
          <p:nvPr/>
        </p:nvSpPr>
        <p:spPr>
          <a:xfrm>
            <a:off x="6433745" y="3943171"/>
            <a:ext cx="5166072" cy="1077218"/>
          </a:xfrm>
          <a:prstGeom prst="rect">
            <a:avLst/>
          </a:prstGeom>
          <a:noFill/>
        </p:spPr>
        <p:txBody>
          <a:bodyPr wrap="square" rtlCol="0">
            <a:spAutoFit/>
          </a:bodyPr>
          <a:lstStyle/>
          <a:p>
            <a:pPr algn="ctr"/>
            <a:r>
              <a:rPr lang="es-CO" sz="3200" b="1" dirty="0">
                <a:solidFill>
                  <a:schemeClr val="tx1">
                    <a:lumMod val="85000"/>
                    <a:lumOff val="15000"/>
                  </a:schemeClr>
                </a:solidFill>
              </a:rPr>
              <a:t>Secretaría Distrital de Gobierno</a:t>
            </a:r>
          </a:p>
        </p:txBody>
      </p:sp>
    </p:spTree>
    <p:extLst>
      <p:ext uri="{BB962C8B-B14F-4D97-AF65-F5344CB8AC3E}">
        <p14:creationId xmlns:p14="http://schemas.microsoft.com/office/powerpoint/2010/main" val="3362556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4E058C1-C605-4731-8580-DCC5D7693604}"/>
              </a:ext>
            </a:extLst>
          </p:cNvPr>
          <p:cNvSpPr txBox="1"/>
          <p:nvPr/>
        </p:nvSpPr>
        <p:spPr>
          <a:xfrm>
            <a:off x="545910" y="229569"/>
            <a:ext cx="11245756" cy="430887"/>
          </a:xfrm>
          <a:prstGeom prst="rect">
            <a:avLst/>
          </a:prstGeom>
          <a:noFill/>
        </p:spPr>
        <p:txBody>
          <a:bodyPr wrap="square">
            <a:spAutoFit/>
          </a:bodyPr>
          <a:lstStyle/>
          <a:p>
            <a:pPr algn="ctr"/>
            <a:r>
              <a:rPr lang="es-MX" sz="2200" b="1" dirty="0">
                <a:solidFill>
                  <a:srgbClr val="FF0000"/>
                </a:solidFill>
              </a:rPr>
              <a:t>Artículo 44. Modificó el artículo 19 de la Ley 678 del 2001, en los siguientes términos:</a:t>
            </a:r>
            <a:endParaRPr lang="es-CO" sz="2200" dirty="0"/>
          </a:p>
        </p:txBody>
      </p:sp>
      <p:graphicFrame>
        <p:nvGraphicFramePr>
          <p:cNvPr id="4" name="Tabla 3">
            <a:extLst>
              <a:ext uri="{FF2B5EF4-FFF2-40B4-BE49-F238E27FC236}">
                <a16:creationId xmlns:a16="http://schemas.microsoft.com/office/drawing/2014/main" id="{6CACC692-B6B7-4057-A7AF-11DE680D7D81}"/>
              </a:ext>
            </a:extLst>
          </p:cNvPr>
          <p:cNvGraphicFramePr>
            <a:graphicFrameLocks noGrp="1"/>
          </p:cNvGraphicFramePr>
          <p:nvPr>
            <p:extLst>
              <p:ext uri="{D42A27DB-BD31-4B8C-83A1-F6EECF244321}">
                <p14:modId xmlns:p14="http://schemas.microsoft.com/office/powerpoint/2010/main" val="2021548811"/>
              </p:ext>
            </p:extLst>
          </p:nvPr>
        </p:nvGraphicFramePr>
        <p:xfrm>
          <a:off x="286604" y="1058034"/>
          <a:ext cx="11729111" cy="370840"/>
        </p:xfrm>
        <a:graphic>
          <a:graphicData uri="http://schemas.openxmlformats.org/drawingml/2006/table">
            <a:tbl>
              <a:tblPr firstRow="1" bandRow="1">
                <a:effectLst>
                  <a:outerShdw blurRad="50800" dist="38100" dir="5400000" algn="t" rotWithShape="0">
                    <a:srgbClr val="FF0000">
                      <a:alpha val="40000"/>
                    </a:srgbClr>
                  </a:outerShdw>
                </a:effectLst>
                <a:tableStyleId>{5C22544A-7EE6-4342-B048-85BDC9FD1C3A}</a:tableStyleId>
              </a:tblPr>
              <a:tblGrid>
                <a:gridCol w="5527342">
                  <a:extLst>
                    <a:ext uri="{9D8B030D-6E8A-4147-A177-3AD203B41FA5}">
                      <a16:colId xmlns:a16="http://schemas.microsoft.com/office/drawing/2014/main" val="362952159"/>
                    </a:ext>
                  </a:extLst>
                </a:gridCol>
                <a:gridCol w="6201769">
                  <a:extLst>
                    <a:ext uri="{9D8B030D-6E8A-4147-A177-3AD203B41FA5}">
                      <a16:colId xmlns:a16="http://schemas.microsoft.com/office/drawing/2014/main" val="815055511"/>
                    </a:ext>
                  </a:extLst>
                </a:gridCol>
              </a:tblGrid>
              <a:tr h="370840">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670323833"/>
                  </a:ext>
                </a:extLst>
              </a:tr>
            </a:tbl>
          </a:graphicData>
        </a:graphic>
      </p:graphicFrame>
      <p:graphicFrame>
        <p:nvGraphicFramePr>
          <p:cNvPr id="5" name="Tabla 5">
            <a:extLst>
              <a:ext uri="{FF2B5EF4-FFF2-40B4-BE49-F238E27FC236}">
                <a16:creationId xmlns:a16="http://schemas.microsoft.com/office/drawing/2014/main" id="{8A8A98FB-FDD3-48F1-BABB-B05BEFCF8690}"/>
              </a:ext>
            </a:extLst>
          </p:cNvPr>
          <p:cNvGraphicFramePr>
            <a:graphicFrameLocks noGrp="1"/>
          </p:cNvGraphicFramePr>
          <p:nvPr>
            <p:extLst>
              <p:ext uri="{D42A27DB-BD31-4B8C-83A1-F6EECF244321}">
                <p14:modId xmlns:p14="http://schemas.microsoft.com/office/powerpoint/2010/main" val="2937236229"/>
              </p:ext>
            </p:extLst>
          </p:nvPr>
        </p:nvGraphicFramePr>
        <p:xfrm>
          <a:off x="313899" y="1428874"/>
          <a:ext cx="11674522" cy="5014068"/>
        </p:xfrm>
        <a:graphic>
          <a:graphicData uri="http://schemas.openxmlformats.org/drawingml/2006/table">
            <a:tbl>
              <a:tblPr firstRow="1" bandRow="1">
                <a:effectLst>
                  <a:outerShdw blurRad="50800" dist="38100" dir="2700000" algn="tl" rotWithShape="0">
                    <a:srgbClr val="F60002">
                      <a:alpha val="40000"/>
                    </a:srgbClr>
                  </a:outerShdw>
                </a:effectLst>
                <a:tableStyleId>{5C22544A-7EE6-4342-B048-85BDC9FD1C3A}</a:tableStyleId>
              </a:tblPr>
              <a:tblGrid>
                <a:gridCol w="5486400">
                  <a:extLst>
                    <a:ext uri="{9D8B030D-6E8A-4147-A177-3AD203B41FA5}">
                      <a16:colId xmlns:a16="http://schemas.microsoft.com/office/drawing/2014/main" val="1904704853"/>
                    </a:ext>
                  </a:extLst>
                </a:gridCol>
                <a:gridCol w="6188122">
                  <a:extLst>
                    <a:ext uri="{9D8B030D-6E8A-4147-A177-3AD203B41FA5}">
                      <a16:colId xmlns:a16="http://schemas.microsoft.com/office/drawing/2014/main" val="879642037"/>
                    </a:ext>
                  </a:extLst>
                </a:gridCol>
              </a:tblGrid>
              <a:tr h="5014068">
                <a:tc>
                  <a:txBody>
                    <a:bodyPr/>
                    <a:lstStyle/>
                    <a:p>
                      <a:pPr algn="just"/>
                      <a:r>
                        <a:rPr lang="es-MX" b="1" dirty="0">
                          <a:solidFill>
                            <a:schemeClr val="tx1"/>
                          </a:solidFill>
                        </a:rPr>
                        <a:t>Artículo 19.</a:t>
                      </a:r>
                      <a:r>
                        <a:rPr lang="es-MX" b="0" dirty="0">
                          <a:solidFill>
                            <a:schemeClr val="tx1"/>
                          </a:solidFill>
                        </a:rPr>
                        <a:t> </a:t>
                      </a:r>
                      <a:r>
                        <a:rPr lang="es-MX" b="1" dirty="0">
                          <a:solidFill>
                            <a:schemeClr val="tx1"/>
                          </a:solidFill>
                        </a:rPr>
                        <a:t>Llamamiento en Garantía. </a:t>
                      </a:r>
                      <a:r>
                        <a:rPr lang="es-MX" b="0" dirty="0">
                          <a:solidFill>
                            <a:schemeClr val="tx1"/>
                          </a:solidFill>
                        </a:rPr>
                        <a:t>Dentro de los procesos de responsabilidad en contra del Estado relativos a controversias contractuales, reparación directa y nulidad y restablecimiento del derecho, la entidad pública directamente perjudicada o el Ministerio Público, podrán solicitar el llamamiento en garantía del agente </a:t>
                      </a:r>
                      <a:r>
                        <a:rPr lang="es-MX" b="0" dirty="0">
                          <a:solidFill>
                            <a:srgbClr val="FF0000"/>
                          </a:solidFill>
                        </a:rPr>
                        <a:t>identificado como aquel que desplegó la acción u omisión causa del daño respecto del cual se reclama la responsabilidad del Estado</a:t>
                      </a:r>
                      <a:r>
                        <a:rPr lang="es-MX" b="0" dirty="0">
                          <a:solidFill>
                            <a:schemeClr val="tx1"/>
                          </a:solidFill>
                        </a:rPr>
                        <a:t>, para que en el mismo proceso se decida la responsabilidad de la administración y la del funcionario. </a:t>
                      </a:r>
                    </a:p>
                    <a:p>
                      <a:pPr algn="just"/>
                      <a:endParaRPr lang="es-MX" b="0" dirty="0">
                        <a:solidFill>
                          <a:schemeClr val="tx1"/>
                        </a:solidFill>
                      </a:endParaRPr>
                    </a:p>
                    <a:p>
                      <a:pPr algn="just"/>
                      <a:r>
                        <a:rPr lang="es-MX" b="1" dirty="0">
                          <a:solidFill>
                            <a:srgbClr val="00B050"/>
                          </a:solidFill>
                        </a:rPr>
                        <a:t>Parágrafo.</a:t>
                      </a:r>
                      <a:r>
                        <a:rPr lang="es-MX" b="0" dirty="0">
                          <a:solidFill>
                            <a:srgbClr val="00B050"/>
                          </a:solidFill>
                        </a:rPr>
                        <a:t> En los casos en que se haga llamamiento en garantía, este se llevará en cuaderno separado y paralelamente al proceso de responsabilidad del Estado. </a:t>
                      </a:r>
                      <a:r>
                        <a:rPr lang="es-MX" b="0" i="0" dirty="0">
                          <a:solidFill>
                            <a:srgbClr val="00B050"/>
                          </a:solidFill>
                        </a:rPr>
                        <a:t> </a:t>
                      </a:r>
                      <a:br>
                        <a:rPr lang="es-MX" sz="1800" b="0" i="0" kern="1200" dirty="0">
                          <a:solidFill>
                            <a:srgbClr val="00B050"/>
                          </a:solidFill>
                          <a:effectLst/>
                          <a:latin typeface="+mn-lt"/>
                          <a:ea typeface="+mn-ea"/>
                          <a:cs typeface="+mn-cs"/>
                        </a:rPr>
                      </a:br>
                      <a:endParaRPr lang="es-CO" b="0" i="0" dirty="0">
                        <a:solidFill>
                          <a:srgbClr val="00B050"/>
                        </a:solidFill>
                      </a:endParaRPr>
                    </a:p>
                  </a:txBody>
                  <a:tcPr>
                    <a:noFill/>
                  </a:tcPr>
                </a:tc>
                <a:tc>
                  <a:txBody>
                    <a:bodyPr/>
                    <a:lstStyle/>
                    <a:p>
                      <a:pPr algn="just"/>
                      <a:r>
                        <a:rPr lang="es-MX" sz="1800" b="1" i="0" kern="1200" dirty="0">
                          <a:solidFill>
                            <a:schemeClr val="tx1"/>
                          </a:solidFill>
                          <a:effectLst/>
                          <a:latin typeface="+mn-lt"/>
                          <a:ea typeface="+mn-ea"/>
                          <a:cs typeface="+mn-cs"/>
                        </a:rPr>
                        <a:t>Artículo 19. Llamamiento en garantía.</a:t>
                      </a:r>
                      <a:r>
                        <a:rPr lang="es-MX" sz="1800" b="0" i="0" kern="1200" dirty="0">
                          <a:solidFill>
                            <a:schemeClr val="tx1"/>
                          </a:solidFill>
                          <a:effectLst/>
                          <a:latin typeface="+mn-lt"/>
                          <a:ea typeface="+mn-ea"/>
                          <a:cs typeface="+mn-cs"/>
                        </a:rPr>
                        <a:t> Dentro de los procesos de responsabilidad en contra del Estado relativos a controversias contractuales, reparación directa y nulidad y restablecimiento del derecho, la entidad pública directamente perjudicada o el Ministerio Público, podrán solicitar el llamamiento en garantía del agente </a:t>
                      </a:r>
                      <a:r>
                        <a:rPr lang="es-MX" sz="1800" b="0" i="0" kern="1200" dirty="0">
                          <a:solidFill>
                            <a:srgbClr val="FF0000"/>
                          </a:solidFill>
                          <a:effectLst/>
                          <a:latin typeface="+mn-lt"/>
                          <a:ea typeface="+mn-ea"/>
                          <a:cs typeface="+mn-cs"/>
                        </a:rPr>
                        <a:t>frente al que aparezca prueba sumaria de su responsabilidad al haber actuado con dolo o culpa grave</a:t>
                      </a:r>
                      <a:r>
                        <a:rPr lang="es-MX" sz="1800" b="0" i="0" kern="1200" dirty="0">
                          <a:solidFill>
                            <a:schemeClr val="tx1"/>
                          </a:solidFill>
                          <a:effectLst/>
                          <a:latin typeface="+mn-lt"/>
                          <a:ea typeface="+mn-ea"/>
                          <a:cs typeface="+mn-cs"/>
                        </a:rPr>
                        <a:t>, para que en el mismo proceso se decida la responsabilidad de la administración y la del funcionario.</a:t>
                      </a:r>
                    </a:p>
                    <a:p>
                      <a:pPr algn="just"/>
                      <a:endParaRPr lang="es-MX" sz="1800" b="0" i="0" kern="1200" dirty="0">
                        <a:solidFill>
                          <a:schemeClr val="tx1"/>
                        </a:solidFill>
                        <a:effectLst/>
                        <a:latin typeface="+mn-lt"/>
                        <a:ea typeface="+mn-ea"/>
                        <a:cs typeface="+mn-cs"/>
                      </a:endParaRPr>
                    </a:p>
                    <a:p>
                      <a:pPr algn="just"/>
                      <a:r>
                        <a:rPr lang="es-MX" sz="1800" b="1" i="0" kern="1200" dirty="0">
                          <a:solidFill>
                            <a:srgbClr val="00B050"/>
                          </a:solidFill>
                          <a:effectLst/>
                          <a:latin typeface="+mn-lt"/>
                          <a:ea typeface="+mn-ea"/>
                          <a:cs typeface="+mn-cs"/>
                        </a:rPr>
                        <a:t>Parágrafo. </a:t>
                      </a:r>
                      <a:r>
                        <a:rPr lang="es-MX" sz="1800" b="0" i="0" kern="1200" dirty="0">
                          <a:solidFill>
                            <a:srgbClr val="00B050"/>
                          </a:solidFill>
                          <a:effectLst/>
                          <a:latin typeface="+mn-lt"/>
                          <a:ea typeface="+mn-ea"/>
                          <a:cs typeface="+mn-cs"/>
                        </a:rPr>
                        <a:t>La entidad pública no podrá llamar en garantía al agente si dentro de la contestación de la demanda propuso excepciones de culpa exclusiva de la víctima, hecho de un tercero, caso fortuito o fuerza mayor.</a:t>
                      </a:r>
                    </a:p>
                  </a:txBody>
                  <a:tcPr>
                    <a:noFill/>
                  </a:tcPr>
                </a:tc>
                <a:extLst>
                  <a:ext uri="{0D108BD9-81ED-4DB2-BD59-A6C34878D82A}">
                    <a16:rowId xmlns:a16="http://schemas.microsoft.com/office/drawing/2014/main" val="1456725142"/>
                  </a:ext>
                </a:extLst>
              </a:tr>
            </a:tbl>
          </a:graphicData>
        </a:graphic>
      </p:graphicFrame>
    </p:spTree>
    <p:extLst>
      <p:ext uri="{BB962C8B-B14F-4D97-AF65-F5344CB8AC3E}">
        <p14:creationId xmlns:p14="http://schemas.microsoft.com/office/powerpoint/2010/main" val="4174876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4E058C1-C605-4731-8580-DCC5D7693604}"/>
              </a:ext>
            </a:extLst>
          </p:cNvPr>
          <p:cNvSpPr txBox="1"/>
          <p:nvPr/>
        </p:nvSpPr>
        <p:spPr>
          <a:xfrm>
            <a:off x="545910" y="229569"/>
            <a:ext cx="11245756" cy="430887"/>
          </a:xfrm>
          <a:prstGeom prst="rect">
            <a:avLst/>
          </a:prstGeom>
          <a:noFill/>
        </p:spPr>
        <p:txBody>
          <a:bodyPr wrap="square">
            <a:spAutoFit/>
          </a:bodyPr>
          <a:lstStyle/>
          <a:p>
            <a:pPr algn="ctr"/>
            <a:r>
              <a:rPr lang="es-MX" sz="2200" b="1" dirty="0">
                <a:solidFill>
                  <a:srgbClr val="FF0000"/>
                </a:solidFill>
              </a:rPr>
              <a:t>Artículo 45 Modificó el artículo 23 de la Ley 678 del 2001, en los siguientes términos:</a:t>
            </a:r>
            <a:endParaRPr lang="es-CO" sz="2200" dirty="0"/>
          </a:p>
        </p:txBody>
      </p:sp>
      <p:graphicFrame>
        <p:nvGraphicFramePr>
          <p:cNvPr id="4" name="Tabla 3">
            <a:extLst>
              <a:ext uri="{FF2B5EF4-FFF2-40B4-BE49-F238E27FC236}">
                <a16:creationId xmlns:a16="http://schemas.microsoft.com/office/drawing/2014/main" id="{6CACC692-B6B7-4057-A7AF-11DE680D7D81}"/>
              </a:ext>
            </a:extLst>
          </p:cNvPr>
          <p:cNvGraphicFramePr>
            <a:graphicFrameLocks noGrp="1"/>
          </p:cNvGraphicFramePr>
          <p:nvPr/>
        </p:nvGraphicFramePr>
        <p:xfrm>
          <a:off x="286604" y="1058034"/>
          <a:ext cx="11729111" cy="370840"/>
        </p:xfrm>
        <a:graphic>
          <a:graphicData uri="http://schemas.openxmlformats.org/drawingml/2006/table">
            <a:tbl>
              <a:tblPr firstRow="1" bandRow="1">
                <a:effectLst>
                  <a:outerShdw blurRad="50800" dist="38100" dir="5400000" algn="t" rotWithShape="0">
                    <a:srgbClr val="FF0000">
                      <a:alpha val="40000"/>
                    </a:srgbClr>
                  </a:outerShdw>
                </a:effectLst>
                <a:tableStyleId>{5C22544A-7EE6-4342-B048-85BDC9FD1C3A}</a:tableStyleId>
              </a:tblPr>
              <a:tblGrid>
                <a:gridCol w="5527342">
                  <a:extLst>
                    <a:ext uri="{9D8B030D-6E8A-4147-A177-3AD203B41FA5}">
                      <a16:colId xmlns:a16="http://schemas.microsoft.com/office/drawing/2014/main" val="362952159"/>
                    </a:ext>
                  </a:extLst>
                </a:gridCol>
                <a:gridCol w="6201769">
                  <a:extLst>
                    <a:ext uri="{9D8B030D-6E8A-4147-A177-3AD203B41FA5}">
                      <a16:colId xmlns:a16="http://schemas.microsoft.com/office/drawing/2014/main" val="815055511"/>
                    </a:ext>
                  </a:extLst>
                </a:gridCol>
              </a:tblGrid>
              <a:tr h="370840">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670323833"/>
                  </a:ext>
                </a:extLst>
              </a:tr>
            </a:tbl>
          </a:graphicData>
        </a:graphic>
      </p:graphicFrame>
      <p:graphicFrame>
        <p:nvGraphicFramePr>
          <p:cNvPr id="5" name="Tabla 5">
            <a:extLst>
              <a:ext uri="{FF2B5EF4-FFF2-40B4-BE49-F238E27FC236}">
                <a16:creationId xmlns:a16="http://schemas.microsoft.com/office/drawing/2014/main" id="{8A8A98FB-FDD3-48F1-BABB-B05BEFCF8690}"/>
              </a:ext>
            </a:extLst>
          </p:cNvPr>
          <p:cNvGraphicFramePr>
            <a:graphicFrameLocks noGrp="1"/>
          </p:cNvGraphicFramePr>
          <p:nvPr>
            <p:extLst>
              <p:ext uri="{D42A27DB-BD31-4B8C-83A1-F6EECF244321}">
                <p14:modId xmlns:p14="http://schemas.microsoft.com/office/powerpoint/2010/main" val="116034516"/>
              </p:ext>
            </p:extLst>
          </p:nvPr>
        </p:nvGraphicFramePr>
        <p:xfrm>
          <a:off x="313899" y="1428873"/>
          <a:ext cx="11674522" cy="5429127"/>
        </p:xfrm>
        <a:graphic>
          <a:graphicData uri="http://schemas.openxmlformats.org/drawingml/2006/table">
            <a:tbl>
              <a:tblPr firstRow="1" bandRow="1">
                <a:effectLst>
                  <a:outerShdw blurRad="50800" dist="38100" dir="2700000" algn="tl" rotWithShape="0">
                    <a:srgbClr val="F60002">
                      <a:alpha val="40000"/>
                    </a:srgbClr>
                  </a:outerShdw>
                </a:effectLst>
                <a:tableStyleId>{5C22544A-7EE6-4342-B048-85BDC9FD1C3A}</a:tableStyleId>
              </a:tblPr>
              <a:tblGrid>
                <a:gridCol w="5486400">
                  <a:extLst>
                    <a:ext uri="{9D8B030D-6E8A-4147-A177-3AD203B41FA5}">
                      <a16:colId xmlns:a16="http://schemas.microsoft.com/office/drawing/2014/main" val="1904704853"/>
                    </a:ext>
                  </a:extLst>
                </a:gridCol>
                <a:gridCol w="6188122">
                  <a:extLst>
                    <a:ext uri="{9D8B030D-6E8A-4147-A177-3AD203B41FA5}">
                      <a16:colId xmlns:a16="http://schemas.microsoft.com/office/drawing/2014/main" val="879642037"/>
                    </a:ext>
                  </a:extLst>
                </a:gridCol>
              </a:tblGrid>
              <a:tr h="5429127">
                <a:tc>
                  <a:txBody>
                    <a:bodyPr/>
                    <a:lstStyle/>
                    <a:p>
                      <a:pPr algn="just"/>
                      <a:r>
                        <a:rPr lang="es-MX" b="1" dirty="0">
                          <a:solidFill>
                            <a:schemeClr val="tx1"/>
                          </a:solidFill>
                        </a:rPr>
                        <a:t>Artículo 23.</a:t>
                      </a:r>
                      <a:r>
                        <a:rPr lang="es-MX" b="0" dirty="0">
                          <a:solidFill>
                            <a:schemeClr val="tx1"/>
                          </a:solidFill>
                        </a:rPr>
                        <a:t> Medidas</a:t>
                      </a:r>
                      <a:r>
                        <a:rPr lang="es-MX" b="0" baseline="0" dirty="0">
                          <a:solidFill>
                            <a:schemeClr val="tx1"/>
                          </a:solidFill>
                        </a:rPr>
                        <a:t> cautelares. En los procesos de acción de repetición son procedentes las medidas de embargo y secuestro de los bienes del demandado según las reglas del Código General del Proceso.</a:t>
                      </a:r>
                    </a:p>
                    <a:p>
                      <a:pPr algn="just"/>
                      <a:endParaRPr lang="es-MX" b="0" baseline="0" dirty="0">
                        <a:solidFill>
                          <a:schemeClr val="tx1"/>
                        </a:solidFill>
                      </a:endParaRPr>
                    </a:p>
                    <a:p>
                      <a:pPr algn="just"/>
                      <a:r>
                        <a:rPr lang="es-MX" b="0" baseline="0" dirty="0">
                          <a:solidFill>
                            <a:srgbClr val="00B050"/>
                          </a:solidFill>
                        </a:rPr>
                        <a:t>Será procedente el embargo de salarios sin transgredir los límites establecidos en el Código Sustantivo del Trabajo y los dispuesto en el Decreto Ley 3135 de 1968 y la Ley 1429 de 2010 en cuanto a servidores Públicos </a:t>
                      </a:r>
                      <a:r>
                        <a:rPr lang="es-MX" dirty="0"/>
                        <a:t>n los procesos de acción repetición son procedentes las medidas de embargo y secuestro de los bienes del demandado según las reglas del Código de General del Proceso. Será procedente el embargo de salarios sin transgredir los límites establecidos en el Código Sustantivo del Trabajo y lo dispuesto en el Decreto Ley 3135 de 1968 y la Ley 1429 de 2010 en cuanto a servidores públicos. En los procesos de acción repetición son procedentes las medidas de embargo y secuestro de los bienes del demandado según </a:t>
                      </a:r>
                      <a:endParaRPr lang="es-CO" b="0" i="0" dirty="0">
                        <a:solidFill>
                          <a:srgbClr val="00B050"/>
                        </a:solidFill>
                      </a:endParaRPr>
                    </a:p>
                  </a:txBody>
                  <a:tcPr>
                    <a:noFill/>
                  </a:tcPr>
                </a:tc>
                <a:tc>
                  <a:txBody>
                    <a:bodyPr/>
                    <a:lstStyle/>
                    <a:p>
                      <a:pPr marL="0" algn="just" defTabSz="914400" rtl="0" eaLnBrk="1" latinLnBrk="0" hangingPunct="1"/>
                      <a:r>
                        <a:rPr lang="es-MX" b="1" i="0" dirty="0">
                          <a:solidFill>
                            <a:srgbClr val="333333"/>
                          </a:solidFill>
                          <a:effectLst/>
                          <a:latin typeface="Work Sans"/>
                        </a:rPr>
                        <a:t>Artículo 23.</a:t>
                      </a:r>
                      <a:r>
                        <a:rPr lang="es-MX" b="1" i="0" baseline="0" dirty="0">
                          <a:solidFill>
                            <a:srgbClr val="333333"/>
                          </a:solidFill>
                          <a:effectLst/>
                          <a:latin typeface="Work Sans"/>
                        </a:rPr>
                        <a:t> </a:t>
                      </a:r>
                      <a:r>
                        <a:rPr lang="es-MX" sz="1800" b="0" kern="1200" baseline="0" dirty="0">
                          <a:solidFill>
                            <a:schemeClr val="tx1"/>
                          </a:solidFill>
                          <a:latin typeface="+mn-lt"/>
                          <a:ea typeface="+mn-ea"/>
                          <a:cs typeface="+mn-cs"/>
                        </a:rPr>
                        <a:t>En los procesos de acción repetición son procedentes las medidas de embargo y secuestro de bienes sujetos a registro según las reglas del Código de Procedimiento Civil. </a:t>
                      </a:r>
                      <a:r>
                        <a:rPr lang="es-MX" sz="1800" b="0" kern="1200" baseline="0" dirty="0">
                          <a:solidFill>
                            <a:srgbClr val="FF0000"/>
                          </a:solidFill>
                          <a:latin typeface="+mn-lt"/>
                          <a:ea typeface="+mn-ea"/>
                          <a:cs typeface="+mn-cs"/>
                        </a:rPr>
                        <a:t>Igualmente, se podrá Decretar la inscripción de la demanda de bienes sujetos a registro.</a:t>
                      </a:r>
                    </a:p>
                    <a:p>
                      <a:pPr marL="0" algn="just" defTabSz="914400" rtl="0" eaLnBrk="1" latinLnBrk="0" hangingPunct="1"/>
                      <a:endParaRPr lang="es-MX" sz="1800" b="0" kern="1200" baseline="0" dirty="0">
                        <a:solidFill>
                          <a:schemeClr val="tx1"/>
                        </a:solidFill>
                        <a:latin typeface="+mn-lt"/>
                        <a:ea typeface="+mn-ea"/>
                        <a:cs typeface="+mn-cs"/>
                      </a:endParaRPr>
                    </a:p>
                    <a:p>
                      <a:pPr marL="0" algn="just" defTabSz="914400" rtl="0" eaLnBrk="1" latinLnBrk="0" hangingPunct="1"/>
                      <a:r>
                        <a:rPr lang="es-MX" sz="1800" b="0" kern="1200" baseline="0" dirty="0">
                          <a:solidFill>
                            <a:srgbClr val="FF0000"/>
                          </a:solidFill>
                          <a:latin typeface="+mn-lt"/>
                          <a:ea typeface="+mn-ea"/>
                          <a:cs typeface="+mn-cs"/>
                        </a:rPr>
                        <a:t>Para Decretar las medidas cautelares, la entidad demandante deberá prestar caución que garantice los eventuales perjuicios que se puedan ocasionar al demandado, en la cuantía que fije el juez o magistrado.</a:t>
                      </a:r>
                    </a:p>
                    <a:p>
                      <a:pPr marL="0" algn="just" defTabSz="914400" rtl="0" eaLnBrk="1" latinLnBrk="0" hangingPunct="1"/>
                      <a:endParaRPr lang="es-MX" sz="1800" b="0" kern="1200" baseline="0" dirty="0">
                        <a:solidFill>
                          <a:schemeClr val="tx1"/>
                        </a:solidFill>
                        <a:latin typeface="+mn-lt"/>
                        <a:ea typeface="+mn-ea"/>
                        <a:cs typeface="+mn-cs"/>
                      </a:endParaRPr>
                    </a:p>
                  </a:txBody>
                  <a:tcPr>
                    <a:noFill/>
                  </a:tcPr>
                </a:tc>
                <a:extLst>
                  <a:ext uri="{0D108BD9-81ED-4DB2-BD59-A6C34878D82A}">
                    <a16:rowId xmlns:a16="http://schemas.microsoft.com/office/drawing/2014/main" val="1456725142"/>
                  </a:ext>
                </a:extLst>
              </a:tr>
            </a:tbl>
          </a:graphicData>
        </a:graphic>
      </p:graphicFrame>
    </p:spTree>
    <p:extLst>
      <p:ext uri="{BB962C8B-B14F-4D97-AF65-F5344CB8AC3E}">
        <p14:creationId xmlns:p14="http://schemas.microsoft.com/office/powerpoint/2010/main" val="441472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4E058C1-C605-4731-8580-DCC5D7693604}"/>
              </a:ext>
            </a:extLst>
          </p:cNvPr>
          <p:cNvSpPr txBox="1"/>
          <p:nvPr/>
        </p:nvSpPr>
        <p:spPr>
          <a:xfrm>
            <a:off x="545910" y="229569"/>
            <a:ext cx="11245756" cy="430887"/>
          </a:xfrm>
          <a:prstGeom prst="rect">
            <a:avLst/>
          </a:prstGeom>
          <a:noFill/>
        </p:spPr>
        <p:txBody>
          <a:bodyPr wrap="square">
            <a:spAutoFit/>
          </a:bodyPr>
          <a:lstStyle/>
          <a:p>
            <a:pPr algn="ctr"/>
            <a:r>
              <a:rPr lang="es-MX" sz="2200" b="1" dirty="0">
                <a:solidFill>
                  <a:srgbClr val="FF0000"/>
                </a:solidFill>
              </a:rPr>
              <a:t>Artículo 46 Modificó el artículo 24 de la Ley 678 del 2001, en los siguientes términos:</a:t>
            </a:r>
            <a:endParaRPr lang="es-CO" sz="2200" dirty="0"/>
          </a:p>
        </p:txBody>
      </p:sp>
      <p:graphicFrame>
        <p:nvGraphicFramePr>
          <p:cNvPr id="4" name="Tabla 3">
            <a:extLst>
              <a:ext uri="{FF2B5EF4-FFF2-40B4-BE49-F238E27FC236}">
                <a16:creationId xmlns:a16="http://schemas.microsoft.com/office/drawing/2014/main" id="{6CACC692-B6B7-4057-A7AF-11DE680D7D81}"/>
              </a:ext>
            </a:extLst>
          </p:cNvPr>
          <p:cNvGraphicFramePr>
            <a:graphicFrameLocks noGrp="1"/>
          </p:cNvGraphicFramePr>
          <p:nvPr/>
        </p:nvGraphicFramePr>
        <p:xfrm>
          <a:off x="286604" y="1058034"/>
          <a:ext cx="11729111" cy="370840"/>
        </p:xfrm>
        <a:graphic>
          <a:graphicData uri="http://schemas.openxmlformats.org/drawingml/2006/table">
            <a:tbl>
              <a:tblPr firstRow="1" bandRow="1">
                <a:effectLst>
                  <a:outerShdw blurRad="50800" dist="38100" dir="5400000" algn="t" rotWithShape="0">
                    <a:srgbClr val="FF0000">
                      <a:alpha val="40000"/>
                    </a:srgbClr>
                  </a:outerShdw>
                </a:effectLst>
                <a:tableStyleId>{5C22544A-7EE6-4342-B048-85BDC9FD1C3A}</a:tableStyleId>
              </a:tblPr>
              <a:tblGrid>
                <a:gridCol w="5527342">
                  <a:extLst>
                    <a:ext uri="{9D8B030D-6E8A-4147-A177-3AD203B41FA5}">
                      <a16:colId xmlns:a16="http://schemas.microsoft.com/office/drawing/2014/main" val="362952159"/>
                    </a:ext>
                  </a:extLst>
                </a:gridCol>
                <a:gridCol w="6201769">
                  <a:extLst>
                    <a:ext uri="{9D8B030D-6E8A-4147-A177-3AD203B41FA5}">
                      <a16:colId xmlns:a16="http://schemas.microsoft.com/office/drawing/2014/main" val="815055511"/>
                    </a:ext>
                  </a:extLst>
                </a:gridCol>
              </a:tblGrid>
              <a:tr h="370840">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670323833"/>
                  </a:ext>
                </a:extLst>
              </a:tr>
            </a:tbl>
          </a:graphicData>
        </a:graphic>
      </p:graphicFrame>
      <p:graphicFrame>
        <p:nvGraphicFramePr>
          <p:cNvPr id="5" name="Tabla 5">
            <a:extLst>
              <a:ext uri="{FF2B5EF4-FFF2-40B4-BE49-F238E27FC236}">
                <a16:creationId xmlns:a16="http://schemas.microsoft.com/office/drawing/2014/main" id="{8A8A98FB-FDD3-48F1-BABB-B05BEFCF8690}"/>
              </a:ext>
            </a:extLst>
          </p:cNvPr>
          <p:cNvGraphicFramePr>
            <a:graphicFrameLocks noGrp="1"/>
          </p:cNvGraphicFramePr>
          <p:nvPr>
            <p:extLst>
              <p:ext uri="{D42A27DB-BD31-4B8C-83A1-F6EECF244321}">
                <p14:modId xmlns:p14="http://schemas.microsoft.com/office/powerpoint/2010/main" val="4139669651"/>
              </p:ext>
            </p:extLst>
          </p:nvPr>
        </p:nvGraphicFramePr>
        <p:xfrm>
          <a:off x="313899" y="1428873"/>
          <a:ext cx="11674522" cy="5429127"/>
        </p:xfrm>
        <a:graphic>
          <a:graphicData uri="http://schemas.openxmlformats.org/drawingml/2006/table">
            <a:tbl>
              <a:tblPr firstRow="1" bandRow="1">
                <a:effectLst>
                  <a:outerShdw blurRad="50800" dist="38100" dir="2700000" algn="tl" rotWithShape="0">
                    <a:srgbClr val="F60002">
                      <a:alpha val="40000"/>
                    </a:srgbClr>
                  </a:outerShdw>
                </a:effectLst>
                <a:tableStyleId>{5C22544A-7EE6-4342-B048-85BDC9FD1C3A}</a:tableStyleId>
              </a:tblPr>
              <a:tblGrid>
                <a:gridCol w="5486400">
                  <a:extLst>
                    <a:ext uri="{9D8B030D-6E8A-4147-A177-3AD203B41FA5}">
                      <a16:colId xmlns:a16="http://schemas.microsoft.com/office/drawing/2014/main" val="1904704853"/>
                    </a:ext>
                  </a:extLst>
                </a:gridCol>
                <a:gridCol w="6188122">
                  <a:extLst>
                    <a:ext uri="{9D8B030D-6E8A-4147-A177-3AD203B41FA5}">
                      <a16:colId xmlns:a16="http://schemas.microsoft.com/office/drawing/2014/main" val="879642037"/>
                    </a:ext>
                  </a:extLst>
                </a:gridCol>
              </a:tblGrid>
              <a:tr h="5429127">
                <a:tc>
                  <a:txBody>
                    <a:bodyPr/>
                    <a:lstStyle/>
                    <a:p>
                      <a:pPr algn="just"/>
                      <a:r>
                        <a:rPr lang="es-MX" b="1" dirty="0">
                          <a:solidFill>
                            <a:schemeClr val="tx1"/>
                          </a:solidFill>
                        </a:rPr>
                        <a:t>Artículo 24.</a:t>
                      </a:r>
                      <a:r>
                        <a:rPr lang="es-MX" b="0" dirty="0">
                          <a:solidFill>
                            <a:schemeClr val="tx1"/>
                          </a:solidFill>
                        </a:rPr>
                        <a:t> Oportunidad</a:t>
                      </a:r>
                      <a:r>
                        <a:rPr lang="es-MX" b="0" baseline="0" dirty="0">
                          <a:solidFill>
                            <a:schemeClr val="tx1"/>
                          </a:solidFill>
                        </a:rPr>
                        <a:t> para las Medidas Cautelares. La autoridad judicial que conozca de la acción de repetición o del llamamiento en garantía, antes de la notificación del auto </a:t>
                      </a:r>
                      <a:r>
                        <a:rPr lang="es-MX" b="0" baseline="0" dirty="0" err="1">
                          <a:solidFill>
                            <a:schemeClr val="tx1"/>
                          </a:solidFill>
                        </a:rPr>
                        <a:t>admisorio</a:t>
                      </a:r>
                      <a:r>
                        <a:rPr lang="es-MX" b="0" baseline="0" dirty="0">
                          <a:solidFill>
                            <a:schemeClr val="tx1"/>
                          </a:solidFill>
                        </a:rPr>
                        <a:t> de la demandada </a:t>
                      </a:r>
                      <a:r>
                        <a:rPr lang="es-MX" b="0" baseline="0" dirty="0">
                          <a:solidFill>
                            <a:srgbClr val="00B050"/>
                          </a:solidFill>
                        </a:rPr>
                        <a:t>o del llamamiento en garantía, decretará las medidas cautelares que se hubieren solicitado conforme el artículo anterior. </a:t>
                      </a:r>
                      <a:r>
                        <a:rPr lang="es-MX" dirty="0"/>
                        <a:t>y secuestro de los bienes del demandado según las reglas del Código de General del Proceso. Será procedente el embargo de salarios sin transgredir los límites establecidos en 4el Código Sustantivo del Trabajo y lo dispuesto en el Decreto Ley 3135 de 1968 y la Ley 1429 de 2010 en cuanto a servidores públicos. En los procesos de acción repetición son procedentes las medidas de embargo y secuestro de los bienes del demandado según </a:t>
                      </a:r>
                      <a:endParaRPr lang="es-CO" b="0" i="0" dirty="0">
                        <a:solidFill>
                          <a:srgbClr val="00B050"/>
                        </a:solidFill>
                      </a:endParaRPr>
                    </a:p>
                  </a:txBody>
                  <a:tcPr>
                    <a:noFill/>
                  </a:tcPr>
                </a:tc>
                <a:tc>
                  <a:txBody>
                    <a:bodyPr/>
                    <a:lstStyle/>
                    <a:p>
                      <a:pPr marL="0" algn="just" defTabSz="914400" rtl="0" eaLnBrk="1" latinLnBrk="0" hangingPunct="1"/>
                      <a:r>
                        <a:rPr lang="es-MX" b="1" i="0" dirty="0">
                          <a:solidFill>
                            <a:srgbClr val="333333"/>
                          </a:solidFill>
                          <a:effectLst/>
                          <a:latin typeface="Work Sans"/>
                        </a:rPr>
                        <a:t>Artículo 24.</a:t>
                      </a:r>
                      <a:r>
                        <a:rPr lang="es-MX" b="1" i="0" baseline="0" dirty="0">
                          <a:solidFill>
                            <a:srgbClr val="333333"/>
                          </a:solidFill>
                          <a:effectLst/>
                          <a:latin typeface="Work Sans"/>
                        </a:rPr>
                        <a:t> </a:t>
                      </a:r>
                      <a:r>
                        <a:rPr lang="es-MX" sz="1800" b="0" kern="1200" dirty="0">
                          <a:solidFill>
                            <a:schemeClr val="tx1"/>
                          </a:solidFill>
                          <a:latin typeface="+mn-lt"/>
                          <a:ea typeface="+mn-ea"/>
                          <a:cs typeface="+mn-cs"/>
                        </a:rPr>
                        <a:t>Oportunidad para las medidas cautelares. La autoridad judicial que conozca de la acción de repetición </a:t>
                      </a:r>
                      <a:r>
                        <a:rPr lang="es-MX" sz="1800" b="0" kern="1200" baseline="0" dirty="0">
                          <a:solidFill>
                            <a:schemeClr val="tx1"/>
                          </a:solidFill>
                          <a:latin typeface="+mn-lt"/>
                          <a:ea typeface="+mn-ea"/>
                          <a:cs typeface="+mn-cs"/>
                        </a:rPr>
                        <a:t>o del llamamiento en garantía, antes de la notificación del auto </a:t>
                      </a:r>
                      <a:r>
                        <a:rPr lang="es-MX" sz="1800" b="0" kern="1200" baseline="0" dirty="0" err="1">
                          <a:solidFill>
                            <a:schemeClr val="tx1"/>
                          </a:solidFill>
                          <a:latin typeface="+mn-lt"/>
                          <a:ea typeface="+mn-ea"/>
                          <a:cs typeface="+mn-cs"/>
                        </a:rPr>
                        <a:t>admisorio</a:t>
                      </a:r>
                      <a:r>
                        <a:rPr lang="es-MX" sz="1800" b="0" kern="1200" baseline="0" dirty="0">
                          <a:solidFill>
                            <a:schemeClr val="tx1"/>
                          </a:solidFill>
                          <a:latin typeface="+mn-lt"/>
                          <a:ea typeface="+mn-ea"/>
                          <a:cs typeface="+mn-cs"/>
                        </a:rPr>
                        <a:t> de la demanda, </a:t>
                      </a:r>
                      <a:r>
                        <a:rPr lang="es-MX" sz="1800" b="0" kern="1200" baseline="0" dirty="0">
                          <a:solidFill>
                            <a:srgbClr val="FF0000"/>
                          </a:solidFill>
                          <a:latin typeface="+mn-lt"/>
                          <a:ea typeface="+mn-ea"/>
                          <a:cs typeface="+mn-cs"/>
                        </a:rPr>
                        <a:t>Decretará las medidas de inscripción de la demanda de bienes sujetos a registro, embargo y secuestro de bienes, que se hubieren solicitado.</a:t>
                      </a:r>
                    </a:p>
                  </a:txBody>
                  <a:tcPr>
                    <a:noFill/>
                  </a:tcPr>
                </a:tc>
                <a:extLst>
                  <a:ext uri="{0D108BD9-81ED-4DB2-BD59-A6C34878D82A}">
                    <a16:rowId xmlns:a16="http://schemas.microsoft.com/office/drawing/2014/main" val="1456725142"/>
                  </a:ext>
                </a:extLst>
              </a:tr>
            </a:tbl>
          </a:graphicData>
        </a:graphic>
      </p:graphicFrame>
    </p:spTree>
    <p:extLst>
      <p:ext uri="{BB962C8B-B14F-4D97-AF65-F5344CB8AC3E}">
        <p14:creationId xmlns:p14="http://schemas.microsoft.com/office/powerpoint/2010/main" val="3033533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4E058C1-C605-4731-8580-DCC5D7693604}"/>
              </a:ext>
            </a:extLst>
          </p:cNvPr>
          <p:cNvSpPr txBox="1"/>
          <p:nvPr/>
        </p:nvSpPr>
        <p:spPr>
          <a:xfrm>
            <a:off x="545910" y="229569"/>
            <a:ext cx="11245756" cy="430887"/>
          </a:xfrm>
          <a:prstGeom prst="rect">
            <a:avLst/>
          </a:prstGeom>
          <a:noFill/>
        </p:spPr>
        <p:txBody>
          <a:bodyPr wrap="square">
            <a:spAutoFit/>
          </a:bodyPr>
          <a:lstStyle/>
          <a:p>
            <a:pPr algn="ctr"/>
            <a:r>
              <a:rPr lang="es-MX" sz="2200" b="1" dirty="0">
                <a:solidFill>
                  <a:srgbClr val="FF0000"/>
                </a:solidFill>
              </a:rPr>
              <a:t>Artículo 47 Modificó el artículo 25 de la Ley 678 del 2001, en los siguientes términos:</a:t>
            </a:r>
            <a:endParaRPr lang="es-CO" sz="2200" dirty="0"/>
          </a:p>
        </p:txBody>
      </p:sp>
      <p:graphicFrame>
        <p:nvGraphicFramePr>
          <p:cNvPr id="4" name="Tabla 3">
            <a:extLst>
              <a:ext uri="{FF2B5EF4-FFF2-40B4-BE49-F238E27FC236}">
                <a16:creationId xmlns:a16="http://schemas.microsoft.com/office/drawing/2014/main" id="{6CACC692-B6B7-4057-A7AF-11DE680D7D81}"/>
              </a:ext>
            </a:extLst>
          </p:cNvPr>
          <p:cNvGraphicFramePr>
            <a:graphicFrameLocks noGrp="1"/>
          </p:cNvGraphicFramePr>
          <p:nvPr/>
        </p:nvGraphicFramePr>
        <p:xfrm>
          <a:off x="286604" y="1058034"/>
          <a:ext cx="11729111" cy="370840"/>
        </p:xfrm>
        <a:graphic>
          <a:graphicData uri="http://schemas.openxmlformats.org/drawingml/2006/table">
            <a:tbl>
              <a:tblPr firstRow="1" bandRow="1">
                <a:effectLst>
                  <a:outerShdw blurRad="50800" dist="38100" dir="5400000" algn="t" rotWithShape="0">
                    <a:srgbClr val="FF0000">
                      <a:alpha val="40000"/>
                    </a:srgbClr>
                  </a:outerShdw>
                </a:effectLst>
                <a:tableStyleId>{5C22544A-7EE6-4342-B048-85BDC9FD1C3A}</a:tableStyleId>
              </a:tblPr>
              <a:tblGrid>
                <a:gridCol w="5527342">
                  <a:extLst>
                    <a:ext uri="{9D8B030D-6E8A-4147-A177-3AD203B41FA5}">
                      <a16:colId xmlns:a16="http://schemas.microsoft.com/office/drawing/2014/main" val="362952159"/>
                    </a:ext>
                  </a:extLst>
                </a:gridCol>
                <a:gridCol w="6201769">
                  <a:extLst>
                    <a:ext uri="{9D8B030D-6E8A-4147-A177-3AD203B41FA5}">
                      <a16:colId xmlns:a16="http://schemas.microsoft.com/office/drawing/2014/main" val="815055511"/>
                    </a:ext>
                  </a:extLst>
                </a:gridCol>
              </a:tblGrid>
              <a:tr h="370840">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670323833"/>
                  </a:ext>
                </a:extLst>
              </a:tr>
            </a:tbl>
          </a:graphicData>
        </a:graphic>
      </p:graphicFrame>
      <p:graphicFrame>
        <p:nvGraphicFramePr>
          <p:cNvPr id="5" name="Tabla 5">
            <a:extLst>
              <a:ext uri="{FF2B5EF4-FFF2-40B4-BE49-F238E27FC236}">
                <a16:creationId xmlns:a16="http://schemas.microsoft.com/office/drawing/2014/main" id="{8A8A98FB-FDD3-48F1-BABB-B05BEFCF8690}"/>
              </a:ext>
            </a:extLst>
          </p:cNvPr>
          <p:cNvGraphicFramePr>
            <a:graphicFrameLocks noGrp="1"/>
          </p:cNvGraphicFramePr>
          <p:nvPr>
            <p:extLst>
              <p:ext uri="{D42A27DB-BD31-4B8C-83A1-F6EECF244321}">
                <p14:modId xmlns:p14="http://schemas.microsoft.com/office/powerpoint/2010/main" val="3210377178"/>
              </p:ext>
            </p:extLst>
          </p:nvPr>
        </p:nvGraphicFramePr>
        <p:xfrm>
          <a:off x="341193" y="1766768"/>
          <a:ext cx="11674522" cy="4634032"/>
        </p:xfrm>
        <a:graphic>
          <a:graphicData uri="http://schemas.openxmlformats.org/drawingml/2006/table">
            <a:tbl>
              <a:tblPr firstRow="1" bandRow="1">
                <a:effectLst>
                  <a:outerShdw blurRad="50800" dist="38100" dir="2700000" algn="tl" rotWithShape="0">
                    <a:srgbClr val="F60002">
                      <a:alpha val="40000"/>
                    </a:srgbClr>
                  </a:outerShdw>
                </a:effectLst>
                <a:tableStyleId>{5C22544A-7EE6-4342-B048-85BDC9FD1C3A}</a:tableStyleId>
              </a:tblPr>
              <a:tblGrid>
                <a:gridCol w="5209002">
                  <a:extLst>
                    <a:ext uri="{9D8B030D-6E8A-4147-A177-3AD203B41FA5}">
                      <a16:colId xmlns:a16="http://schemas.microsoft.com/office/drawing/2014/main" val="1904704853"/>
                    </a:ext>
                  </a:extLst>
                </a:gridCol>
                <a:gridCol w="6465520">
                  <a:extLst>
                    <a:ext uri="{9D8B030D-6E8A-4147-A177-3AD203B41FA5}">
                      <a16:colId xmlns:a16="http://schemas.microsoft.com/office/drawing/2014/main" val="879642037"/>
                    </a:ext>
                  </a:extLst>
                </a:gridCol>
              </a:tblGrid>
              <a:tr h="4634032">
                <a:tc>
                  <a:txBody>
                    <a:bodyPr/>
                    <a:lstStyle/>
                    <a:p>
                      <a:pPr algn="just"/>
                      <a:r>
                        <a:rPr lang="es-MX" sz="1800" b="1" kern="1200" dirty="0">
                          <a:solidFill>
                            <a:schemeClr val="tx1"/>
                          </a:solidFill>
                          <a:latin typeface="+mn-lt"/>
                          <a:ea typeface="+mn-ea"/>
                          <a:cs typeface="+mn-cs"/>
                        </a:rPr>
                        <a:t>Artículo 25. Embargo de bienes y salarios y secuestro</a:t>
                      </a:r>
                      <a:r>
                        <a:rPr lang="es-MX" sz="1800" b="1" kern="1200" baseline="0" dirty="0">
                          <a:solidFill>
                            <a:schemeClr val="tx1"/>
                          </a:solidFill>
                          <a:latin typeface="+mn-lt"/>
                          <a:ea typeface="+mn-ea"/>
                          <a:cs typeface="+mn-cs"/>
                        </a:rPr>
                        <a:t> de bienes sujetos a registro.</a:t>
                      </a:r>
                      <a:r>
                        <a:rPr lang="es-MX" sz="1800" b="1" kern="1200" dirty="0">
                          <a:solidFill>
                            <a:schemeClr val="tx1"/>
                          </a:solidFill>
                          <a:latin typeface="+mn-lt"/>
                          <a:ea typeface="+mn-ea"/>
                          <a:cs typeface="+mn-cs"/>
                        </a:rPr>
                        <a:t> </a:t>
                      </a:r>
                      <a:r>
                        <a:rPr lang="es-MX" sz="1800" b="0" kern="1200" dirty="0">
                          <a:solidFill>
                            <a:schemeClr val="tx1"/>
                          </a:solidFill>
                          <a:latin typeface="+mn-lt"/>
                          <a:ea typeface="+mn-ea"/>
                          <a:cs typeface="+mn-cs"/>
                        </a:rPr>
                        <a:t> A solicitud de la entidad que interponga la acción de repetición o que solicite el llamamiento en garantía, la autoridad judicial decretará el embargo de bienes </a:t>
                      </a:r>
                      <a:r>
                        <a:rPr lang="es-MX" sz="1800" b="0" kern="1200" dirty="0">
                          <a:solidFill>
                            <a:srgbClr val="00B050"/>
                          </a:solidFill>
                          <a:latin typeface="+mn-lt"/>
                          <a:ea typeface="+mn-ea"/>
                          <a:cs typeface="+mn-cs"/>
                        </a:rPr>
                        <a:t>y salarios y podrá decretar el secuestro de bienes sujetos a registro</a:t>
                      </a:r>
                      <a:r>
                        <a:rPr lang="es-MX" sz="1800" b="0" kern="1200" dirty="0">
                          <a:solidFill>
                            <a:schemeClr val="tx1"/>
                          </a:solidFill>
                          <a:latin typeface="+mn-lt"/>
                          <a:ea typeface="+mn-ea"/>
                          <a:cs typeface="+mn-cs"/>
                        </a:rPr>
                        <a:t>, para el efecto librará oficio a las autoridades competentes para que hagan efectiva la medida en los términos previstos en el </a:t>
                      </a:r>
                      <a:r>
                        <a:rPr lang="es-MX" sz="1800" b="0" kern="1200" dirty="0">
                          <a:solidFill>
                            <a:srgbClr val="FF0000"/>
                          </a:solidFill>
                          <a:latin typeface="+mn-lt"/>
                          <a:ea typeface="+mn-ea"/>
                          <a:cs typeface="+mn-cs"/>
                        </a:rPr>
                        <a:t>Código General del Proceso.</a:t>
                      </a:r>
                    </a:p>
                    <a:p>
                      <a:pPr algn="just"/>
                      <a:endParaRPr lang="es-MX" sz="1800" b="0" kern="1200" dirty="0">
                        <a:solidFill>
                          <a:schemeClr val="tx1"/>
                        </a:solidFill>
                        <a:latin typeface="+mn-lt"/>
                        <a:ea typeface="+mn-ea"/>
                        <a:cs typeface="+mn-cs"/>
                      </a:endParaRPr>
                    </a:p>
                    <a:p>
                      <a:pPr algn="just"/>
                      <a:r>
                        <a:rPr lang="es-MX" sz="1800" b="0" kern="1200" dirty="0">
                          <a:solidFill>
                            <a:schemeClr val="tx1"/>
                          </a:solidFill>
                          <a:latin typeface="+mn-lt"/>
                          <a:ea typeface="+mn-ea"/>
                          <a:cs typeface="+mn-cs"/>
                        </a:rPr>
                        <a:t>El secuestro de los bienes sujetos a registro se practicará una vez se haya inscrito el embargo y siempre que en la certificación expedida por las autoridades competentes aparezca el demandado como su titular.</a:t>
                      </a:r>
                    </a:p>
                  </a:txBody>
                  <a:tcPr>
                    <a:noFill/>
                  </a:tcPr>
                </a:tc>
                <a:tc>
                  <a:txBody>
                    <a:bodyPr/>
                    <a:lstStyle/>
                    <a:p>
                      <a:pPr algn="just"/>
                      <a:r>
                        <a:rPr lang="es-MX" b="1" i="0" dirty="0">
                          <a:solidFill>
                            <a:srgbClr val="333333"/>
                          </a:solidFill>
                          <a:effectLst/>
                          <a:latin typeface="Work Sans"/>
                        </a:rPr>
                        <a:t>Artículo 25.</a:t>
                      </a:r>
                      <a:r>
                        <a:rPr lang="es-MX" b="1" i="0" baseline="0" dirty="0">
                          <a:solidFill>
                            <a:srgbClr val="333333"/>
                          </a:solidFill>
                          <a:effectLst/>
                          <a:latin typeface="Work Sans"/>
                        </a:rPr>
                        <a:t> </a:t>
                      </a:r>
                      <a:r>
                        <a:rPr lang="es-MX" sz="1800" b="1" kern="1200" dirty="0">
                          <a:solidFill>
                            <a:schemeClr val="tx1"/>
                          </a:solidFill>
                          <a:latin typeface="+mn-lt"/>
                          <a:ea typeface="+mn-ea"/>
                          <a:cs typeface="+mn-cs"/>
                        </a:rPr>
                        <a:t>Embargo de bienes y salarios y secuestro de bienes sujetos a registro</a:t>
                      </a:r>
                      <a:r>
                        <a:rPr lang="es-MX" sz="1800" b="0" kern="1200" dirty="0">
                          <a:solidFill>
                            <a:schemeClr val="tx1"/>
                          </a:solidFill>
                          <a:latin typeface="+mn-lt"/>
                          <a:ea typeface="+mn-ea"/>
                          <a:cs typeface="+mn-cs"/>
                        </a:rPr>
                        <a:t>. </a:t>
                      </a:r>
                      <a:r>
                        <a:rPr lang="es-MX" b="0" i="0" dirty="0">
                          <a:solidFill>
                            <a:srgbClr val="333333"/>
                          </a:solidFill>
                          <a:effectLst/>
                          <a:latin typeface="Work Sans"/>
                        </a:rPr>
                        <a:t>A </a:t>
                      </a:r>
                      <a:r>
                        <a:rPr lang="es-MX" sz="1800" b="0" kern="1200" dirty="0">
                          <a:solidFill>
                            <a:schemeClr val="tx1"/>
                          </a:solidFill>
                          <a:latin typeface="+mn-lt"/>
                          <a:ea typeface="+mn-ea"/>
                          <a:cs typeface="+mn-cs"/>
                        </a:rPr>
                        <a:t>solicitud de la entidad que interponga la acción de repetición o que solicite el llamamiento en garantía, la autoridad judicial Decretará el embargo de bienes sujetos a registro y librará oficio a las autoridades competentes para que hagan efectiva la medida en los términos previstos en el Código de Procedimiento Civil.</a:t>
                      </a:r>
                    </a:p>
                    <a:p>
                      <a:pPr algn="just"/>
                      <a:endParaRPr lang="es-MX" sz="1800" b="0" kern="1200" dirty="0">
                        <a:solidFill>
                          <a:schemeClr val="tx1"/>
                        </a:solidFill>
                        <a:latin typeface="+mn-lt"/>
                        <a:ea typeface="+mn-ea"/>
                        <a:cs typeface="+mn-cs"/>
                      </a:endParaRPr>
                    </a:p>
                    <a:p>
                      <a:pPr algn="just"/>
                      <a:r>
                        <a:rPr lang="es-MX" sz="1800" b="0" kern="1200" dirty="0">
                          <a:solidFill>
                            <a:schemeClr val="tx1"/>
                          </a:solidFill>
                          <a:latin typeface="+mn-lt"/>
                          <a:ea typeface="+mn-ea"/>
                          <a:cs typeface="+mn-cs"/>
                        </a:rPr>
                        <a:t>El secuestro de los bienes sujetos a registro se practicará una vez se haya inscrito el embargo y siempre que en la certificación expedida por las autoridades competentes aparezca el demandado como su titular.</a:t>
                      </a:r>
                    </a:p>
                    <a:p>
                      <a:pPr algn="just"/>
                      <a:endParaRPr lang="es-MX" sz="1800" b="0" kern="1200" baseline="0" dirty="0">
                        <a:solidFill>
                          <a:srgbClr val="FF0000"/>
                        </a:solidFill>
                        <a:latin typeface="+mn-lt"/>
                        <a:ea typeface="+mn-ea"/>
                        <a:cs typeface="+mn-cs"/>
                      </a:endParaRPr>
                    </a:p>
                  </a:txBody>
                  <a:tcPr>
                    <a:noFill/>
                  </a:tcPr>
                </a:tc>
                <a:extLst>
                  <a:ext uri="{0D108BD9-81ED-4DB2-BD59-A6C34878D82A}">
                    <a16:rowId xmlns:a16="http://schemas.microsoft.com/office/drawing/2014/main" val="1456725142"/>
                  </a:ext>
                </a:extLst>
              </a:tr>
            </a:tbl>
          </a:graphicData>
        </a:graphic>
      </p:graphicFrame>
    </p:spTree>
    <p:extLst>
      <p:ext uri="{BB962C8B-B14F-4D97-AF65-F5344CB8AC3E}">
        <p14:creationId xmlns:p14="http://schemas.microsoft.com/office/powerpoint/2010/main" val="764914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4E058C1-C605-4731-8580-DCC5D7693604}"/>
              </a:ext>
            </a:extLst>
          </p:cNvPr>
          <p:cNvSpPr txBox="1"/>
          <p:nvPr/>
        </p:nvSpPr>
        <p:spPr>
          <a:xfrm>
            <a:off x="545910" y="229569"/>
            <a:ext cx="11245756" cy="430887"/>
          </a:xfrm>
          <a:prstGeom prst="rect">
            <a:avLst/>
          </a:prstGeom>
          <a:noFill/>
        </p:spPr>
        <p:txBody>
          <a:bodyPr wrap="square">
            <a:spAutoFit/>
          </a:bodyPr>
          <a:lstStyle/>
          <a:p>
            <a:pPr algn="ctr"/>
            <a:r>
              <a:rPr lang="es-MX" sz="2200" b="1" dirty="0">
                <a:solidFill>
                  <a:srgbClr val="FF0000"/>
                </a:solidFill>
              </a:rPr>
              <a:t>Artículo 48 Modificó el  artículo 12 de la Ley 678 del 2001, en los siguientes términos:</a:t>
            </a:r>
            <a:endParaRPr lang="es-CO" sz="2200" dirty="0"/>
          </a:p>
        </p:txBody>
      </p:sp>
      <p:graphicFrame>
        <p:nvGraphicFramePr>
          <p:cNvPr id="4" name="Tabla 3">
            <a:extLst>
              <a:ext uri="{FF2B5EF4-FFF2-40B4-BE49-F238E27FC236}">
                <a16:creationId xmlns:a16="http://schemas.microsoft.com/office/drawing/2014/main" id="{6CACC692-B6B7-4057-A7AF-11DE680D7D81}"/>
              </a:ext>
            </a:extLst>
          </p:cNvPr>
          <p:cNvGraphicFramePr>
            <a:graphicFrameLocks noGrp="1"/>
          </p:cNvGraphicFramePr>
          <p:nvPr/>
        </p:nvGraphicFramePr>
        <p:xfrm>
          <a:off x="286604" y="1058034"/>
          <a:ext cx="11729111" cy="370840"/>
        </p:xfrm>
        <a:graphic>
          <a:graphicData uri="http://schemas.openxmlformats.org/drawingml/2006/table">
            <a:tbl>
              <a:tblPr firstRow="1" bandRow="1">
                <a:effectLst>
                  <a:outerShdw blurRad="50800" dist="38100" dir="5400000" algn="t" rotWithShape="0">
                    <a:srgbClr val="FF0000">
                      <a:alpha val="40000"/>
                    </a:srgbClr>
                  </a:outerShdw>
                </a:effectLst>
                <a:tableStyleId>{5C22544A-7EE6-4342-B048-85BDC9FD1C3A}</a:tableStyleId>
              </a:tblPr>
              <a:tblGrid>
                <a:gridCol w="5527342">
                  <a:extLst>
                    <a:ext uri="{9D8B030D-6E8A-4147-A177-3AD203B41FA5}">
                      <a16:colId xmlns:a16="http://schemas.microsoft.com/office/drawing/2014/main" val="362952159"/>
                    </a:ext>
                  </a:extLst>
                </a:gridCol>
                <a:gridCol w="6201769">
                  <a:extLst>
                    <a:ext uri="{9D8B030D-6E8A-4147-A177-3AD203B41FA5}">
                      <a16:colId xmlns:a16="http://schemas.microsoft.com/office/drawing/2014/main" val="815055511"/>
                    </a:ext>
                  </a:extLst>
                </a:gridCol>
              </a:tblGrid>
              <a:tr h="370840">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670323833"/>
                  </a:ext>
                </a:extLst>
              </a:tr>
            </a:tbl>
          </a:graphicData>
        </a:graphic>
      </p:graphicFrame>
      <p:graphicFrame>
        <p:nvGraphicFramePr>
          <p:cNvPr id="5" name="Tabla 5">
            <a:extLst>
              <a:ext uri="{FF2B5EF4-FFF2-40B4-BE49-F238E27FC236}">
                <a16:creationId xmlns:a16="http://schemas.microsoft.com/office/drawing/2014/main" id="{8A8A98FB-FDD3-48F1-BABB-B05BEFCF8690}"/>
              </a:ext>
            </a:extLst>
          </p:cNvPr>
          <p:cNvGraphicFramePr>
            <a:graphicFrameLocks noGrp="1"/>
          </p:cNvGraphicFramePr>
          <p:nvPr>
            <p:extLst>
              <p:ext uri="{D42A27DB-BD31-4B8C-83A1-F6EECF244321}">
                <p14:modId xmlns:p14="http://schemas.microsoft.com/office/powerpoint/2010/main" val="2626027368"/>
              </p:ext>
            </p:extLst>
          </p:nvPr>
        </p:nvGraphicFramePr>
        <p:xfrm>
          <a:off x="341193" y="1786269"/>
          <a:ext cx="11674522" cy="4614530"/>
        </p:xfrm>
        <a:graphic>
          <a:graphicData uri="http://schemas.openxmlformats.org/drawingml/2006/table">
            <a:tbl>
              <a:tblPr firstRow="1" bandRow="1">
                <a:effectLst>
                  <a:outerShdw blurRad="50800" dist="38100" dir="2700000" algn="tl" rotWithShape="0">
                    <a:srgbClr val="F60002">
                      <a:alpha val="40000"/>
                    </a:srgbClr>
                  </a:outerShdw>
                </a:effectLst>
                <a:tableStyleId>{5C22544A-7EE6-4342-B048-85BDC9FD1C3A}</a:tableStyleId>
              </a:tblPr>
              <a:tblGrid>
                <a:gridCol w="5506714">
                  <a:extLst>
                    <a:ext uri="{9D8B030D-6E8A-4147-A177-3AD203B41FA5}">
                      <a16:colId xmlns:a16="http://schemas.microsoft.com/office/drawing/2014/main" val="1904704853"/>
                    </a:ext>
                  </a:extLst>
                </a:gridCol>
                <a:gridCol w="6167808">
                  <a:extLst>
                    <a:ext uri="{9D8B030D-6E8A-4147-A177-3AD203B41FA5}">
                      <a16:colId xmlns:a16="http://schemas.microsoft.com/office/drawing/2014/main" val="879642037"/>
                    </a:ext>
                  </a:extLst>
                </a:gridCol>
              </a:tblGrid>
              <a:tr h="4614530">
                <a:tc>
                  <a:txBody>
                    <a:bodyPr/>
                    <a:lstStyle/>
                    <a:p>
                      <a:pPr marL="0" algn="just" defTabSz="914400" rtl="0" eaLnBrk="1" latinLnBrk="0" hangingPunct="1"/>
                      <a:r>
                        <a:rPr lang="es-MX" sz="1800" b="1" kern="1200" dirty="0">
                          <a:solidFill>
                            <a:schemeClr val="tx1"/>
                          </a:solidFill>
                          <a:latin typeface="+mn-lt"/>
                          <a:ea typeface="+mn-ea"/>
                          <a:cs typeface="+mn-cs"/>
                        </a:rPr>
                        <a:t>Artículo 12.</a:t>
                      </a:r>
                      <a:r>
                        <a:rPr lang="es-MX" b="0" i="0" dirty="0">
                          <a:solidFill>
                            <a:srgbClr val="333333"/>
                          </a:solidFill>
                          <a:effectLst/>
                          <a:latin typeface="Work Sans"/>
                        </a:rPr>
                        <a:t> </a:t>
                      </a:r>
                      <a:r>
                        <a:rPr lang="es-MX" sz="1800" b="0" kern="1200" dirty="0">
                          <a:solidFill>
                            <a:schemeClr val="tx1"/>
                          </a:solidFill>
                          <a:latin typeface="+mn-lt"/>
                          <a:ea typeface="+mn-ea"/>
                          <a:cs typeface="+mn-cs"/>
                        </a:rPr>
                        <a:t>En los procesos de repetición, de oficio o a solicitud de parte, habrá lugar a una audiencia de conciliación. La entidad citada podrá conciliar sobre fórmulas y plazos para el pago y sobre el capital a pagar siempre y cuando el acuerdo que se logre no sea lesivo para los intereses del Estado.</a:t>
                      </a:r>
                    </a:p>
                    <a:p>
                      <a:pPr marL="0" algn="just" defTabSz="914400" rtl="0" eaLnBrk="1" latinLnBrk="0" hangingPunct="1"/>
                      <a:r>
                        <a:rPr lang="es-MX" sz="1800" b="0" kern="1200" dirty="0">
                          <a:solidFill>
                            <a:srgbClr val="00B050"/>
                          </a:solidFill>
                          <a:latin typeface="+mn-lt"/>
                          <a:ea typeface="+mn-ea"/>
                          <a:cs typeface="+mn-cs"/>
                        </a:rPr>
                        <a:t>En el marco de la conciliación la entidad pública podrá disminuir el capital solicitado en su pretensión conforme a los siguientes criterios:</a:t>
                      </a:r>
                    </a:p>
                    <a:p>
                      <a:pPr marL="0" algn="just" defTabSz="914400" rtl="0" eaLnBrk="1" latinLnBrk="0" hangingPunct="1"/>
                      <a:r>
                        <a:rPr lang="es-MX" sz="1800" b="0" kern="1200" dirty="0">
                          <a:solidFill>
                            <a:srgbClr val="00B050"/>
                          </a:solidFill>
                          <a:latin typeface="+mn-lt"/>
                          <a:ea typeface="+mn-ea"/>
                          <a:cs typeface="+mn-cs"/>
                        </a:rPr>
                        <a:t>a) Si el sujeto de repetición devenga entre 0 y 10 SMLMV y tiene un patrimonio igual o inferior a 150 SMLMV podrá llegarse a un acuerdo en el cual este se comprometa a realizar un pago mínimo correspondiente al 50% de lo pretendido en su contra.</a:t>
                      </a:r>
                    </a:p>
                    <a:p>
                      <a:pPr algn="just"/>
                      <a:endParaRPr lang="es-MX" sz="1800" b="0" kern="1200" dirty="0">
                        <a:solidFill>
                          <a:schemeClr val="tx1"/>
                        </a:solidFill>
                        <a:latin typeface="+mn-lt"/>
                        <a:ea typeface="+mn-ea"/>
                        <a:cs typeface="+mn-cs"/>
                      </a:endParaRPr>
                    </a:p>
                  </a:txBody>
                  <a:tcPr>
                    <a:noFill/>
                  </a:tcPr>
                </a:tc>
                <a:tc>
                  <a:txBody>
                    <a:bodyPr/>
                    <a:lstStyle/>
                    <a:p>
                      <a:pPr marL="0" algn="just" defTabSz="914400" rtl="0" eaLnBrk="1" latinLnBrk="0" hangingPunct="1"/>
                      <a:r>
                        <a:rPr lang="es-MX" b="1" i="0" dirty="0">
                          <a:solidFill>
                            <a:srgbClr val="333333"/>
                          </a:solidFill>
                          <a:effectLst/>
                          <a:latin typeface="Work Sans"/>
                        </a:rPr>
                        <a:t>Artículo</a:t>
                      </a:r>
                      <a:r>
                        <a:rPr lang="es-MX" b="1" i="0" baseline="0" dirty="0">
                          <a:solidFill>
                            <a:srgbClr val="333333"/>
                          </a:solidFill>
                          <a:effectLst/>
                          <a:latin typeface="Work Sans"/>
                        </a:rPr>
                        <a:t> 12. Conciliación judicial. </a:t>
                      </a:r>
                      <a:r>
                        <a:rPr lang="es-MX" sz="1800" b="0" kern="1200" dirty="0">
                          <a:solidFill>
                            <a:schemeClr val="tx1"/>
                          </a:solidFill>
                          <a:latin typeface="+mn-lt"/>
                          <a:ea typeface="+mn-ea"/>
                          <a:cs typeface="+mn-cs"/>
                        </a:rPr>
                        <a:t>En los procesos de repetición, de oficio o a solicitud de parte, habrá lugar a una audiencia de conciliación. La entidad citada podrá conciliar sobre fórmulas y plazos para el pago y sobre el capital a pagar siempre y cuando el acuerdo que se logre no sea lesivo para los intereses del Estado. El juez o Magistrado deberá aprobar el acuerdo.</a:t>
                      </a:r>
                    </a:p>
                  </a:txBody>
                  <a:tcPr>
                    <a:noFill/>
                  </a:tcPr>
                </a:tc>
                <a:extLst>
                  <a:ext uri="{0D108BD9-81ED-4DB2-BD59-A6C34878D82A}">
                    <a16:rowId xmlns:a16="http://schemas.microsoft.com/office/drawing/2014/main" val="1456725142"/>
                  </a:ext>
                </a:extLst>
              </a:tr>
            </a:tbl>
          </a:graphicData>
        </a:graphic>
      </p:graphicFrame>
    </p:spTree>
    <p:extLst>
      <p:ext uri="{BB962C8B-B14F-4D97-AF65-F5344CB8AC3E}">
        <p14:creationId xmlns:p14="http://schemas.microsoft.com/office/powerpoint/2010/main" val="4150945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4E058C1-C605-4731-8580-DCC5D7693604}"/>
              </a:ext>
            </a:extLst>
          </p:cNvPr>
          <p:cNvSpPr txBox="1"/>
          <p:nvPr/>
        </p:nvSpPr>
        <p:spPr>
          <a:xfrm>
            <a:off x="545910" y="229569"/>
            <a:ext cx="11245756" cy="430887"/>
          </a:xfrm>
          <a:prstGeom prst="rect">
            <a:avLst/>
          </a:prstGeom>
          <a:noFill/>
        </p:spPr>
        <p:txBody>
          <a:bodyPr wrap="square">
            <a:spAutoFit/>
          </a:bodyPr>
          <a:lstStyle/>
          <a:p>
            <a:pPr algn="ctr"/>
            <a:r>
              <a:rPr lang="es-MX" sz="2200" b="1" dirty="0">
                <a:solidFill>
                  <a:srgbClr val="FF0000"/>
                </a:solidFill>
              </a:rPr>
              <a:t>Artículo 48 Modificó el  artículo 12 de la Ley 678 del 2001, en los siguientes términos:</a:t>
            </a:r>
            <a:endParaRPr lang="es-CO" sz="2200" dirty="0"/>
          </a:p>
        </p:txBody>
      </p:sp>
      <p:graphicFrame>
        <p:nvGraphicFramePr>
          <p:cNvPr id="4" name="Tabla 3">
            <a:extLst>
              <a:ext uri="{FF2B5EF4-FFF2-40B4-BE49-F238E27FC236}">
                <a16:creationId xmlns:a16="http://schemas.microsoft.com/office/drawing/2014/main" id="{6CACC692-B6B7-4057-A7AF-11DE680D7D81}"/>
              </a:ext>
            </a:extLst>
          </p:cNvPr>
          <p:cNvGraphicFramePr>
            <a:graphicFrameLocks noGrp="1"/>
          </p:cNvGraphicFramePr>
          <p:nvPr/>
        </p:nvGraphicFramePr>
        <p:xfrm>
          <a:off x="286604" y="1058034"/>
          <a:ext cx="11729111" cy="370840"/>
        </p:xfrm>
        <a:graphic>
          <a:graphicData uri="http://schemas.openxmlformats.org/drawingml/2006/table">
            <a:tbl>
              <a:tblPr firstRow="1" bandRow="1">
                <a:effectLst>
                  <a:outerShdw blurRad="50800" dist="38100" dir="5400000" algn="t" rotWithShape="0">
                    <a:srgbClr val="FF0000">
                      <a:alpha val="40000"/>
                    </a:srgbClr>
                  </a:outerShdw>
                </a:effectLst>
                <a:tableStyleId>{5C22544A-7EE6-4342-B048-85BDC9FD1C3A}</a:tableStyleId>
              </a:tblPr>
              <a:tblGrid>
                <a:gridCol w="5527342">
                  <a:extLst>
                    <a:ext uri="{9D8B030D-6E8A-4147-A177-3AD203B41FA5}">
                      <a16:colId xmlns:a16="http://schemas.microsoft.com/office/drawing/2014/main" val="362952159"/>
                    </a:ext>
                  </a:extLst>
                </a:gridCol>
                <a:gridCol w="6201769">
                  <a:extLst>
                    <a:ext uri="{9D8B030D-6E8A-4147-A177-3AD203B41FA5}">
                      <a16:colId xmlns:a16="http://schemas.microsoft.com/office/drawing/2014/main" val="815055511"/>
                    </a:ext>
                  </a:extLst>
                </a:gridCol>
              </a:tblGrid>
              <a:tr h="370840">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670323833"/>
                  </a:ext>
                </a:extLst>
              </a:tr>
            </a:tbl>
          </a:graphicData>
        </a:graphic>
      </p:graphicFrame>
      <p:graphicFrame>
        <p:nvGraphicFramePr>
          <p:cNvPr id="5" name="Tabla 5">
            <a:extLst>
              <a:ext uri="{FF2B5EF4-FFF2-40B4-BE49-F238E27FC236}">
                <a16:creationId xmlns:a16="http://schemas.microsoft.com/office/drawing/2014/main" id="{8A8A98FB-FDD3-48F1-BABB-B05BEFCF8690}"/>
              </a:ext>
            </a:extLst>
          </p:cNvPr>
          <p:cNvGraphicFramePr>
            <a:graphicFrameLocks noGrp="1"/>
          </p:cNvGraphicFramePr>
          <p:nvPr>
            <p:extLst>
              <p:ext uri="{D42A27DB-BD31-4B8C-83A1-F6EECF244321}">
                <p14:modId xmlns:p14="http://schemas.microsoft.com/office/powerpoint/2010/main" val="418341378"/>
              </p:ext>
            </p:extLst>
          </p:nvPr>
        </p:nvGraphicFramePr>
        <p:xfrm>
          <a:off x="286604" y="1426526"/>
          <a:ext cx="11674522" cy="5431474"/>
        </p:xfrm>
        <a:graphic>
          <a:graphicData uri="http://schemas.openxmlformats.org/drawingml/2006/table">
            <a:tbl>
              <a:tblPr firstRow="1" bandRow="1">
                <a:effectLst>
                  <a:outerShdw blurRad="50800" dist="38100" dir="2700000" algn="tl" rotWithShape="0">
                    <a:srgbClr val="F60002">
                      <a:alpha val="40000"/>
                    </a:srgbClr>
                  </a:outerShdw>
                </a:effectLst>
                <a:tableStyleId>{5C22544A-7EE6-4342-B048-85BDC9FD1C3A}</a:tableStyleId>
              </a:tblPr>
              <a:tblGrid>
                <a:gridCol w="5506714">
                  <a:extLst>
                    <a:ext uri="{9D8B030D-6E8A-4147-A177-3AD203B41FA5}">
                      <a16:colId xmlns:a16="http://schemas.microsoft.com/office/drawing/2014/main" val="1904704853"/>
                    </a:ext>
                  </a:extLst>
                </a:gridCol>
                <a:gridCol w="6167808">
                  <a:extLst>
                    <a:ext uri="{9D8B030D-6E8A-4147-A177-3AD203B41FA5}">
                      <a16:colId xmlns:a16="http://schemas.microsoft.com/office/drawing/2014/main" val="879642037"/>
                    </a:ext>
                  </a:extLst>
                </a:gridCol>
              </a:tblGrid>
              <a:tr h="543147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800" b="1" kern="1200" dirty="0">
                          <a:solidFill>
                            <a:schemeClr val="tx1"/>
                          </a:solidFill>
                          <a:latin typeface="+mn-lt"/>
                          <a:ea typeface="+mn-ea"/>
                          <a:cs typeface="+mn-cs"/>
                        </a:rPr>
                        <a:t>Artículo 12.</a:t>
                      </a:r>
                      <a:r>
                        <a:rPr lang="es-MX" b="0" i="0" dirty="0">
                          <a:solidFill>
                            <a:srgbClr val="333333"/>
                          </a:solidFill>
                          <a:effectLst/>
                          <a:latin typeface="Work Sans"/>
                        </a:rPr>
                        <a:t> </a:t>
                      </a:r>
                      <a:r>
                        <a:rPr kumimoji="0" lang="es-MX" sz="1800" b="0" i="0" u="none" strike="noStrike" kern="1200" cap="none" spc="0" normalizeH="0" baseline="0" noProof="0" dirty="0">
                          <a:ln>
                            <a:noFill/>
                          </a:ln>
                          <a:solidFill>
                            <a:srgbClr val="00B050"/>
                          </a:solidFill>
                          <a:effectLst/>
                          <a:uLnTx/>
                          <a:uFillTx/>
                          <a:latin typeface="Work Sans"/>
                          <a:ea typeface="+mn-ea"/>
                          <a:cs typeface="+mn-cs"/>
                        </a:rPr>
                        <a:t>b</a:t>
                      </a:r>
                      <a:r>
                        <a:rPr lang="es-MX" sz="1800" b="0" kern="1200" noProof="0" dirty="0">
                          <a:solidFill>
                            <a:srgbClr val="00B050"/>
                          </a:solidFill>
                          <a:latin typeface="+mn-lt"/>
                          <a:ea typeface="+mn-ea"/>
                          <a:cs typeface="+mn-cs"/>
                        </a:rPr>
                        <a:t>) Si el sujeto de repetición devenga entre 10 y 15 SMLMV y/o tiene un patrimonio superior a 150 SMLMV e igual o inferior a 250 SMLMV podrá llegarse a un acuerdo en el cual este se comprometa a realizar un pago mínimo correspondiente al 60% de lo pretendido en su contra.</a:t>
                      </a:r>
                    </a:p>
                    <a:p>
                      <a:pPr marL="0" marR="0" lvl="0" indent="0" algn="just" defTabSz="914400" rtl="0" eaLnBrk="1" fontAlgn="auto" latinLnBrk="0" hangingPunct="1">
                        <a:lnSpc>
                          <a:spcPct val="100000"/>
                        </a:lnSpc>
                        <a:spcBef>
                          <a:spcPts val="0"/>
                        </a:spcBef>
                        <a:spcAft>
                          <a:spcPts val="0"/>
                        </a:spcAft>
                        <a:buClrTx/>
                        <a:buSzTx/>
                        <a:buFontTx/>
                        <a:buNone/>
                        <a:tabLst/>
                        <a:defRPr/>
                      </a:pPr>
                      <a:r>
                        <a:rPr lang="es-MX" sz="1800" b="0" kern="1200" noProof="0" dirty="0">
                          <a:solidFill>
                            <a:srgbClr val="00B050"/>
                          </a:solidFill>
                          <a:latin typeface="+mn-lt"/>
                          <a:ea typeface="+mn-ea"/>
                          <a:cs typeface="+mn-cs"/>
                        </a:rPr>
                        <a:t>c) Si el sujeto de repetición devenga entre 15 y 20 SMLMV y/o tiene un patrimonio superior a 250 SMLMV e igual o inferior a 300 SMLMV podrá llegarse a un acuerdo en el cual este se comprometa a realizar un pago mínimo correspondiente al 70% de lo pretendido en su contra.</a:t>
                      </a:r>
                    </a:p>
                    <a:p>
                      <a:pPr marL="0" marR="0" lvl="0" indent="0" algn="just" defTabSz="914400" rtl="0" eaLnBrk="1" fontAlgn="auto" latinLnBrk="0" hangingPunct="1">
                        <a:lnSpc>
                          <a:spcPct val="100000"/>
                        </a:lnSpc>
                        <a:spcBef>
                          <a:spcPts val="0"/>
                        </a:spcBef>
                        <a:spcAft>
                          <a:spcPts val="0"/>
                        </a:spcAft>
                        <a:buClrTx/>
                        <a:buSzTx/>
                        <a:buFontTx/>
                        <a:buNone/>
                        <a:tabLst/>
                        <a:defRPr/>
                      </a:pPr>
                      <a:r>
                        <a:rPr lang="es-MX" sz="1800" b="0" kern="1200" noProof="0" dirty="0">
                          <a:solidFill>
                            <a:srgbClr val="00B050"/>
                          </a:solidFill>
                          <a:latin typeface="+mn-lt"/>
                          <a:ea typeface="+mn-ea"/>
                          <a:cs typeface="+mn-cs"/>
                        </a:rPr>
                        <a:t>d) Si el sujeto de repetición devenga más de 20 SMLMV y/o tiene un patrimonio igual o a 300 SMLMV podrá llegarse a un acuerdo en el cual este se comprometa a realizar un pago mínimo correspondiente al 80% de lo pretendido en su contra.</a:t>
                      </a:r>
                    </a:p>
                    <a:p>
                      <a:pPr algn="l"/>
                      <a:endParaRPr lang="es-MX" sz="1800" b="0" kern="1200" dirty="0">
                        <a:solidFill>
                          <a:srgbClr val="FF0000"/>
                        </a:solidFill>
                        <a:latin typeface="+mn-lt"/>
                        <a:ea typeface="+mn-ea"/>
                        <a:cs typeface="+mn-cs"/>
                      </a:endParaRPr>
                    </a:p>
                  </a:txBody>
                  <a:tcPr>
                    <a:noFill/>
                  </a:tcPr>
                </a:tc>
                <a:tc>
                  <a:txBody>
                    <a:bodyPr/>
                    <a:lstStyle/>
                    <a:p>
                      <a:pPr marL="0" algn="just" defTabSz="914400" rtl="0" eaLnBrk="1" latinLnBrk="0" hangingPunct="1"/>
                      <a:r>
                        <a:rPr lang="es-MX" b="1" i="0" dirty="0">
                          <a:solidFill>
                            <a:srgbClr val="333333"/>
                          </a:solidFill>
                          <a:effectLst/>
                          <a:latin typeface="Work Sans"/>
                        </a:rPr>
                        <a:t>Artículo</a:t>
                      </a:r>
                      <a:r>
                        <a:rPr lang="es-MX" b="1" i="0" baseline="0" dirty="0">
                          <a:solidFill>
                            <a:srgbClr val="333333"/>
                          </a:solidFill>
                          <a:effectLst/>
                          <a:latin typeface="Work Sans"/>
                        </a:rPr>
                        <a:t> 12. Conciliación judicial. </a:t>
                      </a:r>
                      <a:r>
                        <a:rPr lang="es-MX" sz="1800" b="0" kern="1200" dirty="0">
                          <a:solidFill>
                            <a:schemeClr val="tx1"/>
                          </a:solidFill>
                          <a:latin typeface="+mn-lt"/>
                          <a:ea typeface="+mn-ea"/>
                          <a:cs typeface="+mn-cs"/>
                        </a:rPr>
                        <a:t>En los procesos de repetición, de oficio o a solicitud de parte, habrá lugar a una audiencia de conciliación. La entidad citada podrá conciliar sobre fórmulas y plazos para el pago y sobre el capital a pagar siempre y cuando el acuerdo que se logre no sea lesivo para los intereses del Estado. El juez o Magistrado deberá aprobar el acuerdo.</a:t>
                      </a:r>
                    </a:p>
                  </a:txBody>
                  <a:tcPr>
                    <a:noFill/>
                  </a:tcPr>
                </a:tc>
                <a:extLst>
                  <a:ext uri="{0D108BD9-81ED-4DB2-BD59-A6C34878D82A}">
                    <a16:rowId xmlns:a16="http://schemas.microsoft.com/office/drawing/2014/main" val="1456725142"/>
                  </a:ext>
                </a:extLst>
              </a:tr>
            </a:tbl>
          </a:graphicData>
        </a:graphic>
      </p:graphicFrame>
    </p:spTree>
    <p:extLst>
      <p:ext uri="{BB962C8B-B14F-4D97-AF65-F5344CB8AC3E}">
        <p14:creationId xmlns:p14="http://schemas.microsoft.com/office/powerpoint/2010/main" val="3099459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4E058C1-C605-4731-8580-DCC5D7693604}"/>
              </a:ext>
            </a:extLst>
          </p:cNvPr>
          <p:cNvSpPr txBox="1"/>
          <p:nvPr/>
        </p:nvSpPr>
        <p:spPr>
          <a:xfrm>
            <a:off x="545910" y="229569"/>
            <a:ext cx="11245756" cy="430887"/>
          </a:xfrm>
          <a:prstGeom prst="rect">
            <a:avLst/>
          </a:prstGeom>
          <a:noFill/>
        </p:spPr>
        <p:txBody>
          <a:bodyPr wrap="square">
            <a:spAutoFit/>
          </a:bodyPr>
          <a:lstStyle/>
          <a:p>
            <a:pPr algn="ctr"/>
            <a:r>
              <a:rPr lang="es-MX" sz="2200" b="1" dirty="0">
                <a:solidFill>
                  <a:srgbClr val="FF0000"/>
                </a:solidFill>
              </a:rPr>
              <a:t>Artículo 48 Modificó el  artículo 12 de la Ley 678 del 2001, en los siguientes términos:</a:t>
            </a:r>
            <a:endParaRPr lang="es-CO" sz="2200" dirty="0"/>
          </a:p>
        </p:txBody>
      </p:sp>
      <p:graphicFrame>
        <p:nvGraphicFramePr>
          <p:cNvPr id="4" name="Tabla 3">
            <a:extLst>
              <a:ext uri="{FF2B5EF4-FFF2-40B4-BE49-F238E27FC236}">
                <a16:creationId xmlns:a16="http://schemas.microsoft.com/office/drawing/2014/main" id="{6CACC692-B6B7-4057-A7AF-11DE680D7D81}"/>
              </a:ext>
            </a:extLst>
          </p:cNvPr>
          <p:cNvGraphicFramePr>
            <a:graphicFrameLocks noGrp="1"/>
          </p:cNvGraphicFramePr>
          <p:nvPr/>
        </p:nvGraphicFramePr>
        <p:xfrm>
          <a:off x="286604" y="1058034"/>
          <a:ext cx="11729111" cy="370840"/>
        </p:xfrm>
        <a:graphic>
          <a:graphicData uri="http://schemas.openxmlformats.org/drawingml/2006/table">
            <a:tbl>
              <a:tblPr firstRow="1" bandRow="1">
                <a:effectLst>
                  <a:outerShdw blurRad="50800" dist="38100" dir="5400000" algn="t" rotWithShape="0">
                    <a:srgbClr val="FF0000">
                      <a:alpha val="40000"/>
                    </a:srgbClr>
                  </a:outerShdw>
                </a:effectLst>
                <a:tableStyleId>{5C22544A-7EE6-4342-B048-85BDC9FD1C3A}</a:tableStyleId>
              </a:tblPr>
              <a:tblGrid>
                <a:gridCol w="5527342">
                  <a:extLst>
                    <a:ext uri="{9D8B030D-6E8A-4147-A177-3AD203B41FA5}">
                      <a16:colId xmlns:a16="http://schemas.microsoft.com/office/drawing/2014/main" val="362952159"/>
                    </a:ext>
                  </a:extLst>
                </a:gridCol>
                <a:gridCol w="6201769">
                  <a:extLst>
                    <a:ext uri="{9D8B030D-6E8A-4147-A177-3AD203B41FA5}">
                      <a16:colId xmlns:a16="http://schemas.microsoft.com/office/drawing/2014/main" val="815055511"/>
                    </a:ext>
                  </a:extLst>
                </a:gridCol>
              </a:tblGrid>
              <a:tr h="370840">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670323833"/>
                  </a:ext>
                </a:extLst>
              </a:tr>
            </a:tbl>
          </a:graphicData>
        </a:graphic>
      </p:graphicFrame>
      <p:graphicFrame>
        <p:nvGraphicFramePr>
          <p:cNvPr id="5" name="Tabla 5">
            <a:extLst>
              <a:ext uri="{FF2B5EF4-FFF2-40B4-BE49-F238E27FC236}">
                <a16:creationId xmlns:a16="http://schemas.microsoft.com/office/drawing/2014/main" id="{8A8A98FB-FDD3-48F1-BABB-B05BEFCF8690}"/>
              </a:ext>
            </a:extLst>
          </p:cNvPr>
          <p:cNvGraphicFramePr>
            <a:graphicFrameLocks noGrp="1"/>
          </p:cNvGraphicFramePr>
          <p:nvPr>
            <p:extLst>
              <p:ext uri="{D42A27DB-BD31-4B8C-83A1-F6EECF244321}">
                <p14:modId xmlns:p14="http://schemas.microsoft.com/office/powerpoint/2010/main" val="3192796346"/>
              </p:ext>
            </p:extLst>
          </p:nvPr>
        </p:nvGraphicFramePr>
        <p:xfrm>
          <a:off x="286604" y="1426526"/>
          <a:ext cx="11674522" cy="5431474"/>
        </p:xfrm>
        <a:graphic>
          <a:graphicData uri="http://schemas.openxmlformats.org/drawingml/2006/table">
            <a:tbl>
              <a:tblPr firstRow="1" bandRow="1">
                <a:effectLst>
                  <a:outerShdw blurRad="50800" dist="38100" dir="2700000" algn="tl" rotWithShape="0">
                    <a:srgbClr val="F60002">
                      <a:alpha val="40000"/>
                    </a:srgbClr>
                  </a:outerShdw>
                </a:effectLst>
                <a:tableStyleId>{5C22544A-7EE6-4342-B048-85BDC9FD1C3A}</a:tableStyleId>
              </a:tblPr>
              <a:tblGrid>
                <a:gridCol w="5506714">
                  <a:extLst>
                    <a:ext uri="{9D8B030D-6E8A-4147-A177-3AD203B41FA5}">
                      <a16:colId xmlns:a16="http://schemas.microsoft.com/office/drawing/2014/main" val="1904704853"/>
                    </a:ext>
                  </a:extLst>
                </a:gridCol>
                <a:gridCol w="6167808">
                  <a:extLst>
                    <a:ext uri="{9D8B030D-6E8A-4147-A177-3AD203B41FA5}">
                      <a16:colId xmlns:a16="http://schemas.microsoft.com/office/drawing/2014/main" val="879642037"/>
                    </a:ext>
                  </a:extLst>
                </a:gridCol>
              </a:tblGrid>
              <a:tr h="543147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800" b="1" kern="1200" dirty="0">
                          <a:solidFill>
                            <a:schemeClr val="tx1"/>
                          </a:solidFill>
                          <a:latin typeface="+mn-lt"/>
                          <a:ea typeface="+mn-ea"/>
                          <a:cs typeface="+mn-cs"/>
                        </a:rPr>
                        <a:t>Artículo 12.</a:t>
                      </a:r>
                      <a:r>
                        <a:rPr lang="es-MX" b="0" i="0" dirty="0">
                          <a:solidFill>
                            <a:srgbClr val="333333"/>
                          </a:solidFill>
                          <a:effectLst/>
                          <a:latin typeface="Work Sans"/>
                        </a:rPr>
                        <a:t> </a:t>
                      </a:r>
                      <a:r>
                        <a:rPr lang="es-MX" sz="1800" b="0" kern="1200" noProof="0" dirty="0">
                          <a:solidFill>
                            <a:srgbClr val="00B050"/>
                          </a:solidFill>
                          <a:latin typeface="+mn-lt"/>
                          <a:ea typeface="+mn-ea"/>
                          <a:cs typeface="+mn-cs"/>
                        </a:rPr>
                        <a:t>Para la aplicación de estos criterios, el Comité de Conciliación de la entidad que ejerce la acción de repetición, o el representante legal en aquellas entidades que no tienen la obligación de constituir Comité, adoptará la decisión luego de un análisis en torno a la gravedad de la conducta y al cumplimiento de los requisitos económicos aquí expuestos.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MX" sz="1800" b="0" kern="1200" noProof="0" dirty="0">
                        <a:solidFill>
                          <a:srgbClr val="00B050"/>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MX" sz="1800" b="0" kern="1200" noProof="0" dirty="0">
                          <a:solidFill>
                            <a:srgbClr val="00B050"/>
                          </a:solidFill>
                          <a:latin typeface="+mn-lt"/>
                          <a:ea typeface="+mn-ea"/>
                          <a:cs typeface="+mn-cs"/>
                        </a:rPr>
                        <a:t>El sujeto de repetición para acceder a estas fórmulas conciliatorias deberá allegar los documentos que demuestren sus ingresos y patrimonio.</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MX" sz="1800" b="0" kern="1200" noProof="0" dirty="0">
                        <a:solidFill>
                          <a:srgbClr val="00B050"/>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MX" sz="1800" b="0" kern="1200" noProof="0" dirty="0">
                          <a:solidFill>
                            <a:srgbClr val="00B050"/>
                          </a:solidFill>
                          <a:latin typeface="+mn-lt"/>
                          <a:ea typeface="+mn-ea"/>
                          <a:cs typeface="+mn-cs"/>
                        </a:rPr>
                        <a:t>El juez o magistrado deberá aprobar el acuerdo, si encuentra demostrados los criterios.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MX" sz="1800" b="0" kern="1200" dirty="0">
                        <a:solidFill>
                          <a:schemeClr val="tx1"/>
                        </a:solidFill>
                        <a:latin typeface="+mn-lt"/>
                        <a:ea typeface="+mn-ea"/>
                        <a:cs typeface="+mn-cs"/>
                      </a:endParaRPr>
                    </a:p>
                  </a:txBody>
                  <a:tcPr>
                    <a:noFill/>
                  </a:tcPr>
                </a:tc>
                <a:tc>
                  <a:txBody>
                    <a:bodyPr/>
                    <a:lstStyle/>
                    <a:p>
                      <a:pPr marL="0" algn="just" defTabSz="914400" rtl="0" eaLnBrk="1" latinLnBrk="0" hangingPunct="1"/>
                      <a:r>
                        <a:rPr lang="es-MX" b="1" i="0" dirty="0">
                          <a:solidFill>
                            <a:srgbClr val="333333"/>
                          </a:solidFill>
                          <a:effectLst/>
                          <a:latin typeface="Work Sans"/>
                        </a:rPr>
                        <a:t>Artículo</a:t>
                      </a:r>
                      <a:r>
                        <a:rPr lang="es-MX" b="1" i="0" baseline="0" dirty="0">
                          <a:solidFill>
                            <a:srgbClr val="333333"/>
                          </a:solidFill>
                          <a:effectLst/>
                          <a:latin typeface="Work Sans"/>
                        </a:rPr>
                        <a:t> 12. Conciliación judicial. </a:t>
                      </a:r>
                      <a:r>
                        <a:rPr lang="es-MX" sz="1800" b="0" kern="1200" dirty="0">
                          <a:solidFill>
                            <a:schemeClr val="tx1"/>
                          </a:solidFill>
                          <a:latin typeface="+mn-lt"/>
                          <a:ea typeface="+mn-ea"/>
                          <a:cs typeface="+mn-cs"/>
                        </a:rPr>
                        <a:t>En los procesos de repetición, de oficio o a solicitud de parte, habrá lugar a una audiencia de conciliación. La entidad citada podrá conciliar sobre fórmulas y plazos para el pago y sobre el capital a pagar siempre y cuando el acuerdo que se logre no sea lesivo para los intereses del Estado. El juez o Magistrado deberá aprobar el acuerdo.</a:t>
                      </a:r>
                    </a:p>
                  </a:txBody>
                  <a:tcPr>
                    <a:noFill/>
                  </a:tcPr>
                </a:tc>
                <a:extLst>
                  <a:ext uri="{0D108BD9-81ED-4DB2-BD59-A6C34878D82A}">
                    <a16:rowId xmlns:a16="http://schemas.microsoft.com/office/drawing/2014/main" val="1456725142"/>
                  </a:ext>
                </a:extLst>
              </a:tr>
            </a:tbl>
          </a:graphicData>
        </a:graphic>
      </p:graphicFrame>
    </p:spTree>
    <p:extLst>
      <p:ext uri="{BB962C8B-B14F-4D97-AF65-F5344CB8AC3E}">
        <p14:creationId xmlns:p14="http://schemas.microsoft.com/office/powerpoint/2010/main" val="2651104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4E058C1-C605-4731-8580-DCC5D7693604}"/>
              </a:ext>
            </a:extLst>
          </p:cNvPr>
          <p:cNvSpPr txBox="1"/>
          <p:nvPr/>
        </p:nvSpPr>
        <p:spPr>
          <a:xfrm>
            <a:off x="545910" y="229569"/>
            <a:ext cx="11245756" cy="430887"/>
          </a:xfrm>
          <a:prstGeom prst="rect">
            <a:avLst/>
          </a:prstGeom>
          <a:noFill/>
        </p:spPr>
        <p:txBody>
          <a:bodyPr wrap="square">
            <a:spAutoFit/>
          </a:bodyPr>
          <a:lstStyle/>
          <a:p>
            <a:pPr algn="ctr"/>
            <a:r>
              <a:rPr lang="es-MX" sz="2200" b="1" dirty="0">
                <a:solidFill>
                  <a:srgbClr val="FF0000"/>
                </a:solidFill>
              </a:rPr>
              <a:t>Artículo 49 adicionó el artículo 13-1 de la Ley 678 del 2001, en los siguientes términos:</a:t>
            </a:r>
            <a:endParaRPr lang="es-CO" sz="2200" dirty="0"/>
          </a:p>
        </p:txBody>
      </p:sp>
      <p:sp>
        <p:nvSpPr>
          <p:cNvPr id="6" name="Rectángulo 5"/>
          <p:cNvSpPr/>
          <p:nvPr/>
        </p:nvSpPr>
        <p:spPr>
          <a:xfrm>
            <a:off x="1267097" y="660456"/>
            <a:ext cx="9849394" cy="56489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dirty="0">
                <a:solidFill>
                  <a:srgbClr val="00B050"/>
                </a:solidFill>
                <a:latin typeface="Work Sans"/>
              </a:rPr>
              <a:t>ARTÍCULO 13-1.</a:t>
            </a:r>
            <a:r>
              <a:rPr lang="es-MX" i="1" dirty="0">
                <a:solidFill>
                  <a:srgbClr val="00B050"/>
                </a:solidFill>
                <a:latin typeface="Work Sans"/>
              </a:rPr>
              <a:t> Acuerdos de Pago.</a:t>
            </a:r>
            <a:r>
              <a:rPr lang="es-MX" dirty="0">
                <a:solidFill>
                  <a:srgbClr val="00B050"/>
                </a:solidFill>
                <a:latin typeface="Work Sans"/>
              </a:rPr>
              <a:t> </a:t>
            </a:r>
            <a:r>
              <a:rPr lang="es-MX" sz="1600" dirty="0">
                <a:solidFill>
                  <a:srgbClr val="00B050"/>
                </a:solidFill>
                <a:latin typeface="Work Sans"/>
              </a:rPr>
              <a:t>Una vez ejecutoriada la decisión y en el marco del proceso ejecutivo debido a la condena obtenida en virtud de la acción de repetición o en el proceso por jurisdicción coactiva, cuando la condena se obtuvo por el llamamiento en garantía con fines de repetición, se podrán realizar acuerdos de pago en los cuales se podrá condonar parte del capital conforme a los siguientes preceptos:</a:t>
            </a:r>
          </a:p>
          <a:p>
            <a:pPr algn="just"/>
            <a:r>
              <a:rPr lang="es-MX" sz="1600" dirty="0">
                <a:solidFill>
                  <a:srgbClr val="00B050"/>
                </a:solidFill>
                <a:latin typeface="Work Sans"/>
              </a:rPr>
              <a:t>a) Si el sujeto de repetición devenga entre O y 1O SMLMV y tiene un patrimonio igual o inferior a 150 SMLMV podrá llegarse a un acuerdo en el cual este se comprometa a realizar un pago mínimo correspondiente al 65% del capital de la condena.</a:t>
            </a:r>
          </a:p>
          <a:p>
            <a:pPr algn="just"/>
            <a:r>
              <a:rPr lang="es-MX" sz="1600" dirty="0">
                <a:solidFill>
                  <a:srgbClr val="00B050"/>
                </a:solidFill>
                <a:latin typeface="Work Sans"/>
              </a:rPr>
              <a:t>b) Si el sujeto de repetición devenga entre 1O y 15 SMLMV y/o tiene un patrimonio superior a 150 SMLMV e igual o inferior a 250 SMLMV podrá llegarse a un acuerdo en el cual este se comprometa a realizar un pago mínimo correspondiente al 75% del capital de la condena.</a:t>
            </a:r>
          </a:p>
          <a:p>
            <a:pPr algn="just"/>
            <a:r>
              <a:rPr lang="es-MX" sz="1600" dirty="0">
                <a:solidFill>
                  <a:srgbClr val="00B050"/>
                </a:solidFill>
                <a:latin typeface="Work Sans"/>
              </a:rPr>
              <a:t>c) Si el sujeto de repetición devenga entre 15 y 20 SMLMV y/o tiene un patrimonio superior a 250 SMLMV e igual o inferior a 300 SMLMV podrá llegarse a un acuerdo en el cual este se comprometa a realizar un pago mínimo correspondiente al 85% del capital de la condena.</a:t>
            </a:r>
          </a:p>
          <a:p>
            <a:pPr algn="just"/>
            <a:r>
              <a:rPr lang="es-MX" sz="1600" dirty="0">
                <a:solidFill>
                  <a:srgbClr val="00B050"/>
                </a:solidFill>
                <a:latin typeface="Work Sans"/>
              </a:rPr>
              <a:t>d) Si el sujeto de repetición devenga más de 20 SMLMV y/o tiene un patrimonio igual o a 300 SMLMV podrá llegarse a un acuerdo en el cual este se comprometa a realizar un pago mínimo correspondiente al 95% del capital de la condena.</a:t>
            </a:r>
          </a:p>
          <a:p>
            <a:pPr algn="just"/>
            <a:r>
              <a:rPr lang="es-MX" sz="1600" b="1" dirty="0">
                <a:solidFill>
                  <a:srgbClr val="00B050"/>
                </a:solidFill>
                <a:latin typeface="Work Sans"/>
              </a:rPr>
              <a:t>PARÁGRAFO .</a:t>
            </a:r>
            <a:r>
              <a:rPr lang="es-MX" sz="1600" dirty="0">
                <a:solidFill>
                  <a:srgbClr val="00B050"/>
                </a:solidFill>
                <a:latin typeface="Work Sans"/>
              </a:rPr>
              <a:t> Se podrá realizar una condonación de intereses del 100% si el sujeto de repetición realiza el pago en un término máximo de un año después de la ejecutoria de la sentencia, hasta en un 50% si realiza el pago en un término máximo de 2 años, y hasta en un 30% si realiza el pago dentro de un término máximo de 3 años. Esta condonación se podrá aplicar a las conciliaciones judiciales y extrajudiciales dispuestas en los Artículos 12 y 13 de esta Ley.</a:t>
            </a:r>
            <a:endParaRPr lang="es-MX" sz="1600" b="0" i="0" dirty="0">
              <a:solidFill>
                <a:srgbClr val="00B050"/>
              </a:solidFill>
              <a:effectLst/>
              <a:latin typeface="Work Sans"/>
            </a:endParaRPr>
          </a:p>
        </p:txBody>
      </p:sp>
    </p:spTree>
    <p:extLst>
      <p:ext uri="{BB962C8B-B14F-4D97-AF65-F5344CB8AC3E}">
        <p14:creationId xmlns:p14="http://schemas.microsoft.com/office/powerpoint/2010/main" val="564391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1007166" y="1447516"/>
            <a:ext cx="9284473" cy="3862596"/>
          </a:xfrm>
          <a:prstGeom prst="rect">
            <a:avLst/>
          </a:prstGeom>
          <a:noFill/>
        </p:spPr>
        <p:txBody>
          <a:bodyPr wrap="square" rtlCol="0">
            <a:spAutoFit/>
          </a:bodyPr>
          <a:lstStyle/>
          <a:p>
            <a:pPr algn="ctr"/>
            <a:r>
              <a:rPr lang="es-MX" sz="4900" b="1" dirty="0"/>
              <a:t>ACCIÓN DE REPETICIÓN Y LLAMAMIENTO EN GARANTÍA </a:t>
            </a:r>
          </a:p>
          <a:p>
            <a:pPr algn="r"/>
            <a:endParaRPr lang="es-MX" sz="4900" dirty="0">
              <a:solidFill>
                <a:srgbClr val="FF0000"/>
              </a:solidFill>
            </a:endParaRPr>
          </a:p>
          <a:p>
            <a:pPr algn="ctr"/>
            <a:r>
              <a:rPr lang="es-MX" sz="4900" b="1" dirty="0">
                <a:solidFill>
                  <a:srgbClr val="FF0000"/>
                </a:solidFill>
              </a:rPr>
              <a:t>MODIFICACIONES: LEY No. 2195 DEL 18 ENERO 2022</a:t>
            </a:r>
            <a:endParaRPr lang="en-US" sz="4900" b="1" dirty="0">
              <a:solidFill>
                <a:srgbClr val="FF0000"/>
              </a:solidFill>
            </a:endParaRPr>
          </a:p>
        </p:txBody>
      </p:sp>
    </p:spTree>
    <p:extLst>
      <p:ext uri="{BB962C8B-B14F-4D97-AF65-F5344CB8AC3E}">
        <p14:creationId xmlns:p14="http://schemas.microsoft.com/office/powerpoint/2010/main" val="1139944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1007166" y="507205"/>
            <a:ext cx="9833112" cy="4770537"/>
          </a:xfrm>
          <a:prstGeom prst="rect">
            <a:avLst/>
          </a:prstGeom>
          <a:noFill/>
        </p:spPr>
        <p:txBody>
          <a:bodyPr wrap="square" rtlCol="0">
            <a:spAutoFit/>
          </a:bodyPr>
          <a:lstStyle/>
          <a:p>
            <a:pPr algn="ctr"/>
            <a:r>
              <a:rPr lang="en-US" sz="2600" b="1" dirty="0">
                <a:solidFill>
                  <a:srgbClr val="FF0000"/>
                </a:solidFill>
              </a:rPr>
              <a:t>NORMAS</a:t>
            </a:r>
          </a:p>
          <a:p>
            <a:pPr algn="ctr"/>
            <a:endParaRPr lang="es-MX" sz="2000" b="0" i="0" dirty="0">
              <a:solidFill>
                <a:srgbClr val="000000"/>
              </a:solidFill>
              <a:effectLst/>
            </a:endParaRPr>
          </a:p>
          <a:p>
            <a:pPr algn="ctr"/>
            <a:endParaRPr lang="es-MX" sz="2000" b="1" i="0" dirty="0">
              <a:solidFill>
                <a:srgbClr val="000000"/>
              </a:solidFill>
              <a:effectLst/>
            </a:endParaRPr>
          </a:p>
          <a:p>
            <a:pPr marL="342900" indent="-342900" algn="just">
              <a:buFont typeface="Wingdings" panose="05000000000000000000" pitchFamily="2" charset="2"/>
              <a:buChar char="v"/>
            </a:pPr>
            <a:r>
              <a:rPr lang="es-MX" sz="2200" b="1" dirty="0">
                <a:effectLst/>
              </a:rPr>
              <a:t>LEY 678 DE 2001 </a:t>
            </a:r>
            <a:r>
              <a:rPr lang="es-MX" sz="2200" dirty="0">
                <a:effectLst/>
              </a:rPr>
              <a:t>“</a:t>
            </a:r>
            <a:r>
              <a:rPr lang="es-MX" sz="2200" i="1" dirty="0">
                <a:effectLst/>
              </a:rPr>
              <a:t>Por medio de la cual se reglamenta la determinación de responsabilidad patrimonial de los agentes del Estado a través del ejercicio de la acción de repetición o de llamamiento en garantía con fines de repetición”</a:t>
            </a:r>
          </a:p>
          <a:p>
            <a:pPr marL="342900" indent="-342900" algn="just">
              <a:buFont typeface="Wingdings" panose="05000000000000000000" pitchFamily="2" charset="2"/>
              <a:buChar char="v"/>
            </a:pPr>
            <a:endParaRPr lang="es-MX" sz="2200" dirty="0"/>
          </a:p>
          <a:p>
            <a:pPr marL="342900" indent="-342900" algn="just">
              <a:buFont typeface="Wingdings" panose="05000000000000000000" pitchFamily="2" charset="2"/>
              <a:buChar char="v"/>
            </a:pPr>
            <a:r>
              <a:rPr lang="es-MX" sz="2200" b="1" dirty="0"/>
              <a:t>LEY 2195 DE 2022</a:t>
            </a:r>
            <a:r>
              <a:rPr lang="es-MX" sz="2200" dirty="0"/>
              <a:t> </a:t>
            </a:r>
            <a:r>
              <a:rPr lang="es-MX" sz="2200" i="1" dirty="0"/>
              <a:t>“Por medio de la cual se adoptan medidas en materia de transparencia, prevención y lucha contra la corrupción y se dictan otras disposiciones”</a:t>
            </a:r>
          </a:p>
          <a:p>
            <a:pPr marL="342900" indent="-342900" algn="just">
              <a:buFont typeface="Wingdings" panose="05000000000000000000" pitchFamily="2" charset="2"/>
              <a:buChar char="v"/>
            </a:pPr>
            <a:endParaRPr lang="es-MX" sz="2200" b="0" i="0" dirty="0">
              <a:effectLst/>
            </a:endParaRPr>
          </a:p>
          <a:p>
            <a:pPr marL="342900" indent="-342900" algn="just">
              <a:buFont typeface="Wingdings" panose="05000000000000000000" pitchFamily="2" charset="2"/>
              <a:buChar char="v"/>
            </a:pPr>
            <a:r>
              <a:rPr lang="es-MX" sz="2200" b="1" i="0" dirty="0">
                <a:effectLst/>
              </a:rPr>
              <a:t>LEY 1437 DE 2011 “</a:t>
            </a:r>
            <a:r>
              <a:rPr lang="es-MX" sz="2200" i="1" dirty="0">
                <a:solidFill>
                  <a:srgbClr val="333333"/>
                </a:solidFill>
                <a:effectLst/>
              </a:rPr>
              <a:t>Por la cual se expide el Código de Procedimiento Administrativo y de lo Contencioso Administrativo”</a:t>
            </a:r>
            <a:endParaRPr lang="es-MX" sz="2200" i="0" dirty="0">
              <a:effectLst/>
            </a:endParaRPr>
          </a:p>
          <a:p>
            <a:pPr marL="342900" indent="-342900" algn="just">
              <a:buFont typeface="Wingdings" panose="05000000000000000000" pitchFamily="2" charset="2"/>
              <a:buChar char="v"/>
            </a:pPr>
            <a:endParaRPr lang="en-US" sz="2000" i="1" dirty="0"/>
          </a:p>
        </p:txBody>
      </p:sp>
    </p:spTree>
    <p:extLst>
      <p:ext uri="{BB962C8B-B14F-4D97-AF65-F5344CB8AC3E}">
        <p14:creationId xmlns:p14="http://schemas.microsoft.com/office/powerpoint/2010/main" val="503732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625D133-82E9-4625-B6AF-50290DBDCDFC}"/>
              </a:ext>
            </a:extLst>
          </p:cNvPr>
          <p:cNvSpPr txBox="1"/>
          <p:nvPr/>
        </p:nvSpPr>
        <p:spPr>
          <a:xfrm>
            <a:off x="1637731" y="689788"/>
            <a:ext cx="8543499" cy="5478423"/>
          </a:xfrm>
          <a:prstGeom prst="rect">
            <a:avLst/>
          </a:prstGeom>
          <a:noFill/>
        </p:spPr>
        <p:txBody>
          <a:bodyPr wrap="square">
            <a:spAutoFit/>
          </a:bodyPr>
          <a:lstStyle/>
          <a:p>
            <a:pPr algn="ctr"/>
            <a:r>
              <a:rPr lang="es-MX" sz="5000" b="1" dirty="0">
                <a:solidFill>
                  <a:srgbClr val="F60002"/>
                </a:solidFill>
              </a:rPr>
              <a:t>LEY 2195 DE 2022</a:t>
            </a:r>
          </a:p>
          <a:p>
            <a:pPr algn="ctr"/>
            <a:endParaRPr lang="es-MX" sz="5000" b="1" dirty="0">
              <a:solidFill>
                <a:srgbClr val="F60002"/>
              </a:solidFill>
            </a:endParaRPr>
          </a:p>
          <a:p>
            <a:pPr algn="ctr"/>
            <a:r>
              <a:rPr lang="es-MX" sz="5000" b="1" dirty="0">
                <a:solidFill>
                  <a:srgbClr val="F60002"/>
                </a:solidFill>
              </a:rPr>
              <a:t>CAPÍTULO VII </a:t>
            </a:r>
          </a:p>
          <a:p>
            <a:pPr algn="ctr"/>
            <a:r>
              <a:rPr lang="es-MX" sz="5000" b="1" dirty="0">
                <a:solidFill>
                  <a:srgbClr val="F60002"/>
                </a:solidFill>
              </a:rPr>
              <a:t>MODIFICACIONES A LA ACCIÓN DE REPETICIÓN</a:t>
            </a:r>
          </a:p>
          <a:p>
            <a:pPr algn="ctr"/>
            <a:endParaRPr lang="es-MX" sz="5000" b="1" dirty="0">
              <a:solidFill>
                <a:srgbClr val="F60002"/>
              </a:solidFill>
            </a:endParaRPr>
          </a:p>
          <a:p>
            <a:pPr algn="ctr"/>
            <a:r>
              <a:rPr lang="es-MX" sz="5000" b="1" dirty="0">
                <a:solidFill>
                  <a:srgbClr val="F60002"/>
                </a:solidFill>
              </a:rPr>
              <a:t>(ARTÍCULOS 39 - 49)</a:t>
            </a:r>
          </a:p>
        </p:txBody>
      </p:sp>
    </p:spTree>
    <p:extLst>
      <p:ext uri="{BB962C8B-B14F-4D97-AF65-F5344CB8AC3E}">
        <p14:creationId xmlns:p14="http://schemas.microsoft.com/office/powerpoint/2010/main" val="3126072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D32105F-2944-4A84-B543-9360C6F66E7E}"/>
              </a:ext>
            </a:extLst>
          </p:cNvPr>
          <p:cNvSpPr txBox="1"/>
          <p:nvPr/>
        </p:nvSpPr>
        <p:spPr>
          <a:xfrm>
            <a:off x="556591" y="357882"/>
            <a:ext cx="10827026" cy="6555641"/>
          </a:xfrm>
          <a:prstGeom prst="rect">
            <a:avLst/>
          </a:prstGeom>
          <a:noFill/>
        </p:spPr>
        <p:txBody>
          <a:bodyPr wrap="square">
            <a:spAutoFit/>
          </a:bodyPr>
          <a:lstStyle/>
          <a:p>
            <a:pPr algn="ctr"/>
            <a:r>
              <a:rPr lang="es-MX" sz="2200" b="1" dirty="0">
                <a:solidFill>
                  <a:srgbClr val="FF0000"/>
                </a:solidFill>
              </a:rPr>
              <a:t>Artículo 39. Modificó el artículo 5 de la Ley 678 de 2001, en los siguientes términos: </a:t>
            </a:r>
          </a:p>
          <a:p>
            <a:pPr algn="ctr"/>
            <a:endParaRPr lang="es-MX" sz="2200" b="1" dirty="0">
              <a:solidFill>
                <a:srgbClr val="F60002"/>
              </a:solidFill>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i="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MX" sz="2000" b="1" dirty="0">
              <a:solidFill>
                <a:srgbClr val="F60002"/>
              </a:solidFill>
              <a:latin typeface="Garamond" panose="02020404030301010803" pitchFamily="18" charset="0"/>
              <a:cs typeface="Times New Roman" panose="02020603050405020304" pitchFamily="18" charset="0"/>
            </a:endParaRPr>
          </a:p>
          <a:p>
            <a:pPr algn="ctr"/>
            <a:endParaRPr lang="es-CO" sz="2000" b="1" dirty="0">
              <a:solidFill>
                <a:srgbClr val="F60002"/>
              </a:solidFill>
              <a:latin typeface="Garamond" panose="02020404030301010803" pitchFamily="18" charset="0"/>
              <a:cs typeface="Times New Roman" panose="02020603050405020304" pitchFamily="18" charset="0"/>
            </a:endParaRPr>
          </a:p>
        </p:txBody>
      </p:sp>
      <p:graphicFrame>
        <p:nvGraphicFramePr>
          <p:cNvPr id="5" name="Tabla 3">
            <a:extLst>
              <a:ext uri="{FF2B5EF4-FFF2-40B4-BE49-F238E27FC236}">
                <a16:creationId xmlns:a16="http://schemas.microsoft.com/office/drawing/2014/main" id="{00742D47-18CA-4205-B22E-6194A0EF33B5}"/>
              </a:ext>
            </a:extLst>
          </p:cNvPr>
          <p:cNvGraphicFramePr>
            <a:graphicFrameLocks noGrp="1"/>
          </p:cNvGraphicFramePr>
          <p:nvPr>
            <p:extLst>
              <p:ext uri="{D42A27DB-BD31-4B8C-83A1-F6EECF244321}">
                <p14:modId xmlns:p14="http://schemas.microsoft.com/office/powerpoint/2010/main" val="3529826066"/>
              </p:ext>
            </p:extLst>
          </p:nvPr>
        </p:nvGraphicFramePr>
        <p:xfrm>
          <a:off x="177421" y="1303057"/>
          <a:ext cx="11682483" cy="5852160"/>
        </p:xfrm>
        <a:graphic>
          <a:graphicData uri="http://schemas.openxmlformats.org/drawingml/2006/table">
            <a:tbl>
              <a:tblPr firstRow="1" bandRow="1">
                <a:effectLst>
                  <a:outerShdw blurRad="50800" dist="38100" dir="2700000" algn="tl" rotWithShape="0">
                    <a:srgbClr val="FF0000">
                      <a:alpha val="40000"/>
                    </a:srgbClr>
                  </a:outerShdw>
                  <a:reflection blurRad="6350" stA="50000" endA="300" endPos="55000" dir="5400000" sy="-100000" algn="bl" rotWithShape="0"/>
                </a:effectLst>
                <a:tableStyleId>{5C22544A-7EE6-4342-B048-85BDC9FD1C3A}</a:tableStyleId>
              </a:tblPr>
              <a:tblGrid>
                <a:gridCol w="5677469">
                  <a:extLst>
                    <a:ext uri="{9D8B030D-6E8A-4147-A177-3AD203B41FA5}">
                      <a16:colId xmlns:a16="http://schemas.microsoft.com/office/drawing/2014/main" val="3654818559"/>
                    </a:ext>
                  </a:extLst>
                </a:gridCol>
                <a:gridCol w="6005014">
                  <a:extLst>
                    <a:ext uri="{9D8B030D-6E8A-4147-A177-3AD203B41FA5}">
                      <a16:colId xmlns:a16="http://schemas.microsoft.com/office/drawing/2014/main" val="1440885935"/>
                    </a:ext>
                  </a:extLst>
                </a:gridCol>
              </a:tblGrid>
              <a:tr h="3357350">
                <a:tc>
                  <a:txBody>
                    <a:bodyPr/>
                    <a:lstStyle/>
                    <a:p>
                      <a:pPr algn="just"/>
                      <a:r>
                        <a:rPr lang="es-MX" sz="1800" b="1" i="0" dirty="0">
                          <a:solidFill>
                            <a:schemeClr val="tx1"/>
                          </a:solidFill>
                          <a:latin typeface="Calibri (Cuerpo)"/>
                        </a:rPr>
                        <a:t>Artículo 5. Dolo. </a:t>
                      </a:r>
                      <a:r>
                        <a:rPr lang="es-MX" sz="1800" b="0" i="0" dirty="0">
                          <a:solidFill>
                            <a:schemeClr val="tx1"/>
                          </a:solidFill>
                          <a:latin typeface="Calibri (Cuerpo)"/>
                        </a:rPr>
                        <a:t>La conducta es dolosa cuando el agente del Estado quiere la realización de 	un hecho ajeno a las finalidades del servicio del Estado. </a:t>
                      </a:r>
                    </a:p>
                    <a:p>
                      <a:pPr algn="just"/>
                      <a:r>
                        <a:rPr lang="es-MX" sz="1800" b="0" i="0" dirty="0">
                          <a:solidFill>
                            <a:schemeClr val="tx1"/>
                          </a:solidFill>
                          <a:latin typeface="Calibri (Cuerpo)"/>
                          <a:cs typeface="Times New Roman" panose="02020603050405020304" pitchFamily="18" charset="0"/>
                        </a:rPr>
                        <a:t>	</a:t>
                      </a:r>
                    </a:p>
                    <a:p>
                      <a:pPr algn="just"/>
                      <a:r>
                        <a:rPr lang="es-MX" sz="1800" b="0" i="0" dirty="0">
                          <a:solidFill>
                            <a:schemeClr val="tx1"/>
                          </a:solidFill>
                          <a:latin typeface="Calibri (Cuerpo)"/>
                        </a:rPr>
                        <a:t>Se presume que existe dolo del agente público por las siguientes causas: </a:t>
                      </a:r>
                    </a:p>
                    <a:p>
                      <a:pPr algn="just"/>
                      <a:r>
                        <a:rPr lang="es-MX" sz="1800" b="0" i="0" dirty="0">
                          <a:solidFill>
                            <a:schemeClr val="tx1"/>
                          </a:solidFill>
                          <a:latin typeface="Calibri (Cuerpo)"/>
                        </a:rPr>
                        <a:t>	</a:t>
                      </a:r>
                    </a:p>
                    <a:p>
                      <a:pPr algn="just"/>
                      <a:r>
                        <a:rPr lang="es-MX" sz="1800" b="1" i="0" dirty="0">
                          <a:solidFill>
                            <a:srgbClr val="FF0000"/>
                          </a:solidFill>
                          <a:latin typeface="Calibri (Cuerpo)"/>
                        </a:rPr>
                        <a:t>1. </a:t>
                      </a:r>
                      <a:r>
                        <a:rPr lang="es-MX" sz="1800" b="0" i="0" dirty="0">
                          <a:solidFill>
                            <a:schemeClr val="tx1"/>
                          </a:solidFill>
                          <a:latin typeface="Calibri (Cuerpo)"/>
                        </a:rPr>
                        <a:t>Que el acto administrativo haya sido declarado nulo por desviación de poder, indebida motivación, o falta de motivación, y por falsa motivación. </a:t>
                      </a:r>
                    </a:p>
                    <a:p>
                      <a:pPr algn="just"/>
                      <a:endParaRPr lang="es-MX" sz="1800" b="0" i="0" dirty="0">
                        <a:solidFill>
                          <a:schemeClr val="tx1"/>
                        </a:solidFill>
                        <a:latin typeface="Calibri (Cuerpo)"/>
                      </a:endParaRPr>
                    </a:p>
                    <a:p>
                      <a:pPr algn="just"/>
                      <a:r>
                        <a:rPr lang="es-MX" sz="1800" b="0" i="0" dirty="0">
                          <a:solidFill>
                            <a:schemeClr val="tx1"/>
                          </a:solidFill>
                          <a:latin typeface="Calibri (Cuerpo)"/>
                        </a:rPr>
                        <a:t>2. Haber sido penal o disciplinariamente responsable a título de dolo por los mismos daños 	que sirvieron de fundamento para la responsabilidad patrimonial del Estado. </a:t>
                      </a:r>
                    </a:p>
                    <a:p>
                      <a:pPr algn="just"/>
                      <a:endParaRPr lang="es-MX" sz="1800" b="0" i="0" dirty="0">
                        <a:solidFill>
                          <a:schemeClr val="tx1"/>
                        </a:solidFill>
                        <a:latin typeface="Calibri (Cuerpo)"/>
                      </a:endParaRPr>
                    </a:p>
                    <a:p>
                      <a:pPr algn="just"/>
                      <a:r>
                        <a:rPr lang="es-MX" sz="1800" b="0" i="0" dirty="0">
                          <a:solidFill>
                            <a:schemeClr val="tx1"/>
                          </a:solidFill>
                          <a:latin typeface="Calibri (Cuerpo)"/>
                        </a:rPr>
                        <a:t>3. Haber expedido la resolución, el auto o sentencia contrario a derecho en un proceso judicial. </a:t>
                      </a:r>
                    </a:p>
                    <a:p>
                      <a:pPr algn="just"/>
                      <a:endParaRPr lang="es-MX" sz="1800" b="0" i="0" dirty="0">
                        <a:solidFill>
                          <a:schemeClr val="tx1"/>
                        </a:solidFill>
                        <a:latin typeface="Calibri (Cuerpo)"/>
                      </a:endParaRPr>
                    </a:p>
                    <a:p>
                      <a:pPr algn="just"/>
                      <a:r>
                        <a:rPr lang="es-MX" sz="1800" b="0" i="0" dirty="0">
                          <a:solidFill>
                            <a:schemeClr val="tx1"/>
                          </a:solidFill>
                          <a:latin typeface="Calibri (Cuerpo)"/>
                        </a:rPr>
                        <a:t>4. Obrar con desviación de poder</a:t>
                      </a:r>
                      <a:endParaRPr lang="es-MX" sz="1800" b="0" i="0" dirty="0">
                        <a:solidFill>
                          <a:schemeClr val="tx1"/>
                        </a:solidFill>
                        <a:latin typeface="Calibri (Cuerpo)"/>
                        <a:cs typeface="Times New Roman" panose="02020603050405020304" pitchFamily="18" charset="0"/>
                      </a:endParaRPr>
                    </a:p>
                    <a:p>
                      <a:pPr algn="just"/>
                      <a:endParaRPr lang="es-CO" b="0" dirty="0">
                        <a:solidFill>
                          <a:schemeClr val="tx1"/>
                        </a:solidFill>
                      </a:endParaRPr>
                    </a:p>
                  </a:txBody>
                  <a:tcPr>
                    <a:noFill/>
                  </a:tcPr>
                </a:tc>
                <a:tc>
                  <a:txBody>
                    <a:bodyPr/>
                    <a:lstStyle/>
                    <a:p>
                      <a:pPr algn="just"/>
                      <a:r>
                        <a:rPr lang="es-MX" sz="1800" b="1" i="0" dirty="0">
                          <a:solidFill>
                            <a:schemeClr val="tx1"/>
                          </a:solidFill>
                        </a:rPr>
                        <a:t>Artículo 5. Dolo. </a:t>
                      </a:r>
                      <a:r>
                        <a:rPr lang="es-MX" sz="1800" b="0" i="0" dirty="0">
                          <a:solidFill>
                            <a:schemeClr val="tx1"/>
                          </a:solidFill>
                        </a:rPr>
                        <a:t>La conducta es dolosa cuando el agente del Estado quiere la realización de 	un hecho ajeno a las finalidades del servicio del Estado. </a:t>
                      </a:r>
                    </a:p>
                    <a:p>
                      <a:pPr algn="just"/>
                      <a:r>
                        <a:rPr lang="es-MX" sz="1800" b="0" i="0" dirty="0">
                          <a:solidFill>
                            <a:schemeClr val="tx1"/>
                          </a:solidFill>
                          <a:latin typeface="Garamond" panose="02020404030301010803" pitchFamily="18" charset="0"/>
                          <a:cs typeface="Times New Roman" panose="02020603050405020304" pitchFamily="18" charset="0"/>
                        </a:rPr>
                        <a:t>	</a:t>
                      </a:r>
                    </a:p>
                    <a:p>
                      <a:pPr algn="just"/>
                      <a:r>
                        <a:rPr lang="es-MX" sz="1800" b="0" i="0" dirty="0">
                          <a:solidFill>
                            <a:schemeClr val="tx1"/>
                          </a:solidFill>
                        </a:rPr>
                        <a:t>Se</a:t>
                      </a:r>
                      <a:r>
                        <a:rPr lang="es-MX" sz="1800" b="0" i="0" kern="1200" dirty="0">
                          <a:solidFill>
                            <a:schemeClr val="lt1"/>
                          </a:solidFill>
                          <a:effectLst/>
                          <a:latin typeface="+mn-lt"/>
                          <a:ea typeface="+mn-ea"/>
                          <a:cs typeface="+mn-cs"/>
                        </a:rPr>
                        <a:t> </a:t>
                      </a:r>
                      <a:r>
                        <a:rPr lang="es-MX" sz="1800" b="0" i="0" kern="1200" dirty="0">
                          <a:solidFill>
                            <a:schemeClr val="tx1"/>
                          </a:solidFill>
                          <a:effectLst/>
                          <a:latin typeface="+mn-lt"/>
                          <a:ea typeface="+mn-ea"/>
                          <a:cs typeface="+mn-cs"/>
                        </a:rPr>
                        <a:t>presume que existe dolo del agente público por las siguientes causas:</a:t>
                      </a:r>
                    </a:p>
                    <a:p>
                      <a:pPr algn="just"/>
                      <a:endParaRPr lang="es-MX" sz="1800" b="0" i="0" kern="1200" dirty="0">
                        <a:solidFill>
                          <a:schemeClr val="tx1"/>
                        </a:solidFill>
                        <a:effectLst/>
                        <a:latin typeface="+mn-lt"/>
                        <a:ea typeface="+mn-ea"/>
                        <a:cs typeface="+mn-cs"/>
                      </a:endParaRPr>
                    </a:p>
                    <a:p>
                      <a:pPr algn="just"/>
                      <a:r>
                        <a:rPr lang="es-MX" sz="1800" b="0" i="0" kern="1200" dirty="0">
                          <a:solidFill>
                            <a:schemeClr val="tx1"/>
                          </a:solidFill>
                          <a:effectLst/>
                          <a:latin typeface="+mn-lt"/>
                          <a:ea typeface="+mn-ea"/>
                          <a:cs typeface="+mn-cs"/>
                        </a:rPr>
                        <a:t>1. Obrar con desviación de poder.</a:t>
                      </a:r>
                    </a:p>
                    <a:p>
                      <a:pPr algn="just"/>
                      <a:r>
                        <a:rPr lang="es-MX" sz="1800" b="1" i="0" kern="1200" dirty="0">
                          <a:solidFill>
                            <a:srgbClr val="FF0000"/>
                          </a:solidFill>
                          <a:effectLst/>
                          <a:latin typeface="+mn-lt"/>
                          <a:ea typeface="+mn-ea"/>
                          <a:cs typeface="+mn-cs"/>
                        </a:rPr>
                        <a:t>2. </a:t>
                      </a:r>
                      <a:r>
                        <a:rPr lang="es-MX" sz="1800" b="0" i="0" kern="1200" dirty="0">
                          <a:solidFill>
                            <a:schemeClr val="tx1"/>
                          </a:solidFill>
                          <a:effectLst/>
                          <a:latin typeface="+mn-lt"/>
                          <a:ea typeface="+mn-ea"/>
                          <a:cs typeface="+mn-cs"/>
                        </a:rPr>
                        <a:t>Haber expedido el acto administrativo con vicios en su motivación por inexistencia del supuesto de hecho de la decisión adoptada o de la norma que le sirve de fundamento.</a:t>
                      </a:r>
                    </a:p>
                    <a:p>
                      <a:pPr algn="just"/>
                      <a:r>
                        <a:rPr lang="es-MX" sz="1800" b="1" i="0" kern="1200" dirty="0">
                          <a:solidFill>
                            <a:srgbClr val="FF0000"/>
                          </a:solidFill>
                          <a:effectLst/>
                          <a:latin typeface="+mn-lt"/>
                          <a:ea typeface="+mn-ea"/>
                          <a:cs typeface="+mn-cs"/>
                        </a:rPr>
                        <a:t>3. </a:t>
                      </a:r>
                      <a:r>
                        <a:rPr lang="es-MX" sz="1800" b="0" i="0" kern="1200" dirty="0">
                          <a:solidFill>
                            <a:schemeClr val="tx1"/>
                          </a:solidFill>
                          <a:effectLst/>
                          <a:latin typeface="+mn-lt"/>
                          <a:ea typeface="+mn-ea"/>
                          <a:cs typeface="+mn-cs"/>
                        </a:rPr>
                        <a:t>Haber expedido el acto administrativo con falsa motivación por desviación de la realidad u ocultamiento de los hechos que sirven de sustento a la decisión de la administración.</a:t>
                      </a:r>
                    </a:p>
                    <a:p>
                      <a:pPr algn="just"/>
                      <a:r>
                        <a:rPr lang="es-MX" sz="1800" b="0" i="0" kern="1200" dirty="0">
                          <a:solidFill>
                            <a:schemeClr val="tx1"/>
                          </a:solidFill>
                          <a:effectLst/>
                          <a:latin typeface="+mn-lt"/>
                          <a:ea typeface="+mn-ea"/>
                          <a:cs typeface="+mn-cs"/>
                        </a:rPr>
                        <a:t>4. Haber sido penal o disciplinariamente responsable a título de dolo por los mismos daños que sirvieron de fundamento para la responsabilidad patrimonial del Estado.</a:t>
                      </a:r>
                    </a:p>
                    <a:p>
                      <a:pPr algn="just"/>
                      <a:r>
                        <a:rPr lang="es-MX" sz="1800" b="0" i="0" kern="1200" dirty="0">
                          <a:solidFill>
                            <a:schemeClr val="tx1"/>
                          </a:solidFill>
                          <a:effectLst/>
                          <a:latin typeface="+mn-lt"/>
                          <a:ea typeface="+mn-ea"/>
                          <a:cs typeface="+mn-cs"/>
                        </a:rPr>
                        <a:t>5. Haber expedido la resolución, el auto o sentencia manifiestamente contrario a derecho en un proceso judicial.</a:t>
                      </a:r>
                    </a:p>
                    <a:p>
                      <a:pPr algn="just"/>
                      <a:endParaRPr lang="es-CO" b="0" dirty="0">
                        <a:solidFill>
                          <a:schemeClr val="tx1"/>
                        </a:solidFill>
                        <a:latin typeface="Calibri (Cuerpo)"/>
                      </a:endParaRPr>
                    </a:p>
                  </a:txBody>
                  <a:tcPr>
                    <a:noFill/>
                  </a:tcPr>
                </a:tc>
                <a:extLst>
                  <a:ext uri="{0D108BD9-81ED-4DB2-BD59-A6C34878D82A}">
                    <a16:rowId xmlns:a16="http://schemas.microsoft.com/office/drawing/2014/main" val="12661249"/>
                  </a:ext>
                </a:extLst>
              </a:tr>
            </a:tbl>
          </a:graphicData>
        </a:graphic>
      </p:graphicFrame>
      <p:graphicFrame>
        <p:nvGraphicFramePr>
          <p:cNvPr id="6" name="Tabla 6">
            <a:extLst>
              <a:ext uri="{FF2B5EF4-FFF2-40B4-BE49-F238E27FC236}">
                <a16:creationId xmlns:a16="http://schemas.microsoft.com/office/drawing/2014/main" id="{E321345A-4D2E-46DB-979F-FA1D6E573BB1}"/>
              </a:ext>
            </a:extLst>
          </p:cNvPr>
          <p:cNvGraphicFramePr>
            <a:graphicFrameLocks noGrp="1"/>
          </p:cNvGraphicFramePr>
          <p:nvPr>
            <p:extLst>
              <p:ext uri="{D42A27DB-BD31-4B8C-83A1-F6EECF244321}">
                <p14:modId xmlns:p14="http://schemas.microsoft.com/office/powerpoint/2010/main" val="1618055263"/>
              </p:ext>
            </p:extLst>
          </p:nvPr>
        </p:nvGraphicFramePr>
        <p:xfrm>
          <a:off x="177421" y="923328"/>
          <a:ext cx="11682483" cy="365760"/>
        </p:xfrm>
        <a:graphic>
          <a:graphicData uri="http://schemas.openxmlformats.org/drawingml/2006/table">
            <a:tbl>
              <a:tblPr firstRow="1" bandRow="1">
                <a:effectLst>
                  <a:outerShdw blurRad="50800" dist="38100" dir="5400000" algn="t" rotWithShape="0">
                    <a:srgbClr val="FF0000">
                      <a:alpha val="40000"/>
                    </a:srgbClr>
                  </a:outerShdw>
                  <a:reflection blurRad="6350" stA="50000" endA="300" endPos="55000" dir="5400000" sy="-100000" algn="bl" rotWithShape="0"/>
                </a:effectLst>
                <a:tableStyleId>{5C22544A-7EE6-4342-B048-85BDC9FD1C3A}</a:tableStyleId>
              </a:tblPr>
              <a:tblGrid>
                <a:gridCol w="5745707">
                  <a:extLst>
                    <a:ext uri="{9D8B030D-6E8A-4147-A177-3AD203B41FA5}">
                      <a16:colId xmlns:a16="http://schemas.microsoft.com/office/drawing/2014/main" val="1734956033"/>
                    </a:ext>
                  </a:extLst>
                </a:gridCol>
                <a:gridCol w="5936776">
                  <a:extLst>
                    <a:ext uri="{9D8B030D-6E8A-4147-A177-3AD203B41FA5}">
                      <a16:colId xmlns:a16="http://schemas.microsoft.com/office/drawing/2014/main" val="3120269317"/>
                    </a:ext>
                  </a:extLst>
                </a:gridCol>
              </a:tblGrid>
              <a:tr h="230598">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1684985994"/>
                  </a:ext>
                </a:extLst>
              </a:tr>
            </a:tbl>
          </a:graphicData>
        </a:graphic>
      </p:graphicFrame>
    </p:spTree>
    <p:extLst>
      <p:ext uri="{BB962C8B-B14F-4D97-AF65-F5344CB8AC3E}">
        <p14:creationId xmlns:p14="http://schemas.microsoft.com/office/powerpoint/2010/main" val="819055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5BA6DE3-0D86-455A-A0D8-58DE146BA2CF}"/>
              </a:ext>
            </a:extLst>
          </p:cNvPr>
          <p:cNvSpPr txBox="1"/>
          <p:nvPr/>
        </p:nvSpPr>
        <p:spPr>
          <a:xfrm>
            <a:off x="354842" y="477757"/>
            <a:ext cx="11532358" cy="5693866"/>
          </a:xfrm>
          <a:prstGeom prst="rect">
            <a:avLst/>
          </a:prstGeom>
          <a:noFill/>
        </p:spPr>
        <p:txBody>
          <a:bodyPr wrap="square">
            <a:spAutoFit/>
          </a:bodyPr>
          <a:lstStyle/>
          <a:p>
            <a:pPr algn="ctr"/>
            <a:r>
              <a:rPr lang="es-MX" sz="2200" b="1" dirty="0">
                <a:solidFill>
                  <a:srgbClr val="FF0000"/>
                </a:solidFill>
              </a:rPr>
              <a:t>Artículo 40. Modificó el artículo 6 de la Ley 678 de 2001, en los siguientes términos: </a:t>
            </a:r>
          </a:p>
          <a:p>
            <a:pPr algn="ctr"/>
            <a:endParaRPr lang="es-MX" sz="1800" b="1" dirty="0">
              <a:solidFill>
                <a:srgbClr val="F60002"/>
              </a:solidFill>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i="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a:p>
            <a:pPr algn="ctr"/>
            <a:endParaRPr lang="es-MX" sz="1800" b="1" dirty="0">
              <a:solidFill>
                <a:srgbClr val="F60002"/>
              </a:solidFill>
              <a:latin typeface="Garamond" panose="02020404030301010803" pitchFamily="18" charset="0"/>
              <a:cs typeface="Times New Roman" panose="02020603050405020304" pitchFamily="18" charset="0"/>
            </a:endParaRPr>
          </a:p>
        </p:txBody>
      </p:sp>
      <p:graphicFrame>
        <p:nvGraphicFramePr>
          <p:cNvPr id="4" name="Tabla 4">
            <a:extLst>
              <a:ext uri="{FF2B5EF4-FFF2-40B4-BE49-F238E27FC236}">
                <a16:creationId xmlns:a16="http://schemas.microsoft.com/office/drawing/2014/main" id="{3F1F2F63-AB3C-47D0-945F-781605BF6013}"/>
              </a:ext>
            </a:extLst>
          </p:cNvPr>
          <p:cNvGraphicFramePr>
            <a:graphicFrameLocks noGrp="1"/>
          </p:cNvGraphicFramePr>
          <p:nvPr>
            <p:extLst>
              <p:ext uri="{D42A27DB-BD31-4B8C-83A1-F6EECF244321}">
                <p14:modId xmlns:p14="http://schemas.microsoft.com/office/powerpoint/2010/main" val="2725942230"/>
              </p:ext>
            </p:extLst>
          </p:nvPr>
        </p:nvGraphicFramePr>
        <p:xfrm>
          <a:off x="573205" y="1086841"/>
          <a:ext cx="11045590" cy="370840"/>
        </p:xfrm>
        <a:graphic>
          <a:graphicData uri="http://schemas.openxmlformats.org/drawingml/2006/table">
            <a:tbl>
              <a:tblPr firstRow="1" bandRow="1">
                <a:effectLst>
                  <a:outerShdw blurRad="50800" dist="38100" dir="5400000" algn="t" rotWithShape="0">
                    <a:srgbClr val="FF0000">
                      <a:alpha val="40000"/>
                    </a:srgbClr>
                  </a:outerShdw>
                </a:effectLst>
                <a:tableStyleId>{5C22544A-7EE6-4342-B048-85BDC9FD1C3A}</a:tableStyleId>
              </a:tblPr>
              <a:tblGrid>
                <a:gridCol w="4462819">
                  <a:extLst>
                    <a:ext uri="{9D8B030D-6E8A-4147-A177-3AD203B41FA5}">
                      <a16:colId xmlns:a16="http://schemas.microsoft.com/office/drawing/2014/main" val="376056775"/>
                    </a:ext>
                  </a:extLst>
                </a:gridCol>
                <a:gridCol w="6582771">
                  <a:extLst>
                    <a:ext uri="{9D8B030D-6E8A-4147-A177-3AD203B41FA5}">
                      <a16:colId xmlns:a16="http://schemas.microsoft.com/office/drawing/2014/main" val="2975957924"/>
                    </a:ext>
                  </a:extLst>
                </a:gridCol>
              </a:tblGrid>
              <a:tr h="370840">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313731589"/>
                  </a:ext>
                </a:extLst>
              </a:tr>
            </a:tbl>
          </a:graphicData>
        </a:graphic>
      </p:graphicFrame>
      <p:graphicFrame>
        <p:nvGraphicFramePr>
          <p:cNvPr id="5" name="Tabla 5">
            <a:extLst>
              <a:ext uri="{FF2B5EF4-FFF2-40B4-BE49-F238E27FC236}">
                <a16:creationId xmlns:a16="http://schemas.microsoft.com/office/drawing/2014/main" id="{7D48E274-91CA-47BA-9BAE-4194DF9DB8D2}"/>
              </a:ext>
            </a:extLst>
          </p:cNvPr>
          <p:cNvGraphicFramePr>
            <a:graphicFrameLocks noGrp="1"/>
          </p:cNvGraphicFramePr>
          <p:nvPr>
            <p:extLst>
              <p:ext uri="{D42A27DB-BD31-4B8C-83A1-F6EECF244321}">
                <p14:modId xmlns:p14="http://schemas.microsoft.com/office/powerpoint/2010/main" val="4088072062"/>
              </p:ext>
            </p:extLst>
          </p:nvPr>
        </p:nvGraphicFramePr>
        <p:xfrm>
          <a:off x="573205" y="1457681"/>
          <a:ext cx="11045590" cy="5577840"/>
        </p:xfrm>
        <a:graphic>
          <a:graphicData uri="http://schemas.openxmlformats.org/drawingml/2006/table">
            <a:tbl>
              <a:tblPr firstRow="1" bandRow="1">
                <a:effectLst>
                  <a:outerShdw blurRad="50800" dist="38100" dir="2700000" algn="tl" rotWithShape="0">
                    <a:srgbClr val="F60002">
                      <a:alpha val="40000"/>
                    </a:srgbClr>
                  </a:outerShdw>
                </a:effectLst>
                <a:tableStyleId>{5C22544A-7EE6-4342-B048-85BDC9FD1C3A}</a:tableStyleId>
              </a:tblPr>
              <a:tblGrid>
                <a:gridCol w="4435523">
                  <a:extLst>
                    <a:ext uri="{9D8B030D-6E8A-4147-A177-3AD203B41FA5}">
                      <a16:colId xmlns:a16="http://schemas.microsoft.com/office/drawing/2014/main" val="1904704853"/>
                    </a:ext>
                  </a:extLst>
                </a:gridCol>
                <a:gridCol w="6610067">
                  <a:extLst>
                    <a:ext uri="{9D8B030D-6E8A-4147-A177-3AD203B41FA5}">
                      <a16:colId xmlns:a16="http://schemas.microsoft.com/office/drawing/2014/main" val="879642037"/>
                    </a:ext>
                  </a:extLst>
                </a:gridCol>
              </a:tblGrid>
              <a:tr h="5400319">
                <a:tc>
                  <a:txBody>
                    <a:bodyPr/>
                    <a:lstStyle/>
                    <a:p>
                      <a:pPr algn="just"/>
                      <a:r>
                        <a:rPr lang="es-MX" sz="1800" b="1" i="0" kern="1200" dirty="0">
                          <a:solidFill>
                            <a:schemeClr val="tx1"/>
                          </a:solidFill>
                          <a:effectLst/>
                          <a:latin typeface="+mn-lt"/>
                          <a:ea typeface="+mn-ea"/>
                          <a:cs typeface="+mn-cs"/>
                        </a:rPr>
                        <a:t>ARTÍCULO 6º. Culpa grave.</a:t>
                      </a:r>
                      <a:r>
                        <a:rPr lang="es-MX" sz="1800" b="0" i="0" kern="1200" dirty="0">
                          <a:solidFill>
                            <a:schemeClr val="tx1"/>
                          </a:solidFill>
                          <a:effectLst/>
                          <a:latin typeface="+mn-lt"/>
                          <a:ea typeface="+mn-ea"/>
                          <a:cs typeface="+mn-cs"/>
                        </a:rPr>
                        <a:t> Se presumirá que la conducta del agente del Estado es gravemente culposa cuando el daño es consecuencia de una infracción directa a la Constitución o a la Ley o de una inexcusable omisión o extralimitación en el ejercicio de las funciones.</a:t>
                      </a:r>
                      <a:endParaRPr lang="es-CO" dirty="0">
                        <a:solidFill>
                          <a:schemeClr val="tx1"/>
                        </a:solidFill>
                      </a:endParaRPr>
                    </a:p>
                  </a:txBody>
                  <a:tcPr>
                    <a:noFill/>
                  </a:tcPr>
                </a:tc>
                <a:tc>
                  <a:txBody>
                    <a:bodyPr/>
                    <a:lstStyle/>
                    <a:p>
                      <a:pPr algn="just"/>
                      <a:r>
                        <a:rPr lang="es-MX" sz="1800" b="1" i="0" kern="1200" dirty="0">
                          <a:solidFill>
                            <a:schemeClr val="tx1"/>
                          </a:solidFill>
                          <a:effectLst/>
                          <a:latin typeface="+mn-lt"/>
                          <a:ea typeface="+mn-ea"/>
                          <a:cs typeface="+mn-cs"/>
                        </a:rPr>
                        <a:t>Artículo 6. Culpa grave.</a:t>
                      </a:r>
                      <a:r>
                        <a:rPr lang="es-MX" sz="1800" b="0" i="0" kern="1200" dirty="0">
                          <a:solidFill>
                            <a:schemeClr val="tx1"/>
                          </a:solidFill>
                          <a:effectLst/>
                          <a:latin typeface="+mn-lt"/>
                          <a:ea typeface="+mn-ea"/>
                          <a:cs typeface="+mn-cs"/>
                        </a:rPr>
                        <a:t> La conducta del agente del Estado es gravemente culposa cuando el daño es consecuencia de una infracción directa a la Constitución o a la ley o de una inexcusable omisión o extralimitación en el ejercicio de las funciones.</a:t>
                      </a:r>
                    </a:p>
                    <a:p>
                      <a:pPr algn="just"/>
                      <a:endParaRPr lang="es-MX" sz="1800" b="0" i="0" kern="1200" dirty="0">
                        <a:solidFill>
                          <a:schemeClr val="tx1"/>
                        </a:solidFill>
                        <a:effectLst/>
                        <a:latin typeface="+mn-lt"/>
                        <a:ea typeface="+mn-ea"/>
                        <a:cs typeface="+mn-cs"/>
                      </a:endParaRPr>
                    </a:p>
                    <a:p>
                      <a:pPr algn="just"/>
                      <a:r>
                        <a:rPr lang="es-MX" sz="1800" b="0" i="0" kern="1200" dirty="0">
                          <a:solidFill>
                            <a:srgbClr val="00B050"/>
                          </a:solidFill>
                          <a:effectLst/>
                          <a:latin typeface="+mn-lt"/>
                          <a:ea typeface="+mn-ea"/>
                          <a:cs typeface="+mn-cs"/>
                        </a:rPr>
                        <a:t>Se presume que la conducta es gravemente culposa por las siguientes causas:</a:t>
                      </a:r>
                    </a:p>
                    <a:p>
                      <a:pPr algn="just"/>
                      <a:endParaRPr lang="es-MX" sz="1800" b="0" i="0" kern="1200" dirty="0">
                        <a:solidFill>
                          <a:srgbClr val="00B050"/>
                        </a:solidFill>
                        <a:effectLst/>
                        <a:latin typeface="+mn-lt"/>
                        <a:ea typeface="+mn-ea"/>
                        <a:cs typeface="+mn-cs"/>
                      </a:endParaRPr>
                    </a:p>
                    <a:p>
                      <a:pPr algn="just"/>
                      <a:r>
                        <a:rPr lang="es-MX" sz="1800" b="0" i="0" kern="1200" dirty="0">
                          <a:solidFill>
                            <a:srgbClr val="00B050"/>
                          </a:solidFill>
                          <a:effectLst/>
                          <a:latin typeface="+mn-lt"/>
                          <a:ea typeface="+mn-ea"/>
                          <a:cs typeface="+mn-cs"/>
                        </a:rPr>
                        <a:t>1. Violación manifiesta e inexcusable de las normas de derecho.</a:t>
                      </a:r>
                    </a:p>
                    <a:p>
                      <a:pPr algn="just"/>
                      <a:endParaRPr lang="es-MX" sz="1800" b="0" i="0" kern="1200" dirty="0">
                        <a:solidFill>
                          <a:srgbClr val="00B050"/>
                        </a:solidFill>
                        <a:effectLst/>
                        <a:latin typeface="+mn-lt"/>
                        <a:ea typeface="+mn-ea"/>
                        <a:cs typeface="+mn-cs"/>
                      </a:endParaRPr>
                    </a:p>
                    <a:p>
                      <a:pPr algn="just"/>
                      <a:r>
                        <a:rPr lang="es-MX" sz="1800" b="0" i="0" kern="1200" dirty="0">
                          <a:solidFill>
                            <a:srgbClr val="00B050"/>
                          </a:solidFill>
                          <a:effectLst/>
                          <a:latin typeface="+mn-lt"/>
                          <a:ea typeface="+mn-ea"/>
                          <a:cs typeface="+mn-cs"/>
                        </a:rPr>
                        <a:t>2. Carencia o abuso de competencia para proferir de decisión anulada, determinada por error inexcusable.</a:t>
                      </a:r>
                    </a:p>
                    <a:p>
                      <a:pPr algn="just"/>
                      <a:endParaRPr lang="es-MX" sz="1800" b="0" i="0" kern="1200" dirty="0">
                        <a:solidFill>
                          <a:srgbClr val="00B050"/>
                        </a:solidFill>
                        <a:effectLst/>
                        <a:latin typeface="+mn-lt"/>
                        <a:ea typeface="+mn-ea"/>
                        <a:cs typeface="+mn-cs"/>
                      </a:endParaRPr>
                    </a:p>
                    <a:p>
                      <a:pPr algn="just"/>
                      <a:r>
                        <a:rPr lang="es-MX" sz="1800" b="0" i="0" kern="1200" dirty="0">
                          <a:solidFill>
                            <a:srgbClr val="00B050"/>
                          </a:solidFill>
                          <a:effectLst/>
                          <a:latin typeface="+mn-lt"/>
                          <a:ea typeface="+mn-ea"/>
                          <a:cs typeface="+mn-cs"/>
                        </a:rPr>
                        <a:t>3. Omisión de las formas sustanciales o de la esencia para la validez de los actos administrativos determinada por error ­inexcusable.</a:t>
                      </a:r>
                    </a:p>
                    <a:p>
                      <a:pPr algn="just"/>
                      <a:endParaRPr lang="es-MX" sz="1800" b="0" i="0" kern="1200" dirty="0">
                        <a:solidFill>
                          <a:srgbClr val="00B050"/>
                        </a:solidFill>
                        <a:effectLst/>
                        <a:latin typeface="+mn-lt"/>
                        <a:ea typeface="+mn-ea"/>
                        <a:cs typeface="+mn-cs"/>
                      </a:endParaRPr>
                    </a:p>
                    <a:p>
                      <a:pPr algn="just"/>
                      <a:r>
                        <a:rPr lang="es-MX" sz="1800" b="0" i="0" kern="1200" dirty="0">
                          <a:solidFill>
                            <a:srgbClr val="00B050"/>
                          </a:solidFill>
                          <a:effectLst/>
                          <a:latin typeface="+mn-lt"/>
                          <a:ea typeface="+mn-ea"/>
                          <a:cs typeface="+mn-cs"/>
                        </a:rPr>
                        <a:t>4. Violar manifiesta e inexcusablemente el debido proceso en lo referente a detenciones arbitrarias y dilación en los términos procesales con detención física o corporal. </a:t>
                      </a:r>
                    </a:p>
                    <a:p>
                      <a:pPr algn="just"/>
                      <a:endParaRPr lang="es-CO" dirty="0">
                        <a:solidFill>
                          <a:schemeClr val="tx1"/>
                        </a:solidFill>
                      </a:endParaRPr>
                    </a:p>
                  </a:txBody>
                  <a:tcPr>
                    <a:noFill/>
                  </a:tcPr>
                </a:tc>
                <a:extLst>
                  <a:ext uri="{0D108BD9-81ED-4DB2-BD59-A6C34878D82A}">
                    <a16:rowId xmlns:a16="http://schemas.microsoft.com/office/drawing/2014/main" val="1456725142"/>
                  </a:ext>
                </a:extLst>
              </a:tr>
            </a:tbl>
          </a:graphicData>
        </a:graphic>
      </p:graphicFrame>
    </p:spTree>
    <p:extLst>
      <p:ext uri="{BB962C8B-B14F-4D97-AF65-F5344CB8AC3E}">
        <p14:creationId xmlns:p14="http://schemas.microsoft.com/office/powerpoint/2010/main" val="3591608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8D3F9FF-3C34-4D09-B816-42F11C0E6C75}"/>
              </a:ext>
            </a:extLst>
          </p:cNvPr>
          <p:cNvSpPr txBox="1"/>
          <p:nvPr/>
        </p:nvSpPr>
        <p:spPr>
          <a:xfrm>
            <a:off x="327546" y="394803"/>
            <a:ext cx="11600597" cy="646331"/>
          </a:xfrm>
          <a:prstGeom prst="rect">
            <a:avLst/>
          </a:prstGeom>
          <a:noFill/>
        </p:spPr>
        <p:txBody>
          <a:bodyPr wrap="square">
            <a:spAutoFit/>
          </a:bodyPr>
          <a:lstStyle/>
          <a:p>
            <a:pPr algn="ctr"/>
            <a:r>
              <a:rPr lang="es-MX" sz="2200" b="1" dirty="0">
                <a:solidFill>
                  <a:srgbClr val="FF0000"/>
                </a:solidFill>
              </a:rPr>
              <a:t>Artículo 41. Modificó el artículo 8 de la Ley 678 de 2001, en los siguientes términos: </a:t>
            </a:r>
          </a:p>
          <a:p>
            <a:pPr algn="ctr"/>
            <a:endParaRPr lang="es-MX" sz="1400" b="1" dirty="0">
              <a:solidFill>
                <a:srgbClr val="F60002"/>
              </a:solidFill>
            </a:endParaRPr>
          </a:p>
        </p:txBody>
      </p:sp>
      <p:graphicFrame>
        <p:nvGraphicFramePr>
          <p:cNvPr id="4" name="Tabla 4">
            <a:extLst>
              <a:ext uri="{FF2B5EF4-FFF2-40B4-BE49-F238E27FC236}">
                <a16:creationId xmlns:a16="http://schemas.microsoft.com/office/drawing/2014/main" id="{3F032E35-14ED-4C22-BFAA-4A9702186875}"/>
              </a:ext>
            </a:extLst>
          </p:cNvPr>
          <p:cNvGraphicFramePr>
            <a:graphicFrameLocks noGrp="1"/>
          </p:cNvGraphicFramePr>
          <p:nvPr>
            <p:extLst>
              <p:ext uri="{D42A27DB-BD31-4B8C-83A1-F6EECF244321}">
                <p14:modId xmlns:p14="http://schemas.microsoft.com/office/powerpoint/2010/main" val="2047872368"/>
              </p:ext>
            </p:extLst>
          </p:nvPr>
        </p:nvGraphicFramePr>
        <p:xfrm>
          <a:off x="327546" y="982839"/>
          <a:ext cx="11600597" cy="370840"/>
        </p:xfrm>
        <a:graphic>
          <a:graphicData uri="http://schemas.openxmlformats.org/drawingml/2006/table">
            <a:tbl>
              <a:tblPr firstRow="1" bandRow="1">
                <a:effectLst>
                  <a:outerShdw blurRad="50800" dist="38100" dir="5400000" algn="t" rotWithShape="0">
                    <a:srgbClr val="FF0000">
                      <a:alpha val="40000"/>
                    </a:srgbClr>
                  </a:outerShdw>
                </a:effectLst>
                <a:tableStyleId>{5C22544A-7EE6-4342-B048-85BDC9FD1C3A}</a:tableStyleId>
              </a:tblPr>
              <a:tblGrid>
                <a:gridCol w="5677469">
                  <a:extLst>
                    <a:ext uri="{9D8B030D-6E8A-4147-A177-3AD203B41FA5}">
                      <a16:colId xmlns:a16="http://schemas.microsoft.com/office/drawing/2014/main" val="376056775"/>
                    </a:ext>
                  </a:extLst>
                </a:gridCol>
                <a:gridCol w="5923128">
                  <a:extLst>
                    <a:ext uri="{9D8B030D-6E8A-4147-A177-3AD203B41FA5}">
                      <a16:colId xmlns:a16="http://schemas.microsoft.com/office/drawing/2014/main" val="2975957924"/>
                    </a:ext>
                  </a:extLst>
                </a:gridCol>
              </a:tblGrid>
              <a:tr h="370840">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313731589"/>
                  </a:ext>
                </a:extLst>
              </a:tr>
            </a:tbl>
          </a:graphicData>
        </a:graphic>
      </p:graphicFrame>
      <p:graphicFrame>
        <p:nvGraphicFramePr>
          <p:cNvPr id="5" name="Tabla 5">
            <a:extLst>
              <a:ext uri="{FF2B5EF4-FFF2-40B4-BE49-F238E27FC236}">
                <a16:creationId xmlns:a16="http://schemas.microsoft.com/office/drawing/2014/main" id="{4D5B36B1-47FF-458A-B51C-6B896A5D56EF}"/>
              </a:ext>
            </a:extLst>
          </p:cNvPr>
          <p:cNvGraphicFramePr>
            <a:graphicFrameLocks noGrp="1"/>
          </p:cNvGraphicFramePr>
          <p:nvPr>
            <p:extLst>
              <p:ext uri="{D42A27DB-BD31-4B8C-83A1-F6EECF244321}">
                <p14:modId xmlns:p14="http://schemas.microsoft.com/office/powerpoint/2010/main" val="3532592402"/>
              </p:ext>
            </p:extLst>
          </p:nvPr>
        </p:nvGraphicFramePr>
        <p:xfrm>
          <a:off x="327546" y="1443578"/>
          <a:ext cx="11600597" cy="5284313"/>
        </p:xfrm>
        <a:graphic>
          <a:graphicData uri="http://schemas.openxmlformats.org/drawingml/2006/table">
            <a:tbl>
              <a:tblPr firstRow="1" bandRow="1">
                <a:effectLst>
                  <a:outerShdw blurRad="50800" dist="38100" dir="2700000" algn="tl" rotWithShape="0">
                    <a:srgbClr val="F60002">
                      <a:alpha val="40000"/>
                    </a:srgbClr>
                  </a:outerShdw>
                </a:effectLst>
                <a:tableStyleId>{5C22544A-7EE6-4342-B048-85BDC9FD1C3A}</a:tableStyleId>
              </a:tblPr>
              <a:tblGrid>
                <a:gridCol w="5650173">
                  <a:extLst>
                    <a:ext uri="{9D8B030D-6E8A-4147-A177-3AD203B41FA5}">
                      <a16:colId xmlns:a16="http://schemas.microsoft.com/office/drawing/2014/main" val="1904704853"/>
                    </a:ext>
                  </a:extLst>
                </a:gridCol>
                <a:gridCol w="5950424">
                  <a:extLst>
                    <a:ext uri="{9D8B030D-6E8A-4147-A177-3AD203B41FA5}">
                      <a16:colId xmlns:a16="http://schemas.microsoft.com/office/drawing/2014/main" val="879642037"/>
                    </a:ext>
                  </a:extLst>
                </a:gridCol>
              </a:tblGrid>
              <a:tr h="5284313">
                <a:tc>
                  <a:txBody>
                    <a:bodyPr/>
                    <a:lstStyle/>
                    <a:p>
                      <a:pPr algn="just"/>
                      <a:r>
                        <a:rPr lang="es-MX" sz="1400" b="1" i="0" kern="1200" dirty="0">
                          <a:solidFill>
                            <a:schemeClr val="tx1"/>
                          </a:solidFill>
                          <a:effectLst/>
                          <a:latin typeface="+mn-lt"/>
                          <a:ea typeface="+mn-ea"/>
                          <a:cs typeface="+mn-cs"/>
                        </a:rPr>
                        <a:t>ARTÍCULO 8º. Legitimación.</a:t>
                      </a:r>
                      <a:r>
                        <a:rPr lang="es-MX" sz="1400" b="0" i="0" kern="1200" dirty="0">
                          <a:solidFill>
                            <a:schemeClr val="tx1"/>
                          </a:solidFill>
                          <a:effectLst/>
                          <a:latin typeface="+mn-lt"/>
                          <a:ea typeface="+mn-ea"/>
                          <a:cs typeface="+mn-cs"/>
                        </a:rPr>
                        <a:t> En un plazo no superior a los seis (6) meses siguientes al pago total o al pago de la última cuota efectuado por la entidad pública, deberá ejercitar la acción de repetición la persona jurídica de derecho público directamente perjudicada con el pago de una suma de dinero como consecuencia de una condena, conciliación o cualquier otra forma de solución de un conflicto permitida por la Ley</a:t>
                      </a:r>
                    </a:p>
                    <a:p>
                      <a:pPr algn="just"/>
                      <a:r>
                        <a:rPr lang="es-MX" sz="1400" b="0" i="0" kern="1200" dirty="0">
                          <a:solidFill>
                            <a:schemeClr val="tx1"/>
                          </a:solidFill>
                          <a:effectLst/>
                          <a:latin typeface="+mn-lt"/>
                          <a:ea typeface="+mn-ea"/>
                          <a:cs typeface="+mn-cs"/>
                        </a:rPr>
                        <a:t> </a:t>
                      </a:r>
                    </a:p>
                    <a:p>
                      <a:pPr algn="just"/>
                      <a:r>
                        <a:rPr lang="es-MX" sz="1400" b="0" i="0" kern="1200" dirty="0">
                          <a:solidFill>
                            <a:schemeClr val="tx1"/>
                          </a:solidFill>
                          <a:effectLst/>
                          <a:latin typeface="+mn-lt"/>
                          <a:ea typeface="+mn-ea"/>
                          <a:cs typeface="+mn-cs"/>
                        </a:rPr>
                        <a:t>Si no se iniciare la acción de repetición en el término y por la entidad facultada que se menciona anteriormente, podrá ejercitar la acción de repetición:</a:t>
                      </a:r>
                    </a:p>
                    <a:p>
                      <a:pPr algn="just"/>
                      <a:r>
                        <a:rPr lang="es-MX" sz="1400" b="0" i="0" kern="1200" dirty="0">
                          <a:solidFill>
                            <a:schemeClr val="tx1"/>
                          </a:solidFill>
                          <a:effectLst/>
                          <a:latin typeface="+mn-lt"/>
                          <a:ea typeface="+mn-ea"/>
                          <a:cs typeface="+mn-cs"/>
                        </a:rPr>
                        <a:t> </a:t>
                      </a:r>
                    </a:p>
                    <a:p>
                      <a:pPr algn="just"/>
                      <a:r>
                        <a:rPr lang="es-MX" sz="1400" b="0" i="0" kern="1200" dirty="0">
                          <a:solidFill>
                            <a:schemeClr val="tx1"/>
                          </a:solidFill>
                          <a:effectLst/>
                          <a:latin typeface="+mn-lt"/>
                          <a:ea typeface="+mn-ea"/>
                          <a:cs typeface="+mn-cs"/>
                        </a:rPr>
                        <a:t>1. El Ministerio Público.</a:t>
                      </a:r>
                    </a:p>
                    <a:p>
                      <a:pPr algn="just"/>
                      <a:r>
                        <a:rPr lang="es-MX" sz="1400" b="0" i="0" kern="1200" dirty="0">
                          <a:solidFill>
                            <a:schemeClr val="tx1"/>
                          </a:solidFill>
                          <a:effectLst/>
                          <a:latin typeface="+mn-lt"/>
                          <a:ea typeface="+mn-ea"/>
                          <a:cs typeface="+mn-cs"/>
                        </a:rPr>
                        <a:t>2. El Ministerio de Justicia y del Derecho, a través de la </a:t>
                      </a:r>
                      <a:r>
                        <a:rPr lang="es-MX" sz="1400" b="0" i="0" kern="1200" dirty="0">
                          <a:solidFill>
                            <a:srgbClr val="FF0000"/>
                          </a:solidFill>
                          <a:effectLst/>
                          <a:latin typeface="+mn-lt"/>
                          <a:ea typeface="+mn-ea"/>
                          <a:cs typeface="+mn-cs"/>
                        </a:rPr>
                        <a:t>Agencia Nacional de Defensa Jurídica del Estado o quien haga sus veces.</a:t>
                      </a:r>
                    </a:p>
                    <a:p>
                      <a:pPr algn="just"/>
                      <a:r>
                        <a:rPr lang="es-MX" sz="1400" b="0" i="0" kern="1200" dirty="0">
                          <a:solidFill>
                            <a:schemeClr val="tx1"/>
                          </a:solidFill>
                          <a:effectLst/>
                          <a:latin typeface="+mn-lt"/>
                          <a:ea typeface="+mn-ea"/>
                          <a:cs typeface="+mn-cs"/>
                        </a:rPr>
                        <a:t> </a:t>
                      </a:r>
                    </a:p>
                    <a:p>
                      <a:pPr algn="just"/>
                      <a:r>
                        <a:rPr lang="es-MX" sz="1400" b="1" i="0" kern="1200" dirty="0">
                          <a:solidFill>
                            <a:schemeClr val="tx1"/>
                          </a:solidFill>
                          <a:effectLst/>
                          <a:latin typeface="+mn-lt"/>
                          <a:ea typeface="+mn-ea"/>
                          <a:cs typeface="+mn-cs"/>
                        </a:rPr>
                        <a:t>Parágrafo</a:t>
                      </a:r>
                      <a:r>
                        <a:rPr lang="es-MX" sz="1400" b="0" i="0" kern="1200" dirty="0">
                          <a:solidFill>
                            <a:schemeClr val="tx1"/>
                          </a:solidFill>
                          <a:effectLst/>
                          <a:latin typeface="+mn-lt"/>
                          <a:ea typeface="+mn-ea"/>
                          <a:cs typeface="+mn-cs"/>
                        </a:rPr>
                        <a:t> </a:t>
                      </a:r>
                      <a:r>
                        <a:rPr lang="es-MX" sz="1400" b="1" i="0" kern="1200" dirty="0">
                          <a:solidFill>
                            <a:schemeClr val="tx1"/>
                          </a:solidFill>
                          <a:effectLst/>
                          <a:latin typeface="+mn-lt"/>
                          <a:ea typeface="+mn-ea"/>
                          <a:cs typeface="+mn-cs"/>
                        </a:rPr>
                        <a:t>1.</a:t>
                      </a:r>
                      <a:r>
                        <a:rPr lang="es-MX" sz="1400" b="0" i="0" kern="1200" dirty="0">
                          <a:solidFill>
                            <a:schemeClr val="tx1"/>
                          </a:solidFill>
                          <a:effectLst/>
                          <a:latin typeface="+mn-lt"/>
                          <a:ea typeface="+mn-ea"/>
                          <a:cs typeface="+mn-cs"/>
                        </a:rPr>
                        <a:t> Cualquier persona podrá requerir a las entidades legitimadas para que instauren la acción de repetición, la decisión que se adopte se comunicará al requirente.</a:t>
                      </a:r>
                    </a:p>
                    <a:p>
                      <a:pPr algn="just"/>
                      <a:r>
                        <a:rPr lang="es-MX" sz="1400" b="1" i="0" kern="1200" dirty="0">
                          <a:solidFill>
                            <a:schemeClr val="tx1"/>
                          </a:solidFill>
                          <a:effectLst/>
                          <a:latin typeface="+mn-lt"/>
                          <a:ea typeface="+mn-ea"/>
                          <a:cs typeface="+mn-cs"/>
                        </a:rPr>
                        <a:t>Parágrafo</a:t>
                      </a:r>
                      <a:r>
                        <a:rPr lang="es-MX" sz="1400" b="0" i="0" kern="1200" dirty="0">
                          <a:solidFill>
                            <a:schemeClr val="tx1"/>
                          </a:solidFill>
                          <a:effectLst/>
                          <a:latin typeface="+mn-lt"/>
                          <a:ea typeface="+mn-ea"/>
                          <a:cs typeface="+mn-cs"/>
                        </a:rPr>
                        <a:t> </a:t>
                      </a:r>
                      <a:r>
                        <a:rPr lang="es-MX" sz="1400" b="1" i="0" kern="1200" dirty="0">
                          <a:solidFill>
                            <a:schemeClr val="tx1"/>
                          </a:solidFill>
                          <a:effectLst/>
                          <a:latin typeface="+mn-lt"/>
                          <a:ea typeface="+mn-ea"/>
                          <a:cs typeface="+mn-cs"/>
                        </a:rPr>
                        <a:t>2.</a:t>
                      </a:r>
                      <a:r>
                        <a:rPr lang="es-MX" sz="1400" b="0" i="0" kern="1200" dirty="0">
                          <a:solidFill>
                            <a:schemeClr val="tx1"/>
                          </a:solidFill>
                          <a:effectLst/>
                          <a:latin typeface="+mn-lt"/>
                          <a:ea typeface="+mn-ea"/>
                          <a:cs typeface="+mn-cs"/>
                        </a:rPr>
                        <a:t> Si el representante legal de la entidad directamente perjudicada con el pago de la suma de dinero a que se refiere este artículo no iniciare la acción en el término estipulado</a:t>
                      </a:r>
                      <a:r>
                        <a:rPr lang="es-MX" sz="1400" b="0" i="0" kern="1200" dirty="0">
                          <a:solidFill>
                            <a:srgbClr val="FF0000"/>
                          </a:solidFill>
                          <a:effectLst/>
                          <a:latin typeface="+mn-lt"/>
                          <a:ea typeface="+mn-ea"/>
                          <a:cs typeface="+mn-cs"/>
                        </a:rPr>
                        <a:t>, estará incurso en falta disciplinaria que se impondrá de acuerdo con los criterios establecidos en el Código Disciplinario vigente para determinar la levedad o gravedad de las faltas disciplinarias.</a:t>
                      </a:r>
                    </a:p>
                  </a:txBody>
                  <a:tcPr>
                    <a:noFill/>
                  </a:tcPr>
                </a:tc>
                <a:tc>
                  <a:txBody>
                    <a:bodyPr/>
                    <a:lstStyle/>
                    <a:p>
                      <a:pPr algn="just"/>
                      <a:r>
                        <a:rPr lang="es-MX" sz="1400" b="1" i="0" kern="1200" dirty="0">
                          <a:solidFill>
                            <a:schemeClr val="tx1"/>
                          </a:solidFill>
                          <a:effectLst/>
                          <a:latin typeface="+mn-lt"/>
                          <a:ea typeface="+mn-ea"/>
                          <a:cs typeface="+mn-cs"/>
                        </a:rPr>
                        <a:t>Artículo 8. Legitimación. </a:t>
                      </a:r>
                      <a:r>
                        <a:rPr lang="es-MX" sz="1400" b="0" i="0" kern="1200" dirty="0">
                          <a:solidFill>
                            <a:schemeClr val="tx1"/>
                          </a:solidFill>
                          <a:effectLst/>
                          <a:latin typeface="+mn-lt"/>
                          <a:ea typeface="+mn-ea"/>
                          <a:cs typeface="+mn-cs"/>
                        </a:rPr>
                        <a:t>En un plazo no superior a los seis (6) meses siguientes al pago total o al pago de la última cuota efectuado por la entidad pública, deberá ejercitar la acción de repetición la persona jurídica de derecho público directamente perjudicada con el pago de una suma de dinero como consecuencia de una condena, conciliación o cualquier otra forma de solución de un conflicto permitida por la ley. </a:t>
                      </a:r>
                    </a:p>
                    <a:p>
                      <a:pPr algn="just"/>
                      <a:endParaRPr lang="es-MX" sz="1400" b="0" i="0" kern="1200" dirty="0">
                        <a:solidFill>
                          <a:schemeClr val="tx1"/>
                        </a:solidFill>
                        <a:effectLst/>
                        <a:latin typeface="+mn-lt"/>
                        <a:ea typeface="+mn-ea"/>
                        <a:cs typeface="+mn-cs"/>
                      </a:endParaRPr>
                    </a:p>
                    <a:p>
                      <a:pPr algn="just"/>
                      <a:r>
                        <a:rPr lang="es-MX" sz="1400" b="0" i="0" kern="1200" dirty="0">
                          <a:solidFill>
                            <a:schemeClr val="tx1"/>
                          </a:solidFill>
                          <a:effectLst/>
                          <a:latin typeface="+mn-lt"/>
                          <a:ea typeface="+mn-ea"/>
                          <a:cs typeface="+mn-cs"/>
                        </a:rPr>
                        <a:t>Si no se iniciare la acción de repetición en el término y por la entidad facultada que se menciona anteriormente, podrá ejercitar la acción de repetición:</a:t>
                      </a:r>
                    </a:p>
                    <a:p>
                      <a:pPr algn="just"/>
                      <a:endParaRPr lang="es-MX" sz="1400" b="0" i="0" kern="1200" dirty="0">
                        <a:solidFill>
                          <a:schemeClr val="tx1"/>
                        </a:solidFill>
                        <a:effectLst/>
                        <a:latin typeface="+mn-lt"/>
                        <a:ea typeface="+mn-ea"/>
                        <a:cs typeface="+mn-cs"/>
                      </a:endParaRPr>
                    </a:p>
                    <a:p>
                      <a:pPr algn="just"/>
                      <a:r>
                        <a:rPr lang="es-MX" sz="1400" b="0" i="0" kern="1200" dirty="0">
                          <a:solidFill>
                            <a:schemeClr val="tx1"/>
                          </a:solidFill>
                          <a:effectLst/>
                          <a:latin typeface="+mn-lt"/>
                          <a:ea typeface="+mn-ea"/>
                          <a:cs typeface="+mn-cs"/>
                        </a:rPr>
                        <a:t>1.El Ministerio Público.</a:t>
                      </a:r>
                    </a:p>
                    <a:p>
                      <a:pPr algn="just"/>
                      <a:r>
                        <a:rPr lang="es-MX" sz="1400" b="0" i="0" kern="1200" dirty="0">
                          <a:solidFill>
                            <a:schemeClr val="tx1"/>
                          </a:solidFill>
                          <a:effectLst/>
                          <a:latin typeface="+mn-lt"/>
                          <a:ea typeface="+mn-ea"/>
                          <a:cs typeface="+mn-cs"/>
                        </a:rPr>
                        <a:t>2. El Ministerio de Justicia y del Derecho, a través de la Dirección de Defensa Judicial de la Nación, </a:t>
                      </a:r>
                      <a:r>
                        <a:rPr lang="es-MX" sz="1400" b="0" i="0" kern="1200" dirty="0">
                          <a:solidFill>
                            <a:srgbClr val="FF0000"/>
                          </a:solidFill>
                          <a:effectLst/>
                          <a:latin typeface="+mn-lt"/>
                          <a:ea typeface="+mn-ea"/>
                          <a:cs typeface="+mn-cs"/>
                        </a:rPr>
                        <a:t>cuando la perjudicada con el pago sea una entidad pública del orden nacional.</a:t>
                      </a:r>
                    </a:p>
                    <a:p>
                      <a:pPr algn="just"/>
                      <a:endParaRPr lang="es-MX" sz="1400" b="0" i="0" kern="1200" dirty="0">
                        <a:solidFill>
                          <a:schemeClr val="tx1"/>
                        </a:solidFill>
                        <a:effectLst/>
                        <a:latin typeface="+mn-lt"/>
                        <a:ea typeface="+mn-ea"/>
                        <a:cs typeface="+mn-cs"/>
                      </a:endParaRPr>
                    </a:p>
                    <a:p>
                      <a:pPr algn="just"/>
                      <a:r>
                        <a:rPr lang="es-MX" sz="1400" b="1" i="0" kern="1200" dirty="0">
                          <a:solidFill>
                            <a:schemeClr val="tx1"/>
                          </a:solidFill>
                          <a:effectLst/>
                          <a:latin typeface="+mn-lt"/>
                          <a:ea typeface="+mn-ea"/>
                          <a:cs typeface="+mn-cs"/>
                        </a:rPr>
                        <a:t>PARÁGRAFO 1º. </a:t>
                      </a:r>
                      <a:r>
                        <a:rPr lang="es-MX" sz="1400" b="0" i="0" kern="1200" dirty="0">
                          <a:solidFill>
                            <a:schemeClr val="tx1"/>
                          </a:solidFill>
                          <a:effectLst/>
                          <a:latin typeface="+mn-lt"/>
                          <a:ea typeface="+mn-ea"/>
                          <a:cs typeface="+mn-cs"/>
                        </a:rPr>
                        <a:t>Cualquier persona podrá requerir a las entidades legitimadas para que instauren la acción de repetición, la decisión que se adopte se comunicará al requirente.</a:t>
                      </a:r>
                    </a:p>
                    <a:p>
                      <a:pPr algn="just"/>
                      <a:endParaRPr lang="es-MX" sz="1400" b="0" i="0" kern="1200" dirty="0">
                        <a:solidFill>
                          <a:schemeClr val="tx1"/>
                        </a:solidFill>
                        <a:effectLst/>
                        <a:latin typeface="+mn-lt"/>
                        <a:ea typeface="+mn-ea"/>
                        <a:cs typeface="+mn-cs"/>
                      </a:endParaRPr>
                    </a:p>
                    <a:p>
                      <a:pPr algn="just"/>
                      <a:r>
                        <a:rPr lang="es-MX" sz="1400" b="1" i="0" kern="1200" dirty="0">
                          <a:solidFill>
                            <a:schemeClr val="tx1"/>
                          </a:solidFill>
                          <a:effectLst/>
                          <a:latin typeface="+mn-lt"/>
                          <a:ea typeface="+mn-ea"/>
                          <a:cs typeface="+mn-cs"/>
                        </a:rPr>
                        <a:t>PARÁGRAFO 2º. </a:t>
                      </a:r>
                      <a:r>
                        <a:rPr lang="es-MX" sz="1400" b="0" i="0" kern="1200" dirty="0">
                          <a:solidFill>
                            <a:schemeClr val="tx1"/>
                          </a:solidFill>
                          <a:effectLst/>
                          <a:latin typeface="+mn-lt"/>
                          <a:ea typeface="+mn-ea"/>
                          <a:cs typeface="+mn-cs"/>
                        </a:rPr>
                        <a:t>Si el representante legal de la entidad directamente perjudicada con el pago de la suma de dinero a que se refiere este artículo no iniciare la acción en el término estipulado, </a:t>
                      </a:r>
                      <a:r>
                        <a:rPr lang="es-MX" sz="1400" b="0" i="0" kern="1200" dirty="0">
                          <a:solidFill>
                            <a:srgbClr val="FF0000"/>
                          </a:solidFill>
                          <a:effectLst/>
                          <a:latin typeface="+mn-lt"/>
                          <a:ea typeface="+mn-ea"/>
                          <a:cs typeface="+mn-cs"/>
                        </a:rPr>
                        <a:t>estará incurso en causal de destitución. </a:t>
                      </a:r>
                    </a:p>
                    <a:p>
                      <a:pPr algn="just"/>
                      <a:endParaRPr lang="es-CO" dirty="0">
                        <a:solidFill>
                          <a:schemeClr val="tx1"/>
                        </a:solidFill>
                      </a:endParaRPr>
                    </a:p>
                  </a:txBody>
                  <a:tcPr>
                    <a:noFill/>
                  </a:tcPr>
                </a:tc>
                <a:extLst>
                  <a:ext uri="{0D108BD9-81ED-4DB2-BD59-A6C34878D82A}">
                    <a16:rowId xmlns:a16="http://schemas.microsoft.com/office/drawing/2014/main" val="1456725142"/>
                  </a:ext>
                </a:extLst>
              </a:tr>
            </a:tbl>
          </a:graphicData>
        </a:graphic>
      </p:graphicFrame>
    </p:spTree>
    <p:extLst>
      <p:ext uri="{BB962C8B-B14F-4D97-AF65-F5344CB8AC3E}">
        <p14:creationId xmlns:p14="http://schemas.microsoft.com/office/powerpoint/2010/main" val="100789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E47637E-9282-4B47-9F59-81FC495AE844}"/>
              </a:ext>
            </a:extLst>
          </p:cNvPr>
          <p:cNvSpPr txBox="1"/>
          <p:nvPr/>
        </p:nvSpPr>
        <p:spPr>
          <a:xfrm>
            <a:off x="464023" y="352399"/>
            <a:ext cx="11464119" cy="430887"/>
          </a:xfrm>
          <a:prstGeom prst="rect">
            <a:avLst/>
          </a:prstGeom>
          <a:noFill/>
        </p:spPr>
        <p:txBody>
          <a:bodyPr wrap="square">
            <a:spAutoFit/>
          </a:bodyPr>
          <a:lstStyle/>
          <a:p>
            <a:pPr algn="ctr"/>
            <a:r>
              <a:rPr lang="es-MX" sz="2200" b="1" dirty="0">
                <a:solidFill>
                  <a:srgbClr val="FF0000"/>
                </a:solidFill>
              </a:rPr>
              <a:t>Artículo 42. Modificó el artículo 11 de la Ley 678 de 2001, en los siguientes términos: </a:t>
            </a:r>
          </a:p>
        </p:txBody>
      </p:sp>
      <p:graphicFrame>
        <p:nvGraphicFramePr>
          <p:cNvPr id="4" name="Tabla 4">
            <a:extLst>
              <a:ext uri="{FF2B5EF4-FFF2-40B4-BE49-F238E27FC236}">
                <a16:creationId xmlns:a16="http://schemas.microsoft.com/office/drawing/2014/main" id="{57A73331-D246-42B7-B62C-F83C18D722DA}"/>
              </a:ext>
            </a:extLst>
          </p:cNvPr>
          <p:cNvGraphicFramePr>
            <a:graphicFrameLocks noGrp="1"/>
          </p:cNvGraphicFramePr>
          <p:nvPr>
            <p:extLst>
              <p:ext uri="{D42A27DB-BD31-4B8C-83A1-F6EECF244321}">
                <p14:modId xmlns:p14="http://schemas.microsoft.com/office/powerpoint/2010/main" val="3784927581"/>
              </p:ext>
            </p:extLst>
          </p:nvPr>
        </p:nvGraphicFramePr>
        <p:xfrm>
          <a:off x="341195" y="901421"/>
          <a:ext cx="11655186" cy="370840"/>
        </p:xfrm>
        <a:graphic>
          <a:graphicData uri="http://schemas.openxmlformats.org/drawingml/2006/table">
            <a:tbl>
              <a:tblPr firstRow="1" bandRow="1">
                <a:effectLst>
                  <a:outerShdw blurRad="50800" dist="38100" dir="5400000" algn="t" rotWithShape="0">
                    <a:srgbClr val="FF0000">
                      <a:alpha val="40000"/>
                    </a:srgbClr>
                  </a:outerShdw>
                </a:effectLst>
                <a:tableStyleId>{5C22544A-7EE6-4342-B048-85BDC9FD1C3A}</a:tableStyleId>
              </a:tblPr>
              <a:tblGrid>
                <a:gridCol w="5308978">
                  <a:extLst>
                    <a:ext uri="{9D8B030D-6E8A-4147-A177-3AD203B41FA5}">
                      <a16:colId xmlns:a16="http://schemas.microsoft.com/office/drawing/2014/main" val="376056775"/>
                    </a:ext>
                  </a:extLst>
                </a:gridCol>
                <a:gridCol w="6346208">
                  <a:extLst>
                    <a:ext uri="{9D8B030D-6E8A-4147-A177-3AD203B41FA5}">
                      <a16:colId xmlns:a16="http://schemas.microsoft.com/office/drawing/2014/main" val="2975957924"/>
                    </a:ext>
                  </a:extLst>
                </a:gridCol>
              </a:tblGrid>
              <a:tr h="370840">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313731589"/>
                  </a:ext>
                </a:extLst>
              </a:tr>
            </a:tbl>
          </a:graphicData>
        </a:graphic>
      </p:graphicFrame>
      <p:graphicFrame>
        <p:nvGraphicFramePr>
          <p:cNvPr id="5" name="Tabla 5">
            <a:extLst>
              <a:ext uri="{FF2B5EF4-FFF2-40B4-BE49-F238E27FC236}">
                <a16:creationId xmlns:a16="http://schemas.microsoft.com/office/drawing/2014/main" id="{027F0263-A31D-4B76-8ED6-DC352F410B80}"/>
              </a:ext>
            </a:extLst>
          </p:cNvPr>
          <p:cNvGraphicFramePr>
            <a:graphicFrameLocks noGrp="1"/>
          </p:cNvGraphicFramePr>
          <p:nvPr>
            <p:extLst>
              <p:ext uri="{D42A27DB-BD31-4B8C-83A1-F6EECF244321}">
                <p14:modId xmlns:p14="http://schemas.microsoft.com/office/powerpoint/2010/main" val="3706378336"/>
              </p:ext>
            </p:extLst>
          </p:nvPr>
        </p:nvGraphicFramePr>
        <p:xfrm>
          <a:off x="341193" y="1304846"/>
          <a:ext cx="11600597" cy="5029200"/>
        </p:xfrm>
        <a:graphic>
          <a:graphicData uri="http://schemas.openxmlformats.org/drawingml/2006/table">
            <a:tbl>
              <a:tblPr firstRow="1" bandRow="1">
                <a:effectLst>
                  <a:outerShdw blurRad="50800" dist="38100" dir="2700000" algn="tl" rotWithShape="0">
                    <a:srgbClr val="F60002">
                      <a:alpha val="40000"/>
                    </a:srgbClr>
                  </a:outerShdw>
                </a:effectLst>
                <a:tableStyleId>{5C22544A-7EE6-4342-B048-85BDC9FD1C3A}</a:tableStyleId>
              </a:tblPr>
              <a:tblGrid>
                <a:gridCol w="5308980">
                  <a:extLst>
                    <a:ext uri="{9D8B030D-6E8A-4147-A177-3AD203B41FA5}">
                      <a16:colId xmlns:a16="http://schemas.microsoft.com/office/drawing/2014/main" val="1904704853"/>
                    </a:ext>
                  </a:extLst>
                </a:gridCol>
                <a:gridCol w="6291617">
                  <a:extLst>
                    <a:ext uri="{9D8B030D-6E8A-4147-A177-3AD203B41FA5}">
                      <a16:colId xmlns:a16="http://schemas.microsoft.com/office/drawing/2014/main" val="879642037"/>
                    </a:ext>
                  </a:extLst>
                </a:gridCol>
              </a:tblGrid>
              <a:tr h="5014068">
                <a:tc>
                  <a:txBody>
                    <a:bodyPr/>
                    <a:lstStyle/>
                    <a:p>
                      <a:pPr algn="just"/>
                      <a:r>
                        <a:rPr lang="es-MX" sz="1800" b="1" i="0" kern="1200" dirty="0">
                          <a:solidFill>
                            <a:schemeClr val="tx1"/>
                          </a:solidFill>
                          <a:effectLst/>
                          <a:latin typeface="+mn-lt"/>
                          <a:ea typeface="+mn-ea"/>
                          <a:cs typeface="+mn-cs"/>
                        </a:rPr>
                        <a:t>ARTÍCULO 11. Caducidad.</a:t>
                      </a:r>
                      <a:r>
                        <a:rPr lang="es-MX" sz="1800" b="0" i="0" kern="1200" dirty="0">
                          <a:solidFill>
                            <a:schemeClr val="tx1"/>
                          </a:solidFill>
                          <a:effectLst/>
                          <a:latin typeface="+mn-lt"/>
                          <a:ea typeface="+mn-ea"/>
                          <a:cs typeface="+mn-cs"/>
                        </a:rPr>
                        <a:t> La acción de repetición caducará al vencimiento del </a:t>
                      </a:r>
                      <a:r>
                        <a:rPr lang="es-MX" sz="1800" b="0" i="0" kern="1200" dirty="0">
                          <a:solidFill>
                            <a:srgbClr val="FF0000"/>
                          </a:solidFill>
                          <a:effectLst/>
                          <a:latin typeface="+mn-lt"/>
                          <a:ea typeface="+mn-ea"/>
                          <a:cs typeface="+mn-cs"/>
                        </a:rPr>
                        <a:t>plazo de cinco (5) años </a:t>
                      </a:r>
                      <a:r>
                        <a:rPr lang="es-MX" sz="1800" b="0" i="0" kern="1200" dirty="0">
                          <a:solidFill>
                            <a:schemeClr val="tx1"/>
                          </a:solidFill>
                          <a:effectLst/>
                          <a:latin typeface="+mn-lt"/>
                          <a:ea typeface="+mn-ea"/>
                          <a:cs typeface="+mn-cs"/>
                        </a:rPr>
                        <a:t>contados a partir del día siguiente de la fecha del </a:t>
                      </a:r>
                      <a:r>
                        <a:rPr lang="es-MX" sz="1800" b="0" i="0" u="sng" kern="1200" dirty="0">
                          <a:solidFill>
                            <a:srgbClr val="FF0000"/>
                          </a:solidFill>
                          <a:effectLst/>
                          <a:latin typeface="+mn-lt"/>
                          <a:ea typeface="+mn-ea"/>
                          <a:cs typeface="+mn-cs"/>
                        </a:rPr>
                        <a:t>pago</a:t>
                      </a:r>
                      <a:r>
                        <a:rPr lang="es-MX" sz="1800" b="0" i="0" kern="1200" dirty="0">
                          <a:solidFill>
                            <a:schemeClr val="tx1"/>
                          </a:solidFill>
                          <a:effectLst/>
                          <a:latin typeface="+mn-lt"/>
                          <a:ea typeface="+mn-ea"/>
                          <a:cs typeface="+mn-cs"/>
                        </a:rPr>
                        <a:t>, </a:t>
                      </a:r>
                      <a:r>
                        <a:rPr lang="es-MX" sz="1800" b="0" i="0" kern="1200" dirty="0">
                          <a:solidFill>
                            <a:srgbClr val="FF0000"/>
                          </a:solidFill>
                          <a:effectLst/>
                          <a:latin typeface="+mn-lt"/>
                          <a:ea typeface="+mn-ea"/>
                          <a:cs typeface="+mn-cs"/>
                        </a:rPr>
                        <a:t>o, a más tardar desde el vencimiento del plazo con que cuenta la administración para el pago de condenas de conformidad con lo previsto en el artículo </a:t>
                      </a:r>
                      <a:r>
                        <a:rPr lang="es-MX" sz="1800" b="0" i="0" u="none" strike="noStrike" kern="1200" dirty="0">
                          <a:solidFill>
                            <a:srgbClr val="FF0000"/>
                          </a:solidFill>
                          <a:effectLst/>
                          <a:latin typeface="+mn-lt"/>
                          <a:ea typeface="+mn-ea"/>
                          <a:cs typeface="+mn-cs"/>
                          <a:hlinkClick r:id="rId2">
                            <a:extLst>
                              <a:ext uri="{A12FA001-AC4F-418D-AE19-62706E023703}">
                                <ahyp:hlinkClr xmlns:ahyp="http://schemas.microsoft.com/office/drawing/2018/hyperlinkcolor" val="tx"/>
                              </a:ext>
                            </a:extLst>
                          </a:hlinkClick>
                        </a:rPr>
                        <a:t>192</a:t>
                      </a:r>
                      <a:r>
                        <a:rPr lang="es-MX" sz="1800" b="0" i="0" kern="1200" dirty="0">
                          <a:solidFill>
                            <a:srgbClr val="FF0000"/>
                          </a:solidFill>
                          <a:effectLst/>
                          <a:latin typeface="+mn-lt"/>
                          <a:ea typeface="+mn-ea"/>
                          <a:cs typeface="+mn-cs"/>
                        </a:rPr>
                        <a:t> del Código de Procedimiento Administrativo y de lo Contencioso Administrativo.</a:t>
                      </a:r>
                    </a:p>
                    <a:p>
                      <a:pPr algn="just"/>
                      <a:r>
                        <a:rPr lang="es-MX" sz="1800" b="0" i="0" kern="1200" dirty="0">
                          <a:solidFill>
                            <a:schemeClr val="tx1"/>
                          </a:solidFill>
                          <a:effectLst/>
                          <a:latin typeface="+mn-lt"/>
                          <a:ea typeface="+mn-ea"/>
                          <a:cs typeface="+mn-cs"/>
                        </a:rPr>
                        <a:t> </a:t>
                      </a:r>
                    </a:p>
                    <a:p>
                      <a:pPr algn="just"/>
                      <a:r>
                        <a:rPr lang="es-MX" sz="1800" b="0" i="0" kern="1200" dirty="0">
                          <a:solidFill>
                            <a:srgbClr val="00B050"/>
                          </a:solidFill>
                          <a:effectLst/>
                          <a:latin typeface="+mn-lt"/>
                          <a:ea typeface="+mn-ea"/>
                          <a:cs typeface="+mn-cs"/>
                        </a:rPr>
                        <a:t>El </a:t>
                      </a:r>
                      <a:r>
                        <a:rPr lang="es-MX" sz="1800" b="0" i="0" u="sng" kern="1200" dirty="0">
                          <a:solidFill>
                            <a:srgbClr val="00B050"/>
                          </a:solidFill>
                          <a:effectLst/>
                          <a:latin typeface="+mn-lt"/>
                          <a:ea typeface="+mn-ea"/>
                          <a:cs typeface="+mn-cs"/>
                        </a:rPr>
                        <a:t>término de caducidad </a:t>
                      </a:r>
                      <a:r>
                        <a:rPr lang="es-MX" sz="1800" b="0" i="0" kern="1200" dirty="0">
                          <a:solidFill>
                            <a:srgbClr val="00B050"/>
                          </a:solidFill>
                          <a:effectLst/>
                          <a:latin typeface="+mn-lt"/>
                          <a:ea typeface="+mn-ea"/>
                          <a:cs typeface="+mn-cs"/>
                        </a:rPr>
                        <a:t>dispuesto en el presente artículo </a:t>
                      </a:r>
                      <a:r>
                        <a:rPr lang="es-MX" sz="1800" b="0" i="0" u="sng" kern="1200" dirty="0">
                          <a:solidFill>
                            <a:srgbClr val="00B050"/>
                          </a:solidFill>
                          <a:effectLst/>
                          <a:latin typeface="+mn-lt"/>
                          <a:ea typeface="+mn-ea"/>
                          <a:cs typeface="+mn-cs"/>
                        </a:rPr>
                        <a:t>aplicara</a:t>
                      </a:r>
                      <a:r>
                        <a:rPr lang="es-MX" sz="1800" b="0" i="0" kern="1200" dirty="0">
                          <a:solidFill>
                            <a:srgbClr val="00B050"/>
                          </a:solidFill>
                          <a:effectLst/>
                          <a:latin typeface="+mn-lt"/>
                          <a:ea typeface="+mn-ea"/>
                          <a:cs typeface="+mn-cs"/>
                        </a:rPr>
                        <a:t> a las condenas, conciliación o cualquier otra forma de solución de un conflicto permitida por la ley que </a:t>
                      </a:r>
                      <a:r>
                        <a:rPr lang="es-MX" sz="1800" b="0" i="0" u="sng" kern="1200" dirty="0">
                          <a:solidFill>
                            <a:srgbClr val="00B050"/>
                          </a:solidFill>
                          <a:effectLst/>
                          <a:latin typeface="+mn-lt"/>
                          <a:ea typeface="+mn-ea"/>
                          <a:cs typeface="+mn-cs"/>
                        </a:rPr>
                        <a:t>quede ejecutoriada con </a:t>
                      </a:r>
                      <a:r>
                        <a:rPr lang="es-MX" sz="1800" b="1" i="0" u="sng" kern="1200" dirty="0">
                          <a:solidFill>
                            <a:srgbClr val="00B050"/>
                          </a:solidFill>
                          <a:effectLst/>
                          <a:latin typeface="+mn-lt"/>
                          <a:ea typeface="+mn-ea"/>
                          <a:cs typeface="+mn-cs"/>
                        </a:rPr>
                        <a:t>posterioridad </a:t>
                      </a:r>
                      <a:r>
                        <a:rPr lang="es-MX" sz="1800" b="0" i="0" u="sng" kern="1200" dirty="0">
                          <a:solidFill>
                            <a:srgbClr val="00B050"/>
                          </a:solidFill>
                          <a:effectLst/>
                          <a:latin typeface="+mn-lt"/>
                          <a:ea typeface="+mn-ea"/>
                          <a:cs typeface="+mn-cs"/>
                        </a:rPr>
                        <a:t>a la entrada en vigencia de la presente ley.</a:t>
                      </a:r>
                    </a:p>
                    <a:p>
                      <a:pPr algn="just"/>
                      <a:br>
                        <a:rPr lang="es-MX" sz="1800" b="0" i="0" kern="1200" dirty="0">
                          <a:solidFill>
                            <a:schemeClr val="tx1"/>
                          </a:solidFill>
                          <a:effectLst/>
                          <a:latin typeface="+mn-lt"/>
                          <a:ea typeface="+mn-ea"/>
                          <a:cs typeface="+mn-cs"/>
                        </a:rPr>
                      </a:br>
                      <a:endParaRPr lang="es-CO" b="0" i="0" dirty="0">
                        <a:solidFill>
                          <a:schemeClr val="tx1"/>
                        </a:solidFill>
                      </a:endParaRPr>
                    </a:p>
                  </a:txBody>
                  <a:tcPr>
                    <a:noFill/>
                  </a:tcPr>
                </a:tc>
                <a:tc>
                  <a:txBody>
                    <a:bodyPr/>
                    <a:lstStyle/>
                    <a:p>
                      <a:pPr algn="just"/>
                      <a:r>
                        <a:rPr lang="es-MX" sz="1800" b="1" i="0" kern="1200" dirty="0">
                          <a:solidFill>
                            <a:schemeClr val="tx1"/>
                          </a:solidFill>
                          <a:effectLst/>
                          <a:latin typeface="+mn-lt"/>
                          <a:ea typeface="+mn-ea"/>
                          <a:cs typeface="+mn-cs"/>
                        </a:rPr>
                        <a:t>Artículo 11. Caducidad.</a:t>
                      </a:r>
                      <a:r>
                        <a:rPr lang="es-MX" sz="1800" b="0" i="0" kern="1200" dirty="0">
                          <a:solidFill>
                            <a:schemeClr val="tx1"/>
                          </a:solidFill>
                          <a:effectLst/>
                          <a:latin typeface="+mn-lt"/>
                          <a:ea typeface="+mn-ea"/>
                          <a:cs typeface="+mn-cs"/>
                        </a:rPr>
                        <a:t> La acción de repetición caducará al vencimiento del </a:t>
                      </a:r>
                      <a:r>
                        <a:rPr lang="es-MX" sz="1800" b="0" i="0" kern="1200" dirty="0">
                          <a:solidFill>
                            <a:srgbClr val="FF0000"/>
                          </a:solidFill>
                          <a:effectLst/>
                          <a:latin typeface="+mn-lt"/>
                          <a:ea typeface="+mn-ea"/>
                          <a:cs typeface="+mn-cs"/>
                        </a:rPr>
                        <a:t>plazo de dos (2) años </a:t>
                      </a:r>
                      <a:r>
                        <a:rPr lang="es-MX" sz="1800" b="0" i="0" kern="1200" dirty="0">
                          <a:solidFill>
                            <a:schemeClr val="tx1"/>
                          </a:solidFill>
                          <a:effectLst/>
                          <a:latin typeface="+mn-lt"/>
                          <a:ea typeface="+mn-ea"/>
                          <a:cs typeface="+mn-cs"/>
                        </a:rPr>
                        <a:t>contados a partir del día siguiente al de la fecha del </a:t>
                      </a:r>
                      <a:r>
                        <a:rPr lang="es-MX" sz="1800" b="0" i="0" kern="1200" dirty="0">
                          <a:solidFill>
                            <a:srgbClr val="FF0000"/>
                          </a:solidFill>
                          <a:effectLst/>
                          <a:latin typeface="+mn-lt"/>
                          <a:ea typeface="+mn-ea"/>
                          <a:cs typeface="+mn-cs"/>
                        </a:rPr>
                        <a:t>pago total </a:t>
                      </a:r>
                      <a:r>
                        <a:rPr lang="es-MX" sz="1800" b="0" i="0" kern="1200" dirty="0">
                          <a:solidFill>
                            <a:schemeClr val="tx1"/>
                          </a:solidFill>
                          <a:effectLst/>
                          <a:latin typeface="+mn-lt"/>
                          <a:ea typeface="+mn-ea"/>
                          <a:cs typeface="+mn-cs"/>
                        </a:rPr>
                        <a:t>efectuado por la entidad pública.</a:t>
                      </a:r>
                    </a:p>
                    <a:p>
                      <a:endParaRPr lang="es-MX" sz="1800" b="0" i="0" kern="1200" dirty="0">
                        <a:solidFill>
                          <a:schemeClr val="tx1"/>
                        </a:solidFill>
                        <a:effectLst/>
                        <a:latin typeface="+mn-lt"/>
                        <a:ea typeface="+mn-ea"/>
                        <a:cs typeface="+mn-cs"/>
                      </a:endParaRPr>
                    </a:p>
                    <a:p>
                      <a:pPr algn="just"/>
                      <a:r>
                        <a:rPr lang="es-MX" sz="1800" b="0" i="0" kern="1200" dirty="0">
                          <a:solidFill>
                            <a:srgbClr val="FF0000"/>
                          </a:solidFill>
                          <a:effectLst/>
                          <a:latin typeface="+mn-lt"/>
                          <a:ea typeface="+mn-ea"/>
                          <a:cs typeface="+mn-cs"/>
                        </a:rPr>
                        <a:t>Cuando el pago se haga en cuotas, el término de caducidad comenzará a contarse desde la fecha del último pago, incluyendo las costas y agencias en derecho si es que se hubiere condenado a ellas. </a:t>
                      </a:r>
                    </a:p>
                    <a:p>
                      <a:endParaRPr lang="es-MX" sz="1800" b="0" i="0" kern="1200" dirty="0">
                        <a:solidFill>
                          <a:schemeClr val="tx1"/>
                        </a:solidFill>
                        <a:effectLst/>
                        <a:latin typeface="+mn-lt"/>
                        <a:ea typeface="+mn-ea"/>
                        <a:cs typeface="+mn-cs"/>
                      </a:endParaRPr>
                    </a:p>
                    <a:p>
                      <a:pPr algn="just"/>
                      <a:r>
                        <a:rPr lang="es-MX" sz="1800" b="1" i="0" kern="1200" dirty="0">
                          <a:solidFill>
                            <a:srgbClr val="00B050"/>
                          </a:solidFill>
                          <a:effectLst/>
                          <a:latin typeface="+mn-lt"/>
                          <a:ea typeface="+mn-ea"/>
                          <a:cs typeface="+mn-cs"/>
                        </a:rPr>
                        <a:t>PARÁGRAFO.</a:t>
                      </a:r>
                      <a:r>
                        <a:rPr lang="es-MX" sz="1800" b="0" i="0" kern="1200" dirty="0">
                          <a:solidFill>
                            <a:srgbClr val="00B050"/>
                          </a:solidFill>
                          <a:effectLst/>
                          <a:latin typeface="+mn-lt"/>
                          <a:ea typeface="+mn-ea"/>
                          <a:cs typeface="+mn-cs"/>
                        </a:rPr>
                        <a:t> La cuantía de la pretensión de la demanda de repetición se fijará por el valor total y neto de la condena impuesta al Estado más el valor de las costas y agencias en derecho si se hubiere condenado a ellas, del acuerdo conciliatorio logrado o de la suma determinada mediante cualquier otro mecanismo de solución de conflictos, </a:t>
                      </a:r>
                      <a:r>
                        <a:rPr lang="es-MX" sz="1800" b="0" i="0" u="sng" kern="1200" dirty="0">
                          <a:solidFill>
                            <a:srgbClr val="00B050"/>
                          </a:solidFill>
                          <a:effectLst/>
                          <a:latin typeface="+mn-lt"/>
                          <a:ea typeface="+mn-ea"/>
                          <a:cs typeface="+mn-cs"/>
                        </a:rPr>
                        <a:t>sin tomar en cuenta el valor de los intereses que se llegaran a causar.</a:t>
                      </a:r>
                    </a:p>
                    <a:p>
                      <a:pPr algn="just"/>
                      <a:endParaRPr lang="es-CO" i="0" dirty="0">
                        <a:solidFill>
                          <a:schemeClr val="tx1"/>
                        </a:solidFill>
                      </a:endParaRPr>
                    </a:p>
                  </a:txBody>
                  <a:tcPr>
                    <a:noFill/>
                  </a:tcPr>
                </a:tc>
                <a:extLst>
                  <a:ext uri="{0D108BD9-81ED-4DB2-BD59-A6C34878D82A}">
                    <a16:rowId xmlns:a16="http://schemas.microsoft.com/office/drawing/2014/main" val="1456725142"/>
                  </a:ext>
                </a:extLst>
              </a:tr>
            </a:tbl>
          </a:graphicData>
        </a:graphic>
      </p:graphicFrame>
    </p:spTree>
    <p:extLst>
      <p:ext uri="{BB962C8B-B14F-4D97-AF65-F5344CB8AC3E}">
        <p14:creationId xmlns:p14="http://schemas.microsoft.com/office/powerpoint/2010/main" val="3643695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F33B3FC-7D42-4039-B8B7-9A4864D38FEA}"/>
              </a:ext>
            </a:extLst>
          </p:cNvPr>
          <p:cNvSpPr txBox="1"/>
          <p:nvPr/>
        </p:nvSpPr>
        <p:spPr>
          <a:xfrm>
            <a:off x="791570" y="379695"/>
            <a:ext cx="10399594" cy="707886"/>
          </a:xfrm>
          <a:prstGeom prst="rect">
            <a:avLst/>
          </a:prstGeom>
          <a:noFill/>
        </p:spPr>
        <p:txBody>
          <a:bodyPr wrap="square">
            <a:spAutoFit/>
          </a:bodyPr>
          <a:lstStyle/>
          <a:p>
            <a:pPr algn="ctr"/>
            <a:r>
              <a:rPr lang="es-MX" sz="2000" b="1" dirty="0">
                <a:solidFill>
                  <a:srgbClr val="FF0000"/>
                </a:solidFill>
              </a:rPr>
              <a:t>Artículo 43. Modificó el literal l) del artículo 164 de la Ley 1437 del 2011, en los siguientes términos:</a:t>
            </a:r>
            <a:endParaRPr lang="es-CO" sz="2000" dirty="0"/>
          </a:p>
        </p:txBody>
      </p:sp>
      <p:graphicFrame>
        <p:nvGraphicFramePr>
          <p:cNvPr id="4" name="Tabla 3">
            <a:extLst>
              <a:ext uri="{FF2B5EF4-FFF2-40B4-BE49-F238E27FC236}">
                <a16:creationId xmlns:a16="http://schemas.microsoft.com/office/drawing/2014/main" id="{3115D5C0-746C-4983-B007-D9CBC8450F89}"/>
              </a:ext>
            </a:extLst>
          </p:cNvPr>
          <p:cNvGraphicFramePr>
            <a:graphicFrameLocks noGrp="1"/>
          </p:cNvGraphicFramePr>
          <p:nvPr>
            <p:extLst>
              <p:ext uri="{D42A27DB-BD31-4B8C-83A1-F6EECF244321}">
                <p14:modId xmlns:p14="http://schemas.microsoft.com/office/powerpoint/2010/main" val="819064059"/>
              </p:ext>
            </p:extLst>
          </p:nvPr>
        </p:nvGraphicFramePr>
        <p:xfrm>
          <a:off x="286604" y="1058034"/>
          <a:ext cx="11729111" cy="370840"/>
        </p:xfrm>
        <a:graphic>
          <a:graphicData uri="http://schemas.openxmlformats.org/drawingml/2006/table">
            <a:tbl>
              <a:tblPr firstRow="1" bandRow="1">
                <a:effectLst>
                  <a:outerShdw blurRad="50800" dist="38100" dir="5400000" algn="t" rotWithShape="0">
                    <a:srgbClr val="FF0000">
                      <a:alpha val="40000"/>
                    </a:srgbClr>
                  </a:outerShdw>
                </a:effectLst>
                <a:tableStyleId>{5C22544A-7EE6-4342-B048-85BDC9FD1C3A}</a:tableStyleId>
              </a:tblPr>
              <a:tblGrid>
                <a:gridCol w="5527342">
                  <a:extLst>
                    <a:ext uri="{9D8B030D-6E8A-4147-A177-3AD203B41FA5}">
                      <a16:colId xmlns:a16="http://schemas.microsoft.com/office/drawing/2014/main" val="362952159"/>
                    </a:ext>
                  </a:extLst>
                </a:gridCol>
                <a:gridCol w="6201769">
                  <a:extLst>
                    <a:ext uri="{9D8B030D-6E8A-4147-A177-3AD203B41FA5}">
                      <a16:colId xmlns:a16="http://schemas.microsoft.com/office/drawing/2014/main" val="815055511"/>
                    </a:ext>
                  </a:extLst>
                </a:gridCol>
              </a:tblGrid>
              <a:tr h="370840">
                <a:tc>
                  <a:txBody>
                    <a:bodyPr/>
                    <a:lstStyle/>
                    <a:p>
                      <a:r>
                        <a:rPr lang="es-CO" dirty="0">
                          <a:solidFill>
                            <a:schemeClr val="tx1"/>
                          </a:solidFill>
                        </a:rPr>
                        <a:t>                               NORMA NUEVA</a:t>
                      </a:r>
                    </a:p>
                  </a:txBody>
                  <a:tcPr>
                    <a:noFill/>
                  </a:tcPr>
                </a:tc>
                <a:tc>
                  <a:txBody>
                    <a:bodyPr/>
                    <a:lstStyle/>
                    <a:p>
                      <a:r>
                        <a:rPr lang="es-CO" dirty="0">
                          <a:solidFill>
                            <a:schemeClr val="tx1"/>
                          </a:solidFill>
                        </a:rPr>
                        <a:t>                                      NORMA ANTERIOR</a:t>
                      </a:r>
                    </a:p>
                  </a:txBody>
                  <a:tcPr>
                    <a:noFill/>
                  </a:tcPr>
                </a:tc>
                <a:extLst>
                  <a:ext uri="{0D108BD9-81ED-4DB2-BD59-A6C34878D82A}">
                    <a16:rowId xmlns:a16="http://schemas.microsoft.com/office/drawing/2014/main" val="670323833"/>
                  </a:ext>
                </a:extLst>
              </a:tr>
            </a:tbl>
          </a:graphicData>
        </a:graphic>
      </p:graphicFrame>
      <p:graphicFrame>
        <p:nvGraphicFramePr>
          <p:cNvPr id="5" name="Tabla 5">
            <a:extLst>
              <a:ext uri="{FF2B5EF4-FFF2-40B4-BE49-F238E27FC236}">
                <a16:creationId xmlns:a16="http://schemas.microsoft.com/office/drawing/2014/main" id="{55CF848C-DF24-46CC-A76C-8687275E9859}"/>
              </a:ext>
            </a:extLst>
          </p:cNvPr>
          <p:cNvGraphicFramePr>
            <a:graphicFrameLocks noGrp="1"/>
          </p:cNvGraphicFramePr>
          <p:nvPr>
            <p:extLst>
              <p:ext uri="{D42A27DB-BD31-4B8C-83A1-F6EECF244321}">
                <p14:modId xmlns:p14="http://schemas.microsoft.com/office/powerpoint/2010/main" val="3187686043"/>
              </p:ext>
            </p:extLst>
          </p:nvPr>
        </p:nvGraphicFramePr>
        <p:xfrm>
          <a:off x="313899" y="1428874"/>
          <a:ext cx="11674522" cy="5014068"/>
        </p:xfrm>
        <a:graphic>
          <a:graphicData uri="http://schemas.openxmlformats.org/drawingml/2006/table">
            <a:tbl>
              <a:tblPr firstRow="1" bandRow="1">
                <a:effectLst>
                  <a:outerShdw blurRad="50800" dist="38100" dir="2700000" algn="tl" rotWithShape="0">
                    <a:srgbClr val="F60002">
                      <a:alpha val="40000"/>
                    </a:srgbClr>
                  </a:outerShdw>
                </a:effectLst>
                <a:tableStyleId>{5C22544A-7EE6-4342-B048-85BDC9FD1C3A}</a:tableStyleId>
              </a:tblPr>
              <a:tblGrid>
                <a:gridCol w="5486400">
                  <a:extLst>
                    <a:ext uri="{9D8B030D-6E8A-4147-A177-3AD203B41FA5}">
                      <a16:colId xmlns:a16="http://schemas.microsoft.com/office/drawing/2014/main" val="1904704853"/>
                    </a:ext>
                  </a:extLst>
                </a:gridCol>
                <a:gridCol w="6188122">
                  <a:extLst>
                    <a:ext uri="{9D8B030D-6E8A-4147-A177-3AD203B41FA5}">
                      <a16:colId xmlns:a16="http://schemas.microsoft.com/office/drawing/2014/main" val="879642037"/>
                    </a:ext>
                  </a:extLst>
                </a:gridCol>
              </a:tblGrid>
              <a:tr h="5014068">
                <a:tc>
                  <a:txBody>
                    <a:bodyPr/>
                    <a:lstStyle/>
                    <a:p>
                      <a:pPr algn="just"/>
                      <a:r>
                        <a:rPr lang="es-MX" b="1" i="0" dirty="0">
                          <a:solidFill>
                            <a:schemeClr val="tx1"/>
                          </a:solidFill>
                        </a:rPr>
                        <a:t>Artículo 164. Oportunidad para presentar la demanda</a:t>
                      </a:r>
                      <a:r>
                        <a:rPr lang="es-MX" b="0" i="0" dirty="0">
                          <a:solidFill>
                            <a:schemeClr val="tx1"/>
                          </a:solidFill>
                        </a:rPr>
                        <a:t>. La demanda deberá ser presentada: </a:t>
                      </a:r>
                    </a:p>
                    <a:p>
                      <a:pPr algn="just"/>
                      <a:endParaRPr lang="es-MX" b="0" i="0" dirty="0">
                        <a:solidFill>
                          <a:schemeClr val="tx1"/>
                        </a:solidFill>
                      </a:endParaRPr>
                    </a:p>
                    <a:p>
                      <a:pPr algn="just"/>
                      <a:r>
                        <a:rPr lang="es-MX" b="0" i="0" dirty="0">
                          <a:solidFill>
                            <a:schemeClr val="tx1"/>
                          </a:solidFill>
                        </a:rPr>
                        <a:t>I) Cuando se pretenda repetir para recuperar lo pagado como consecuencia de una, condena, conciliación u otra forma eje terminación de un conflicto, el término será de </a:t>
                      </a:r>
                      <a:r>
                        <a:rPr lang="es-MX" b="0" i="0" dirty="0">
                          <a:solidFill>
                            <a:srgbClr val="FF0000"/>
                          </a:solidFill>
                        </a:rPr>
                        <a:t>cinco (5) años</a:t>
                      </a:r>
                      <a:r>
                        <a:rPr lang="es-MX" b="0" i="0" dirty="0">
                          <a:solidFill>
                            <a:schemeClr val="tx1"/>
                          </a:solidFill>
                        </a:rPr>
                        <a:t>, contados a partir del día siguiente de la fecha del pago, o, a más tardar desde el vencimiento del plazo con que cuenta la administración para el pago de condenas de conformidad con lo previsto en este Código.</a:t>
                      </a:r>
                    </a:p>
                    <a:p>
                      <a:pPr algn="just"/>
                      <a:r>
                        <a:rPr lang="es-MX" b="0" i="0" dirty="0">
                          <a:solidFill>
                            <a:schemeClr val="tx1"/>
                          </a:solidFill>
                        </a:rPr>
                        <a:t> </a:t>
                      </a:r>
                      <a:br>
                        <a:rPr lang="es-MX" sz="1800" b="0" i="0" kern="1200" dirty="0">
                          <a:solidFill>
                            <a:schemeClr val="tx1"/>
                          </a:solidFill>
                          <a:effectLst/>
                          <a:latin typeface="+mn-lt"/>
                          <a:ea typeface="+mn-ea"/>
                          <a:cs typeface="+mn-cs"/>
                        </a:rPr>
                      </a:br>
                      <a:endParaRPr lang="es-CO" b="0" i="0" dirty="0">
                        <a:solidFill>
                          <a:schemeClr val="tx1"/>
                        </a:solidFill>
                      </a:endParaRPr>
                    </a:p>
                  </a:txBody>
                  <a:tcPr>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b="1" i="0" dirty="0">
                          <a:solidFill>
                            <a:schemeClr val="tx1"/>
                          </a:solidFill>
                        </a:rPr>
                        <a:t>Artículo 164. Oportunidad para presentar la demanda</a:t>
                      </a:r>
                      <a:r>
                        <a:rPr lang="es-MX" b="0" i="0" dirty="0">
                          <a:solidFill>
                            <a:schemeClr val="tx1"/>
                          </a:solidFill>
                        </a:rPr>
                        <a:t>. La demanda deberá ser presentada: </a:t>
                      </a:r>
                    </a:p>
                    <a:p>
                      <a:pPr algn="just"/>
                      <a:endParaRPr lang="es-MX" sz="1800" b="0" i="0" kern="1200" dirty="0">
                        <a:solidFill>
                          <a:schemeClr val="tx1"/>
                        </a:solidFill>
                        <a:effectLst/>
                        <a:latin typeface="+mn-lt"/>
                        <a:ea typeface="+mn-ea"/>
                        <a:cs typeface="+mn-cs"/>
                      </a:endParaRPr>
                    </a:p>
                    <a:p>
                      <a:pPr algn="just"/>
                      <a:r>
                        <a:rPr lang="es-MX" sz="1800" b="0" i="0" kern="1200" dirty="0">
                          <a:solidFill>
                            <a:schemeClr val="tx1"/>
                          </a:solidFill>
                          <a:effectLst/>
                          <a:latin typeface="+mn-lt"/>
                          <a:ea typeface="+mn-ea"/>
                          <a:cs typeface="+mn-cs"/>
                        </a:rPr>
                        <a:t>l) Cuando se pretenda repetir para recuperar lo pagado como consecuencia de una condena, conciliación u otra forma de terminación de un conflicto, el término será de </a:t>
                      </a:r>
                      <a:r>
                        <a:rPr lang="es-MX" sz="1800" b="0" i="0" kern="1200" dirty="0">
                          <a:solidFill>
                            <a:srgbClr val="FF0000"/>
                          </a:solidFill>
                          <a:effectLst/>
                          <a:latin typeface="+mn-lt"/>
                          <a:ea typeface="+mn-ea"/>
                          <a:cs typeface="+mn-cs"/>
                        </a:rPr>
                        <a:t>dos (2) años,</a:t>
                      </a:r>
                      <a:r>
                        <a:rPr lang="es-MX" sz="1800" b="0" i="0" kern="1200" dirty="0">
                          <a:solidFill>
                            <a:schemeClr val="tx1"/>
                          </a:solidFill>
                          <a:effectLst/>
                          <a:latin typeface="+mn-lt"/>
                          <a:ea typeface="+mn-ea"/>
                          <a:cs typeface="+mn-cs"/>
                        </a:rPr>
                        <a:t> contados a partir del día siguiente de la fecha del pago, o, a más tardar desde el vencimiento del plazo con que cuenta la administración para el pago de condenas de conformidad con lo previsto en este Código.</a:t>
                      </a:r>
                      <a:endParaRPr lang="es-CO" i="0" dirty="0">
                        <a:solidFill>
                          <a:schemeClr val="tx1"/>
                        </a:solidFill>
                      </a:endParaRPr>
                    </a:p>
                  </a:txBody>
                  <a:tcPr>
                    <a:noFill/>
                  </a:tcPr>
                </a:tc>
                <a:extLst>
                  <a:ext uri="{0D108BD9-81ED-4DB2-BD59-A6C34878D82A}">
                    <a16:rowId xmlns:a16="http://schemas.microsoft.com/office/drawing/2014/main" val="1456725142"/>
                  </a:ext>
                </a:extLst>
              </a:tr>
            </a:tbl>
          </a:graphicData>
        </a:graphic>
      </p:graphicFrame>
    </p:spTree>
    <p:extLst>
      <p:ext uri="{BB962C8B-B14F-4D97-AF65-F5344CB8AC3E}">
        <p14:creationId xmlns:p14="http://schemas.microsoft.com/office/powerpoint/2010/main" val="232124536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4d1d2e24-7be0-47eb-a1db-99cc6d75caf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41BFFB4411CFC54CA6A3FA228255AE4E" ma:contentTypeVersion="13" ma:contentTypeDescription="Crear nuevo documento." ma:contentTypeScope="" ma:versionID="e2e22b6c5eaabac9adbefd5ef190b3a3">
  <xsd:schema xmlns:xsd="http://www.w3.org/2001/XMLSchema" xmlns:xs="http://www.w3.org/2001/XMLSchema" xmlns:p="http://schemas.microsoft.com/office/2006/metadata/properties" xmlns:ns2="4d1d2e24-7be0-47eb-a1db-99cc6d75caff" xmlns:ns3="d6eaa91c-3afb-4015-aba1-5ff992c1a5ca" targetNamespace="http://schemas.microsoft.com/office/2006/metadata/properties" ma:root="true" ma:fieldsID="acd4d6c81697b1595029b94e0ac1a92c" ns2:_="" ns3:_="">
    <xsd:import namespace="4d1d2e24-7be0-47eb-a1db-99cc6d75caff"/>
    <xsd:import namespace="d6eaa91c-3afb-4015-aba1-5ff992c1a5c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_Flow_SignoffStatu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1d2e24-7be0-47eb-a1db-99cc6d75c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_Flow_SignoffStatus" ma:index="18" nillable="true" ma:displayName="Estado de aprobación" ma:internalName="Estado_x0020_de_x0020_aprobaci_x00f3_n">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eaa91c-3afb-4015-aba1-5ff992c1a5ca" elementFormDefault="qualified">
    <xsd:import namespace="http://schemas.microsoft.com/office/2006/documentManagement/types"/>
    <xsd:import namespace="http://schemas.microsoft.com/office/infopath/2007/PartnerControls"/>
    <xsd:element name="SharedWithUsers" ma:index="10"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476996D-5C10-4450-BA81-39848C8AD301}">
  <ds:schemaRefs>
    <ds:schemaRef ds:uri="http://purl.org/dc/dcmitype/"/>
    <ds:schemaRef ds:uri="http://purl.org/dc/elements/1.1/"/>
    <ds:schemaRef ds:uri="http://schemas.openxmlformats.org/package/2006/metadata/core-properties"/>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d6eaa91c-3afb-4015-aba1-5ff992c1a5ca"/>
    <ds:schemaRef ds:uri="4d1d2e24-7be0-47eb-a1db-99cc6d75caff"/>
    <ds:schemaRef ds:uri="http://purl.org/dc/terms/"/>
  </ds:schemaRefs>
</ds:datastoreItem>
</file>

<file path=customXml/itemProps2.xml><?xml version="1.0" encoding="utf-8"?>
<ds:datastoreItem xmlns:ds="http://schemas.openxmlformats.org/officeDocument/2006/customXml" ds:itemID="{6AA43C0A-D19B-4DFB-AA83-76DF9D38F1C5}">
  <ds:schemaRefs>
    <ds:schemaRef ds:uri="http://schemas.microsoft.com/sharepoint/v3/contenttype/forms"/>
  </ds:schemaRefs>
</ds:datastoreItem>
</file>

<file path=customXml/itemProps3.xml><?xml version="1.0" encoding="utf-8"?>
<ds:datastoreItem xmlns:ds="http://schemas.openxmlformats.org/officeDocument/2006/customXml" ds:itemID="{37E6AC44-EAF4-42BA-94BD-138D240DB09F}">
  <ds:schemaRefs>
    <ds:schemaRef ds:uri="http://schemas.microsoft.com/office/2006/metadata/contentType"/>
    <ds:schemaRef ds:uri="http://schemas.microsoft.com/office/2006/metadata/properties/metaAttributes"/>
    <ds:schemaRef ds:uri="http://www.w3.org/2000/xmlns/"/>
    <ds:schemaRef ds:uri="http://www.w3.org/2001/XMLSchema"/>
    <ds:schemaRef ds:uri="4d1d2e24-7be0-47eb-a1db-99cc6d75caff"/>
    <ds:schemaRef ds:uri="d6eaa91c-3afb-4015-aba1-5ff992c1a5ca"/>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5121</TotalTime>
  <Words>3728</Words>
  <Application>Microsoft Office PowerPoint</Application>
  <PresentationFormat>Panorámica</PresentationFormat>
  <Paragraphs>198</Paragraphs>
  <Slides>17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17</vt:i4>
      </vt:variant>
    </vt:vector>
  </HeadingPairs>
  <TitlesOfParts>
    <vt:vector size="24" baseType="lpstr">
      <vt:lpstr>Arial</vt:lpstr>
      <vt:lpstr>Calibri</vt:lpstr>
      <vt:lpstr>Calibri (Cuerpo)</vt:lpstr>
      <vt:lpstr>Garamond</vt:lpstr>
      <vt:lpstr>Wingdings</vt:lpstr>
      <vt:lpstr>Work Sans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Martha Ruby Zarate Avellaneda</cp:lastModifiedBy>
  <cp:revision>309</cp:revision>
  <cp:lastPrinted>2020-02-17T14:08:37Z</cp:lastPrinted>
  <dcterms:created xsi:type="dcterms:W3CDTF">2020-01-14T13:48:49Z</dcterms:created>
  <dcterms:modified xsi:type="dcterms:W3CDTF">2022-03-11T00:41:12Z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0x01010041BFFB4411CFC54CA6A3FA228255AE4E</vt:lpwstr>
  </property>
</Properties>
</file>