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93F17-3917-AEA2-29A9-FDDE993B5B89}" v="553" dt="2023-08-09T21:42:44.819"/>
    <p1510:client id="{A1622133-7435-74D9-CC5A-E607316AA77B}" v="72" dt="2023-09-07T01:49:18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6"/>
    <p:restoredTop sz="94728"/>
  </p:normalViewPr>
  <p:slideViewPr>
    <p:cSldViewPr snapToGrid="0" snapToObjects="1">
      <p:cViewPr>
        <p:scale>
          <a:sx n="55" d="100"/>
          <a:sy n="55" d="100"/>
        </p:scale>
        <p:origin x="166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8929E-C8F6-4911-810E-A83E47C0C405}" type="doc">
      <dgm:prSet loTypeId="urn:microsoft.com/office/officeart/2018/2/layout/IconVerticalSolidList" loCatId="icon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80B6F1-3717-48EF-A03C-D58C312789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/>
            <a:t>Actualización del plan distrital de prevención -</a:t>
          </a:r>
          <a:r>
            <a:rPr lang="es-CO" sz="2400" dirty="0" err="1"/>
            <a:t>PIDPAZ</a:t>
          </a:r>
          <a:endParaRPr lang="en-US" sz="2400" dirty="0"/>
        </a:p>
      </dgm:t>
    </dgm:pt>
    <dgm:pt modelId="{4225370D-550E-42F6-B40B-CE090F48AB0F}" type="parTrans" cxnId="{C935C7FB-329F-4F2F-808C-03598657436A}">
      <dgm:prSet/>
      <dgm:spPr/>
      <dgm:t>
        <a:bodyPr/>
        <a:lstStyle/>
        <a:p>
          <a:endParaRPr lang="en-US"/>
        </a:p>
      </dgm:t>
    </dgm:pt>
    <dgm:pt modelId="{9FE97ABD-30F9-4F84-8B40-B430C239BC05}" type="sibTrans" cxnId="{C935C7FB-329F-4F2F-808C-0359865743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B9550F-DF41-4805-ACC4-80B92CA003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/>
            <a:t>Las estrategias de acceso a educación superior incluyen en sus procesos de selección los enfoques de derechos humanos, de género, territorial y/o poblacional.</a:t>
          </a:r>
          <a:endParaRPr lang="en-US" sz="2400" dirty="0"/>
        </a:p>
      </dgm:t>
    </dgm:pt>
    <dgm:pt modelId="{E824BBB8-033A-4870-985C-FF52AA15678D}" type="parTrans" cxnId="{676D2A7C-EE86-4738-9288-61DA7C5A5789}">
      <dgm:prSet/>
      <dgm:spPr/>
      <dgm:t>
        <a:bodyPr/>
        <a:lstStyle/>
        <a:p>
          <a:endParaRPr lang="en-US"/>
        </a:p>
      </dgm:t>
    </dgm:pt>
    <dgm:pt modelId="{59F96262-D5EC-4FA6-89A0-ADA28FFA801E}" type="sibTrans" cxnId="{676D2A7C-EE86-4738-9288-61DA7C5A57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2DFDBD-D42B-4542-A6A0-E1E55E11D5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/>
            <a:t>En materia del sector de desarrollo económico se destaca la formación para el emprendimiento, con servicios especializados de asesoría y de acompañamiento en la creación y/o fortalecimiento empresarial, que permita un acceso al mercado de los productos.</a:t>
          </a:r>
          <a:endParaRPr lang="en-US" sz="2400" dirty="0"/>
        </a:p>
      </dgm:t>
    </dgm:pt>
    <dgm:pt modelId="{512D675F-292C-4F2D-8E86-42A7B73B2EBD}" type="parTrans" cxnId="{C4A46B5C-073C-4366-A4B0-BB52F1E2D5E8}">
      <dgm:prSet/>
      <dgm:spPr/>
      <dgm:t>
        <a:bodyPr/>
        <a:lstStyle/>
        <a:p>
          <a:endParaRPr lang="en-US"/>
        </a:p>
      </dgm:t>
    </dgm:pt>
    <dgm:pt modelId="{EEE8F0F3-A4DA-4343-8C1A-10102957ED36}" type="sibTrans" cxnId="{C4A46B5C-073C-4366-A4B0-BB52F1E2D5E8}">
      <dgm:prSet/>
      <dgm:spPr/>
      <dgm:t>
        <a:bodyPr/>
        <a:lstStyle/>
        <a:p>
          <a:endParaRPr lang="en-US"/>
        </a:p>
      </dgm:t>
    </dgm:pt>
    <dgm:pt modelId="{CCE6870C-4F7A-4DFC-AC83-D8F6D6008FD3}" type="pres">
      <dgm:prSet presAssocID="{46D8929E-C8F6-4911-810E-A83E47C0C405}" presName="root" presStyleCnt="0">
        <dgm:presLayoutVars>
          <dgm:dir/>
          <dgm:resizeHandles val="exact"/>
        </dgm:presLayoutVars>
      </dgm:prSet>
      <dgm:spPr/>
    </dgm:pt>
    <dgm:pt modelId="{6E993F5A-3139-4537-990A-77DE5F511AD4}" type="pres">
      <dgm:prSet presAssocID="{7D80B6F1-3717-48EF-A03C-D58C31278931}" presName="compNode" presStyleCnt="0"/>
      <dgm:spPr/>
    </dgm:pt>
    <dgm:pt modelId="{282B2047-BCB2-4BA3-B691-8C193A2EBD53}" type="pres">
      <dgm:prSet presAssocID="{7D80B6F1-3717-48EF-A03C-D58C31278931}" presName="bgRect" presStyleLbl="bgShp" presStyleIdx="0" presStyleCnt="3" custLinFactNeighborY="-6621"/>
      <dgm:spPr/>
    </dgm:pt>
    <dgm:pt modelId="{BBD01DB2-2824-4CF4-977D-F8A5FE729CC8}" type="pres">
      <dgm:prSet presAssocID="{7D80B6F1-3717-48EF-A03C-D58C31278931}" presName="iconRect" presStyleLbl="node1" presStyleIdx="0" presStyleCnt="3" custLinFactNeighborX="0" custLinFactNeighborY="-93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tir"/>
        </a:ext>
      </dgm:extLst>
    </dgm:pt>
    <dgm:pt modelId="{3A0FEE7C-2AA6-4325-8B39-39DD84D4D5E3}" type="pres">
      <dgm:prSet presAssocID="{7D80B6F1-3717-48EF-A03C-D58C31278931}" presName="spaceRect" presStyleCnt="0"/>
      <dgm:spPr/>
    </dgm:pt>
    <dgm:pt modelId="{A0E57B4D-7690-4A21-B376-C9842DE64203}" type="pres">
      <dgm:prSet presAssocID="{7D80B6F1-3717-48EF-A03C-D58C31278931}" presName="parTx" presStyleLbl="revTx" presStyleIdx="0" presStyleCnt="3" custLinFactNeighborX="0" custLinFactNeighborY="-4104">
        <dgm:presLayoutVars>
          <dgm:chMax val="0"/>
          <dgm:chPref val="0"/>
        </dgm:presLayoutVars>
      </dgm:prSet>
      <dgm:spPr/>
    </dgm:pt>
    <dgm:pt modelId="{26DE369F-05DB-4F4F-ADB0-1F8DBFFE17F3}" type="pres">
      <dgm:prSet presAssocID="{9FE97ABD-30F9-4F84-8B40-B430C239BC05}" presName="sibTrans" presStyleCnt="0"/>
      <dgm:spPr/>
    </dgm:pt>
    <dgm:pt modelId="{96FFB167-F7D7-4D1C-B981-6FDBFE2EFE59}" type="pres">
      <dgm:prSet presAssocID="{F9B9550F-DF41-4805-ACC4-80B92CA0030B}" presName="compNode" presStyleCnt="0"/>
      <dgm:spPr/>
    </dgm:pt>
    <dgm:pt modelId="{5CD3D431-0964-4AF7-8158-7C978AE9F20D}" type="pres">
      <dgm:prSet presAssocID="{F9B9550F-DF41-4805-ACC4-80B92CA0030B}" presName="bgRect" presStyleLbl="bgShp" presStyleIdx="1" presStyleCnt="3" custLinFactNeighborX="0" custLinFactNeighborY="-5130"/>
      <dgm:spPr/>
    </dgm:pt>
    <dgm:pt modelId="{1CA7B243-E319-4310-9759-55352F651E81}" type="pres">
      <dgm:prSet presAssocID="{F9B9550F-DF41-4805-ACC4-80B92CA0030B}" presName="iconRect" presStyleLbl="node1" presStyleIdx="1" presStyleCnt="3" custLinFactNeighborX="0" custLinFactNeighborY="-9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12691DE3-61E2-4EDF-A4C0-A29321D77897}" type="pres">
      <dgm:prSet presAssocID="{F9B9550F-DF41-4805-ACC4-80B92CA0030B}" presName="spaceRect" presStyleCnt="0"/>
      <dgm:spPr/>
    </dgm:pt>
    <dgm:pt modelId="{27D6E3F9-4CAD-4620-B15A-95D923D39B98}" type="pres">
      <dgm:prSet presAssocID="{F9B9550F-DF41-4805-ACC4-80B92CA0030B}" presName="parTx" presStyleLbl="revTx" presStyleIdx="1" presStyleCnt="3" custLinFactNeighborX="0" custLinFactNeighborY="-4104">
        <dgm:presLayoutVars>
          <dgm:chMax val="0"/>
          <dgm:chPref val="0"/>
        </dgm:presLayoutVars>
      </dgm:prSet>
      <dgm:spPr/>
    </dgm:pt>
    <dgm:pt modelId="{C7D12172-A228-40A8-9716-979C29B895F3}" type="pres">
      <dgm:prSet presAssocID="{59F96262-D5EC-4FA6-89A0-ADA28FFA801E}" presName="sibTrans" presStyleCnt="0"/>
      <dgm:spPr/>
    </dgm:pt>
    <dgm:pt modelId="{0A1E4636-54E6-477E-801A-44859AB257A8}" type="pres">
      <dgm:prSet presAssocID="{372DFDBD-D42B-4542-A6A0-E1E55E11D511}" presName="compNode" presStyleCnt="0"/>
      <dgm:spPr/>
    </dgm:pt>
    <dgm:pt modelId="{9DA8CC0E-6B8D-4177-A2F4-9D4CC0696412}" type="pres">
      <dgm:prSet presAssocID="{372DFDBD-D42B-4542-A6A0-E1E55E11D511}" presName="bgRect" presStyleLbl="bgShp" presStyleIdx="2" presStyleCnt="3" custLinFactNeighborX="0" custLinFactNeighborY="-5130"/>
      <dgm:spPr/>
    </dgm:pt>
    <dgm:pt modelId="{2ED4DAAD-2781-4E55-813F-49FF18F5F5AA}" type="pres">
      <dgm:prSet presAssocID="{372DFDBD-D42B-4542-A6A0-E1E55E11D511}" presName="iconRect" presStyleLbl="node1" presStyleIdx="2" presStyleCnt="3" custLinFactNeighborX="0" custLinFactNeighborY="-93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3DF2545-4C75-4661-A370-17D9781B655A}" type="pres">
      <dgm:prSet presAssocID="{372DFDBD-D42B-4542-A6A0-E1E55E11D511}" presName="spaceRect" presStyleCnt="0"/>
      <dgm:spPr/>
    </dgm:pt>
    <dgm:pt modelId="{26BFA151-C165-4527-BDF7-A3E7BF029BBC}" type="pres">
      <dgm:prSet presAssocID="{372DFDBD-D42B-4542-A6A0-E1E55E11D511}" presName="parTx" presStyleLbl="revTx" presStyleIdx="2" presStyleCnt="3" custLinFactNeighborX="0" custLinFactNeighborY="-4104">
        <dgm:presLayoutVars>
          <dgm:chMax val="0"/>
          <dgm:chPref val="0"/>
        </dgm:presLayoutVars>
      </dgm:prSet>
      <dgm:spPr/>
    </dgm:pt>
  </dgm:ptLst>
  <dgm:cxnLst>
    <dgm:cxn modelId="{957BB40D-6D63-4501-B636-476D18B2E4FD}" type="presOf" srcId="{46D8929E-C8F6-4911-810E-A83E47C0C405}" destId="{CCE6870C-4F7A-4DFC-AC83-D8F6D6008FD3}" srcOrd="0" destOrd="0" presId="urn:microsoft.com/office/officeart/2018/2/layout/IconVerticalSolidList"/>
    <dgm:cxn modelId="{C4A46B5C-073C-4366-A4B0-BB52F1E2D5E8}" srcId="{46D8929E-C8F6-4911-810E-A83E47C0C405}" destId="{372DFDBD-D42B-4542-A6A0-E1E55E11D511}" srcOrd="2" destOrd="0" parTransId="{512D675F-292C-4F2D-8E86-42A7B73B2EBD}" sibTransId="{EEE8F0F3-A4DA-4343-8C1A-10102957ED36}"/>
    <dgm:cxn modelId="{8CD24241-ABE1-452E-9CC1-D23EF566ABFF}" type="presOf" srcId="{7D80B6F1-3717-48EF-A03C-D58C31278931}" destId="{A0E57B4D-7690-4A21-B376-C9842DE64203}" srcOrd="0" destOrd="0" presId="urn:microsoft.com/office/officeart/2018/2/layout/IconVerticalSolidList"/>
    <dgm:cxn modelId="{676D2A7C-EE86-4738-9288-61DA7C5A5789}" srcId="{46D8929E-C8F6-4911-810E-A83E47C0C405}" destId="{F9B9550F-DF41-4805-ACC4-80B92CA0030B}" srcOrd="1" destOrd="0" parTransId="{E824BBB8-033A-4870-985C-FF52AA15678D}" sibTransId="{59F96262-D5EC-4FA6-89A0-ADA28FFA801E}"/>
    <dgm:cxn modelId="{B4CB42A5-B263-475C-9CF7-321869EF3804}" type="presOf" srcId="{372DFDBD-D42B-4542-A6A0-E1E55E11D511}" destId="{26BFA151-C165-4527-BDF7-A3E7BF029BBC}" srcOrd="0" destOrd="0" presId="urn:microsoft.com/office/officeart/2018/2/layout/IconVerticalSolidList"/>
    <dgm:cxn modelId="{242194BA-F7E9-4F4D-8D7A-86B17F33913D}" type="presOf" srcId="{F9B9550F-DF41-4805-ACC4-80B92CA0030B}" destId="{27D6E3F9-4CAD-4620-B15A-95D923D39B98}" srcOrd="0" destOrd="0" presId="urn:microsoft.com/office/officeart/2018/2/layout/IconVerticalSolidList"/>
    <dgm:cxn modelId="{C935C7FB-329F-4F2F-808C-03598657436A}" srcId="{46D8929E-C8F6-4911-810E-A83E47C0C405}" destId="{7D80B6F1-3717-48EF-A03C-D58C31278931}" srcOrd="0" destOrd="0" parTransId="{4225370D-550E-42F6-B40B-CE090F48AB0F}" sibTransId="{9FE97ABD-30F9-4F84-8B40-B430C239BC05}"/>
    <dgm:cxn modelId="{2832DBC1-0F95-48EE-8B5A-9688E4B49C0D}" type="presParOf" srcId="{CCE6870C-4F7A-4DFC-AC83-D8F6D6008FD3}" destId="{6E993F5A-3139-4537-990A-77DE5F511AD4}" srcOrd="0" destOrd="0" presId="urn:microsoft.com/office/officeart/2018/2/layout/IconVerticalSolidList"/>
    <dgm:cxn modelId="{2E5AB7FE-E324-4928-B17E-6DAA28D059CE}" type="presParOf" srcId="{6E993F5A-3139-4537-990A-77DE5F511AD4}" destId="{282B2047-BCB2-4BA3-B691-8C193A2EBD53}" srcOrd="0" destOrd="0" presId="urn:microsoft.com/office/officeart/2018/2/layout/IconVerticalSolidList"/>
    <dgm:cxn modelId="{DCC22A83-7DD9-4FEC-92C8-D94E073B5F03}" type="presParOf" srcId="{6E993F5A-3139-4537-990A-77DE5F511AD4}" destId="{BBD01DB2-2824-4CF4-977D-F8A5FE729CC8}" srcOrd="1" destOrd="0" presId="urn:microsoft.com/office/officeart/2018/2/layout/IconVerticalSolidList"/>
    <dgm:cxn modelId="{A0BE21E7-7C25-4D96-9B99-E79E6F46FA80}" type="presParOf" srcId="{6E993F5A-3139-4537-990A-77DE5F511AD4}" destId="{3A0FEE7C-2AA6-4325-8B39-39DD84D4D5E3}" srcOrd="2" destOrd="0" presId="urn:microsoft.com/office/officeart/2018/2/layout/IconVerticalSolidList"/>
    <dgm:cxn modelId="{205AA367-01A4-4681-8318-6F425CDEE0F5}" type="presParOf" srcId="{6E993F5A-3139-4537-990A-77DE5F511AD4}" destId="{A0E57B4D-7690-4A21-B376-C9842DE64203}" srcOrd="3" destOrd="0" presId="urn:microsoft.com/office/officeart/2018/2/layout/IconVerticalSolidList"/>
    <dgm:cxn modelId="{FDE1A1C6-06A9-4D3E-B2BE-5EAA2B8234B3}" type="presParOf" srcId="{CCE6870C-4F7A-4DFC-AC83-D8F6D6008FD3}" destId="{26DE369F-05DB-4F4F-ADB0-1F8DBFFE17F3}" srcOrd="1" destOrd="0" presId="urn:microsoft.com/office/officeart/2018/2/layout/IconVerticalSolidList"/>
    <dgm:cxn modelId="{23349AEB-2651-496E-AE32-19C06AF0B423}" type="presParOf" srcId="{CCE6870C-4F7A-4DFC-AC83-D8F6D6008FD3}" destId="{96FFB167-F7D7-4D1C-B981-6FDBFE2EFE59}" srcOrd="2" destOrd="0" presId="urn:microsoft.com/office/officeart/2018/2/layout/IconVerticalSolidList"/>
    <dgm:cxn modelId="{7593F73E-6987-4B8C-8EEC-2BFCAA32E146}" type="presParOf" srcId="{96FFB167-F7D7-4D1C-B981-6FDBFE2EFE59}" destId="{5CD3D431-0964-4AF7-8158-7C978AE9F20D}" srcOrd="0" destOrd="0" presId="urn:microsoft.com/office/officeart/2018/2/layout/IconVerticalSolidList"/>
    <dgm:cxn modelId="{46BF57ED-D096-452A-99F7-83C9F013D084}" type="presParOf" srcId="{96FFB167-F7D7-4D1C-B981-6FDBFE2EFE59}" destId="{1CA7B243-E319-4310-9759-55352F651E81}" srcOrd="1" destOrd="0" presId="urn:microsoft.com/office/officeart/2018/2/layout/IconVerticalSolidList"/>
    <dgm:cxn modelId="{4F3D5D65-568D-4FA9-A621-68B4F767D425}" type="presParOf" srcId="{96FFB167-F7D7-4D1C-B981-6FDBFE2EFE59}" destId="{12691DE3-61E2-4EDF-A4C0-A29321D77897}" srcOrd="2" destOrd="0" presId="urn:microsoft.com/office/officeart/2018/2/layout/IconVerticalSolidList"/>
    <dgm:cxn modelId="{E8F65DB4-590C-4CA9-B45E-BAB82991295B}" type="presParOf" srcId="{96FFB167-F7D7-4D1C-B981-6FDBFE2EFE59}" destId="{27D6E3F9-4CAD-4620-B15A-95D923D39B98}" srcOrd="3" destOrd="0" presId="urn:microsoft.com/office/officeart/2018/2/layout/IconVerticalSolidList"/>
    <dgm:cxn modelId="{F0C0F416-77E6-418A-8FD8-7531AE64DCD1}" type="presParOf" srcId="{CCE6870C-4F7A-4DFC-AC83-D8F6D6008FD3}" destId="{C7D12172-A228-40A8-9716-979C29B895F3}" srcOrd="3" destOrd="0" presId="urn:microsoft.com/office/officeart/2018/2/layout/IconVerticalSolidList"/>
    <dgm:cxn modelId="{50FB8ED4-DEEF-4F6F-9221-5D89BFF8BA0C}" type="presParOf" srcId="{CCE6870C-4F7A-4DFC-AC83-D8F6D6008FD3}" destId="{0A1E4636-54E6-477E-801A-44859AB257A8}" srcOrd="4" destOrd="0" presId="urn:microsoft.com/office/officeart/2018/2/layout/IconVerticalSolidList"/>
    <dgm:cxn modelId="{C14BC4F0-D379-453A-9AA9-FB0B2120627A}" type="presParOf" srcId="{0A1E4636-54E6-477E-801A-44859AB257A8}" destId="{9DA8CC0E-6B8D-4177-A2F4-9D4CC0696412}" srcOrd="0" destOrd="0" presId="urn:microsoft.com/office/officeart/2018/2/layout/IconVerticalSolidList"/>
    <dgm:cxn modelId="{FE474559-A63F-4714-9ECA-2D775BC0F3E5}" type="presParOf" srcId="{0A1E4636-54E6-477E-801A-44859AB257A8}" destId="{2ED4DAAD-2781-4E55-813F-49FF18F5F5AA}" srcOrd="1" destOrd="0" presId="urn:microsoft.com/office/officeart/2018/2/layout/IconVerticalSolidList"/>
    <dgm:cxn modelId="{413DE2DB-54D3-4C36-B889-61CB8357C683}" type="presParOf" srcId="{0A1E4636-54E6-477E-801A-44859AB257A8}" destId="{A3DF2545-4C75-4661-A370-17D9781B655A}" srcOrd="2" destOrd="0" presId="urn:microsoft.com/office/officeart/2018/2/layout/IconVerticalSolidList"/>
    <dgm:cxn modelId="{3D8DE634-7D61-4504-9A36-9512BD227878}" type="presParOf" srcId="{0A1E4636-54E6-477E-801A-44859AB257A8}" destId="{26BFA151-C165-4527-BDF7-A3E7BF029B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7E59A-DD6A-4E0E-931B-17B519FCD00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D7099A-742D-4BB1-8036-B4A4134190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/>
            <a:t>Se evidencian dificultades para la implementación de la estrategia de fortalecimiento y vinculación de actores sociales a la Red Distrital de Derechos Humanos, Dialogo y Convivencia.</a:t>
          </a:r>
          <a:endParaRPr lang="en-US" sz="2400" dirty="0"/>
        </a:p>
      </dgm:t>
    </dgm:pt>
    <dgm:pt modelId="{7355E881-5DC7-43B1-831C-3487E5D204B9}" type="parTrans" cxnId="{7777BAFD-A71E-4DE3-A965-41128D16CEB5}">
      <dgm:prSet/>
      <dgm:spPr/>
      <dgm:t>
        <a:bodyPr/>
        <a:lstStyle/>
        <a:p>
          <a:endParaRPr lang="en-US" sz="2400"/>
        </a:p>
      </dgm:t>
    </dgm:pt>
    <dgm:pt modelId="{4A04F979-9CBA-4944-8CA6-7B5B5B9E99D7}" type="sibTrans" cxnId="{7777BAFD-A71E-4DE3-A965-41128D16CEB5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247437A3-4DB7-4FA7-BFFB-497C0049F2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/>
            <a:t>Se requiere buscar estrategias por parte del </a:t>
          </a:r>
          <a:r>
            <a:rPr lang="es-CO" sz="2400" dirty="0" err="1"/>
            <a:t>IDPAC</a:t>
          </a:r>
          <a:r>
            <a:rPr lang="es-CO" sz="2400" dirty="0"/>
            <a:t> para la implementación de proyectos e iniciativas sociales de la participación ciudadana y acciones organizativas en los territorios rurales.</a:t>
          </a:r>
          <a:endParaRPr lang="en-US" sz="2400" dirty="0"/>
        </a:p>
      </dgm:t>
    </dgm:pt>
    <dgm:pt modelId="{9033759B-E369-491A-9AF4-C2C85907516E}" type="parTrans" cxnId="{336D85E4-DE9A-43EF-9134-8C709E7AAD14}">
      <dgm:prSet/>
      <dgm:spPr/>
      <dgm:t>
        <a:bodyPr/>
        <a:lstStyle/>
        <a:p>
          <a:endParaRPr lang="en-US" sz="2400"/>
        </a:p>
      </dgm:t>
    </dgm:pt>
    <dgm:pt modelId="{FB580510-29E1-420B-8DAD-1CC3D00483A2}" type="sibTrans" cxnId="{336D85E4-DE9A-43EF-9134-8C709E7AAD14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11215AC3-A360-4F15-BFC8-F0B60953B3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/>
            <a:t>La construcción del protocolo para la inclusión, implementación y seguimiento del enfoque de derechos humanos y culturales en los programas y estrategias de cultura, recreación y deporte.</a:t>
          </a:r>
          <a:endParaRPr lang="en-US" sz="2400" dirty="0"/>
        </a:p>
      </dgm:t>
    </dgm:pt>
    <dgm:pt modelId="{5A9579F0-337B-4420-8FFF-5D500B595E24}" type="parTrans" cxnId="{A8E22CD6-0F68-4D4E-AD92-7DE60882C3A5}">
      <dgm:prSet/>
      <dgm:spPr/>
      <dgm:t>
        <a:bodyPr/>
        <a:lstStyle/>
        <a:p>
          <a:endParaRPr lang="en-US" sz="2400"/>
        </a:p>
      </dgm:t>
    </dgm:pt>
    <dgm:pt modelId="{10BE7EF2-F9FF-4F7A-8D40-8B95C5E36A32}" type="sibTrans" cxnId="{A8E22CD6-0F68-4D4E-AD92-7DE60882C3A5}">
      <dgm:prSet/>
      <dgm:spPr/>
      <dgm:t>
        <a:bodyPr/>
        <a:lstStyle/>
        <a:p>
          <a:endParaRPr lang="en-US" sz="2400"/>
        </a:p>
      </dgm:t>
    </dgm:pt>
    <dgm:pt modelId="{6FF18D01-748E-4BEF-83C7-1FEA5CC98754}" type="pres">
      <dgm:prSet presAssocID="{7B97E59A-DD6A-4E0E-931B-17B519FCD00F}" presName="root" presStyleCnt="0">
        <dgm:presLayoutVars>
          <dgm:dir/>
          <dgm:resizeHandles val="exact"/>
        </dgm:presLayoutVars>
      </dgm:prSet>
      <dgm:spPr/>
    </dgm:pt>
    <dgm:pt modelId="{E038329B-9FBA-4128-9B1A-82E89D4C97CD}" type="pres">
      <dgm:prSet presAssocID="{EBD7099A-742D-4BB1-8036-B4A4134190E5}" presName="compNode" presStyleCnt="0"/>
      <dgm:spPr/>
    </dgm:pt>
    <dgm:pt modelId="{3022C4D0-A5F8-4169-8E13-70A231482536}" type="pres">
      <dgm:prSet presAssocID="{EBD7099A-742D-4BB1-8036-B4A4134190E5}" presName="bgRect" presStyleLbl="bgShp" presStyleIdx="0" presStyleCnt="3"/>
      <dgm:spPr/>
    </dgm:pt>
    <dgm:pt modelId="{CAF259D1-C283-4CCD-B005-F8D47EA6DDB1}" type="pres">
      <dgm:prSet presAssocID="{EBD7099A-742D-4BB1-8036-B4A4134190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CEF8AA6E-79DC-4A7E-BD58-3AE5807E789F}" type="pres">
      <dgm:prSet presAssocID="{EBD7099A-742D-4BB1-8036-B4A4134190E5}" presName="spaceRect" presStyleCnt="0"/>
      <dgm:spPr/>
    </dgm:pt>
    <dgm:pt modelId="{155AF209-F2E6-4110-97D4-F3E73F78A5BD}" type="pres">
      <dgm:prSet presAssocID="{EBD7099A-742D-4BB1-8036-B4A4134190E5}" presName="parTx" presStyleLbl="revTx" presStyleIdx="0" presStyleCnt="3">
        <dgm:presLayoutVars>
          <dgm:chMax val="0"/>
          <dgm:chPref val="0"/>
        </dgm:presLayoutVars>
      </dgm:prSet>
      <dgm:spPr/>
    </dgm:pt>
    <dgm:pt modelId="{1000F338-D2E5-4BA8-9BAC-791AFB6B3B8F}" type="pres">
      <dgm:prSet presAssocID="{4A04F979-9CBA-4944-8CA6-7B5B5B9E99D7}" presName="sibTrans" presStyleCnt="0"/>
      <dgm:spPr/>
    </dgm:pt>
    <dgm:pt modelId="{B150920E-6C2C-44AE-B348-867074D79E07}" type="pres">
      <dgm:prSet presAssocID="{247437A3-4DB7-4FA7-BFFB-497C0049F265}" presName="compNode" presStyleCnt="0"/>
      <dgm:spPr/>
    </dgm:pt>
    <dgm:pt modelId="{D96B6C1C-094B-4618-8CDB-3D55A071BBA1}" type="pres">
      <dgm:prSet presAssocID="{247437A3-4DB7-4FA7-BFFB-497C0049F265}" presName="bgRect" presStyleLbl="bgShp" presStyleIdx="1" presStyleCnt="3"/>
      <dgm:spPr/>
    </dgm:pt>
    <dgm:pt modelId="{93D218B8-99D2-4004-B1C8-660694E6D925}" type="pres">
      <dgm:prSet presAssocID="{247437A3-4DB7-4FA7-BFFB-497C0049F2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1194F58-54F1-4754-872C-21C7CDFA77C1}" type="pres">
      <dgm:prSet presAssocID="{247437A3-4DB7-4FA7-BFFB-497C0049F265}" presName="spaceRect" presStyleCnt="0"/>
      <dgm:spPr/>
    </dgm:pt>
    <dgm:pt modelId="{428E7244-A45B-4A87-8D2A-F3A78C7BBA5F}" type="pres">
      <dgm:prSet presAssocID="{247437A3-4DB7-4FA7-BFFB-497C0049F265}" presName="parTx" presStyleLbl="revTx" presStyleIdx="1" presStyleCnt="3">
        <dgm:presLayoutVars>
          <dgm:chMax val="0"/>
          <dgm:chPref val="0"/>
        </dgm:presLayoutVars>
      </dgm:prSet>
      <dgm:spPr/>
    </dgm:pt>
    <dgm:pt modelId="{41D53B61-83C8-4E11-B50E-01347DD956E6}" type="pres">
      <dgm:prSet presAssocID="{FB580510-29E1-420B-8DAD-1CC3D00483A2}" presName="sibTrans" presStyleCnt="0"/>
      <dgm:spPr/>
    </dgm:pt>
    <dgm:pt modelId="{FD8C09A6-2C0A-447E-989F-B702793B958D}" type="pres">
      <dgm:prSet presAssocID="{11215AC3-A360-4F15-BFC8-F0B60953B39F}" presName="compNode" presStyleCnt="0"/>
      <dgm:spPr/>
    </dgm:pt>
    <dgm:pt modelId="{08BC19A6-8235-4FC8-8899-F6CCAABC2269}" type="pres">
      <dgm:prSet presAssocID="{11215AC3-A360-4F15-BFC8-F0B60953B39F}" presName="bgRect" presStyleLbl="bgShp" presStyleIdx="2" presStyleCnt="3"/>
      <dgm:spPr/>
    </dgm:pt>
    <dgm:pt modelId="{AADBF89A-C9A5-4BFA-BB28-E77655C8FFA9}" type="pres">
      <dgm:prSet presAssocID="{11215AC3-A360-4F15-BFC8-F0B60953B3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6D80702-9DE4-4E80-AF5E-06EC702624DA}" type="pres">
      <dgm:prSet presAssocID="{11215AC3-A360-4F15-BFC8-F0B60953B39F}" presName="spaceRect" presStyleCnt="0"/>
      <dgm:spPr/>
    </dgm:pt>
    <dgm:pt modelId="{31B76E06-E7BA-4880-BEA2-C7DE895E0F33}" type="pres">
      <dgm:prSet presAssocID="{11215AC3-A360-4F15-BFC8-F0B60953B3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4F7004-FB12-478F-B88E-E26CC25D1860}" type="presOf" srcId="{247437A3-4DB7-4FA7-BFFB-497C0049F265}" destId="{428E7244-A45B-4A87-8D2A-F3A78C7BBA5F}" srcOrd="0" destOrd="0" presId="urn:microsoft.com/office/officeart/2018/2/layout/IconVerticalSolidList"/>
    <dgm:cxn modelId="{D054A733-0DCA-4C3B-BFEC-4ACB6AE8767E}" type="presOf" srcId="{11215AC3-A360-4F15-BFC8-F0B60953B39F}" destId="{31B76E06-E7BA-4880-BEA2-C7DE895E0F33}" srcOrd="0" destOrd="0" presId="urn:microsoft.com/office/officeart/2018/2/layout/IconVerticalSolidList"/>
    <dgm:cxn modelId="{260A123E-5897-4CA7-9AB1-4FF19DB0006A}" type="presOf" srcId="{EBD7099A-742D-4BB1-8036-B4A4134190E5}" destId="{155AF209-F2E6-4110-97D4-F3E73F78A5BD}" srcOrd="0" destOrd="0" presId="urn:microsoft.com/office/officeart/2018/2/layout/IconVerticalSolidList"/>
    <dgm:cxn modelId="{0DB97062-154D-432F-880F-D37E7E224AD8}" type="presOf" srcId="{7B97E59A-DD6A-4E0E-931B-17B519FCD00F}" destId="{6FF18D01-748E-4BEF-83C7-1FEA5CC98754}" srcOrd="0" destOrd="0" presId="urn:microsoft.com/office/officeart/2018/2/layout/IconVerticalSolidList"/>
    <dgm:cxn modelId="{A8E22CD6-0F68-4D4E-AD92-7DE60882C3A5}" srcId="{7B97E59A-DD6A-4E0E-931B-17B519FCD00F}" destId="{11215AC3-A360-4F15-BFC8-F0B60953B39F}" srcOrd="2" destOrd="0" parTransId="{5A9579F0-337B-4420-8FFF-5D500B595E24}" sibTransId="{10BE7EF2-F9FF-4F7A-8D40-8B95C5E36A32}"/>
    <dgm:cxn modelId="{336D85E4-DE9A-43EF-9134-8C709E7AAD14}" srcId="{7B97E59A-DD6A-4E0E-931B-17B519FCD00F}" destId="{247437A3-4DB7-4FA7-BFFB-497C0049F265}" srcOrd="1" destOrd="0" parTransId="{9033759B-E369-491A-9AF4-C2C85907516E}" sibTransId="{FB580510-29E1-420B-8DAD-1CC3D00483A2}"/>
    <dgm:cxn modelId="{7777BAFD-A71E-4DE3-A965-41128D16CEB5}" srcId="{7B97E59A-DD6A-4E0E-931B-17B519FCD00F}" destId="{EBD7099A-742D-4BB1-8036-B4A4134190E5}" srcOrd="0" destOrd="0" parTransId="{7355E881-5DC7-43B1-831C-3487E5D204B9}" sibTransId="{4A04F979-9CBA-4944-8CA6-7B5B5B9E99D7}"/>
    <dgm:cxn modelId="{532D196C-3D39-494C-8FD8-400476B9DDEC}" type="presParOf" srcId="{6FF18D01-748E-4BEF-83C7-1FEA5CC98754}" destId="{E038329B-9FBA-4128-9B1A-82E89D4C97CD}" srcOrd="0" destOrd="0" presId="urn:microsoft.com/office/officeart/2018/2/layout/IconVerticalSolidList"/>
    <dgm:cxn modelId="{3FDA2504-84B3-4C85-9140-DD059A565F59}" type="presParOf" srcId="{E038329B-9FBA-4128-9B1A-82E89D4C97CD}" destId="{3022C4D0-A5F8-4169-8E13-70A231482536}" srcOrd="0" destOrd="0" presId="urn:microsoft.com/office/officeart/2018/2/layout/IconVerticalSolidList"/>
    <dgm:cxn modelId="{CD242076-3623-488D-BABB-06A3D2299822}" type="presParOf" srcId="{E038329B-9FBA-4128-9B1A-82E89D4C97CD}" destId="{CAF259D1-C283-4CCD-B005-F8D47EA6DDB1}" srcOrd="1" destOrd="0" presId="urn:microsoft.com/office/officeart/2018/2/layout/IconVerticalSolidList"/>
    <dgm:cxn modelId="{529C4C84-7786-47A1-86A2-5B7840540AD9}" type="presParOf" srcId="{E038329B-9FBA-4128-9B1A-82E89D4C97CD}" destId="{CEF8AA6E-79DC-4A7E-BD58-3AE5807E789F}" srcOrd="2" destOrd="0" presId="urn:microsoft.com/office/officeart/2018/2/layout/IconVerticalSolidList"/>
    <dgm:cxn modelId="{29D02BD8-4174-45A3-B241-F76C694B3B87}" type="presParOf" srcId="{E038329B-9FBA-4128-9B1A-82E89D4C97CD}" destId="{155AF209-F2E6-4110-97D4-F3E73F78A5BD}" srcOrd="3" destOrd="0" presId="urn:microsoft.com/office/officeart/2018/2/layout/IconVerticalSolidList"/>
    <dgm:cxn modelId="{7DEF492D-A9CA-4F00-A6EE-195BB769A8A9}" type="presParOf" srcId="{6FF18D01-748E-4BEF-83C7-1FEA5CC98754}" destId="{1000F338-D2E5-4BA8-9BAC-791AFB6B3B8F}" srcOrd="1" destOrd="0" presId="urn:microsoft.com/office/officeart/2018/2/layout/IconVerticalSolidList"/>
    <dgm:cxn modelId="{11F94A29-CCB3-498F-82EA-5311C2FBC39D}" type="presParOf" srcId="{6FF18D01-748E-4BEF-83C7-1FEA5CC98754}" destId="{B150920E-6C2C-44AE-B348-867074D79E07}" srcOrd="2" destOrd="0" presId="urn:microsoft.com/office/officeart/2018/2/layout/IconVerticalSolidList"/>
    <dgm:cxn modelId="{E393B9C7-910A-49DF-A3B9-7F80C12F152E}" type="presParOf" srcId="{B150920E-6C2C-44AE-B348-867074D79E07}" destId="{D96B6C1C-094B-4618-8CDB-3D55A071BBA1}" srcOrd="0" destOrd="0" presId="urn:microsoft.com/office/officeart/2018/2/layout/IconVerticalSolidList"/>
    <dgm:cxn modelId="{DD483AB5-E8AB-4024-A9E0-B90D85F71105}" type="presParOf" srcId="{B150920E-6C2C-44AE-B348-867074D79E07}" destId="{93D218B8-99D2-4004-B1C8-660694E6D925}" srcOrd="1" destOrd="0" presId="urn:microsoft.com/office/officeart/2018/2/layout/IconVerticalSolidList"/>
    <dgm:cxn modelId="{7F9DC58A-184C-4D7F-9C88-F0C3584882C4}" type="presParOf" srcId="{B150920E-6C2C-44AE-B348-867074D79E07}" destId="{31194F58-54F1-4754-872C-21C7CDFA77C1}" srcOrd="2" destOrd="0" presId="urn:microsoft.com/office/officeart/2018/2/layout/IconVerticalSolidList"/>
    <dgm:cxn modelId="{4B8EA2E4-CC94-4727-9EC8-D8B9B20AC1EA}" type="presParOf" srcId="{B150920E-6C2C-44AE-B348-867074D79E07}" destId="{428E7244-A45B-4A87-8D2A-F3A78C7BBA5F}" srcOrd="3" destOrd="0" presId="urn:microsoft.com/office/officeart/2018/2/layout/IconVerticalSolidList"/>
    <dgm:cxn modelId="{F502B6F0-453C-4BE8-B3F8-65BBF52132F4}" type="presParOf" srcId="{6FF18D01-748E-4BEF-83C7-1FEA5CC98754}" destId="{41D53B61-83C8-4E11-B50E-01347DD956E6}" srcOrd="3" destOrd="0" presId="urn:microsoft.com/office/officeart/2018/2/layout/IconVerticalSolidList"/>
    <dgm:cxn modelId="{9F8D6369-0C19-40B2-BC94-EF05377B195F}" type="presParOf" srcId="{6FF18D01-748E-4BEF-83C7-1FEA5CC98754}" destId="{FD8C09A6-2C0A-447E-989F-B702793B958D}" srcOrd="4" destOrd="0" presId="urn:microsoft.com/office/officeart/2018/2/layout/IconVerticalSolidList"/>
    <dgm:cxn modelId="{1DBADB21-5118-491A-9980-89EAA54C60BE}" type="presParOf" srcId="{FD8C09A6-2C0A-447E-989F-B702793B958D}" destId="{08BC19A6-8235-4FC8-8899-F6CCAABC2269}" srcOrd="0" destOrd="0" presId="urn:microsoft.com/office/officeart/2018/2/layout/IconVerticalSolidList"/>
    <dgm:cxn modelId="{EDA715F9-B0DA-4E68-9E67-9DC2BD09B817}" type="presParOf" srcId="{FD8C09A6-2C0A-447E-989F-B702793B958D}" destId="{AADBF89A-C9A5-4BFA-BB28-E77655C8FFA9}" srcOrd="1" destOrd="0" presId="urn:microsoft.com/office/officeart/2018/2/layout/IconVerticalSolidList"/>
    <dgm:cxn modelId="{4DDF2522-15A3-44AE-8689-792A8B082F5B}" type="presParOf" srcId="{FD8C09A6-2C0A-447E-989F-B702793B958D}" destId="{D6D80702-9DE4-4E80-AF5E-06EC702624DA}" srcOrd="2" destOrd="0" presId="urn:microsoft.com/office/officeart/2018/2/layout/IconVerticalSolidList"/>
    <dgm:cxn modelId="{C7059F46-2B15-444E-AF4E-A668B940B37D}" type="presParOf" srcId="{FD8C09A6-2C0A-447E-989F-B702793B958D}" destId="{31B76E06-E7BA-4880-BEA2-C7DE895E0F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2047-BCB2-4BA3-B691-8C193A2EBD53}">
      <dsp:nvSpPr>
        <dsp:cNvPr id="0" name=""/>
        <dsp:cNvSpPr/>
      </dsp:nvSpPr>
      <dsp:spPr>
        <a:xfrm>
          <a:off x="0" y="0"/>
          <a:ext cx="10897126" cy="15276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D01DB2-2824-4CF4-977D-F8A5FE729CC8}">
      <dsp:nvSpPr>
        <dsp:cNvPr id="0" name=""/>
        <dsp:cNvSpPr/>
      </dsp:nvSpPr>
      <dsp:spPr>
        <a:xfrm>
          <a:off x="462117" y="268719"/>
          <a:ext cx="841035" cy="840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E57B4D-7690-4A21-B376-C9842DE64203}">
      <dsp:nvSpPr>
        <dsp:cNvPr id="0" name=""/>
        <dsp:cNvSpPr/>
      </dsp:nvSpPr>
      <dsp:spPr>
        <a:xfrm>
          <a:off x="1765271" y="0"/>
          <a:ext cx="8921067" cy="152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36" tIns="161836" rIns="161836" bIns="1618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Actualización del plan distrital de prevención -</a:t>
          </a:r>
          <a:r>
            <a:rPr lang="es-CO" sz="2400" kern="1200" dirty="0" err="1"/>
            <a:t>PIDPAZ</a:t>
          </a:r>
          <a:endParaRPr lang="en-US" sz="2400" kern="1200" dirty="0"/>
        </a:p>
      </dsp:txBody>
      <dsp:txXfrm>
        <a:off x="1765271" y="0"/>
        <a:ext cx="8921067" cy="1529155"/>
      </dsp:txXfrm>
    </dsp:sp>
    <dsp:sp modelId="{5CD3D431-0964-4AF7-8158-7C978AE9F20D}">
      <dsp:nvSpPr>
        <dsp:cNvPr id="0" name=""/>
        <dsp:cNvSpPr/>
      </dsp:nvSpPr>
      <dsp:spPr>
        <a:xfrm>
          <a:off x="0" y="1767813"/>
          <a:ext cx="10897126" cy="15276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A7B243-E319-4310-9759-55352F651E81}">
      <dsp:nvSpPr>
        <dsp:cNvPr id="0" name=""/>
        <dsp:cNvSpPr/>
      </dsp:nvSpPr>
      <dsp:spPr>
        <a:xfrm>
          <a:off x="462117" y="2111547"/>
          <a:ext cx="841035" cy="840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D6E3F9-4CAD-4620-B15A-95D923D39B98}">
      <dsp:nvSpPr>
        <dsp:cNvPr id="0" name=""/>
        <dsp:cNvSpPr/>
      </dsp:nvSpPr>
      <dsp:spPr>
        <a:xfrm>
          <a:off x="1765271" y="1783425"/>
          <a:ext cx="8921067" cy="152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36" tIns="161836" rIns="161836" bIns="1618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Las estrategias de acceso a educación superior incluyen en sus procesos de selección los enfoques de derechos humanos, de género, territorial y/o poblacional.</a:t>
          </a:r>
          <a:endParaRPr lang="en-US" sz="2400" kern="1200" dirty="0"/>
        </a:p>
      </dsp:txBody>
      <dsp:txXfrm>
        <a:off x="1765271" y="1783425"/>
        <a:ext cx="8921067" cy="1529155"/>
      </dsp:txXfrm>
    </dsp:sp>
    <dsp:sp modelId="{9DA8CC0E-6B8D-4177-A2F4-9D4CC0696412}">
      <dsp:nvSpPr>
        <dsp:cNvPr id="0" name=""/>
        <dsp:cNvSpPr/>
      </dsp:nvSpPr>
      <dsp:spPr>
        <a:xfrm>
          <a:off x="0" y="3610641"/>
          <a:ext cx="10897126" cy="15276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D4DAAD-2781-4E55-813F-49FF18F5F5AA}">
      <dsp:nvSpPr>
        <dsp:cNvPr id="0" name=""/>
        <dsp:cNvSpPr/>
      </dsp:nvSpPr>
      <dsp:spPr>
        <a:xfrm>
          <a:off x="462569" y="3954376"/>
          <a:ext cx="841035" cy="840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BFA151-C165-4527-BDF7-A3E7BF029BBC}">
      <dsp:nvSpPr>
        <dsp:cNvPr id="0" name=""/>
        <dsp:cNvSpPr/>
      </dsp:nvSpPr>
      <dsp:spPr>
        <a:xfrm>
          <a:off x="1766174" y="3626254"/>
          <a:ext cx="8921067" cy="152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36" tIns="161836" rIns="161836" bIns="1618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En materia del sector de desarrollo económico se destaca la formación para el emprendimiento, con servicios especializados de asesoría y de acompañamiento en la creación y/o fortalecimiento empresarial, que permita un acceso al mercado de los productos.</a:t>
          </a:r>
          <a:endParaRPr lang="en-US" sz="2400" kern="1200" dirty="0"/>
        </a:p>
      </dsp:txBody>
      <dsp:txXfrm>
        <a:off x="1766174" y="3626254"/>
        <a:ext cx="8921067" cy="1529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C4D0-A5F8-4169-8E13-70A231482536}">
      <dsp:nvSpPr>
        <dsp:cNvPr id="0" name=""/>
        <dsp:cNvSpPr/>
      </dsp:nvSpPr>
      <dsp:spPr>
        <a:xfrm>
          <a:off x="0" y="635"/>
          <a:ext cx="10791617" cy="14864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259D1-C283-4CCD-B005-F8D47EA6DDB1}">
      <dsp:nvSpPr>
        <dsp:cNvPr id="0" name=""/>
        <dsp:cNvSpPr/>
      </dsp:nvSpPr>
      <dsp:spPr>
        <a:xfrm>
          <a:off x="449658" y="335092"/>
          <a:ext cx="817561" cy="817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AF209-F2E6-4110-97D4-F3E73F78A5BD}">
      <dsp:nvSpPr>
        <dsp:cNvPr id="0" name=""/>
        <dsp:cNvSpPr/>
      </dsp:nvSpPr>
      <dsp:spPr>
        <a:xfrm>
          <a:off x="1716878" y="635"/>
          <a:ext cx="9074738" cy="148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19" tIns="157319" rIns="157319" bIns="15731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Se evidencian dificultades para la implementación de la estrategia de fortalecimiento y vinculación de actores sociales a la Red Distrital de Derechos Humanos, Dialogo y Convivencia.</a:t>
          </a:r>
          <a:endParaRPr lang="en-US" sz="2400" kern="1200" dirty="0"/>
        </a:p>
      </dsp:txBody>
      <dsp:txXfrm>
        <a:off x="1716878" y="635"/>
        <a:ext cx="9074738" cy="1486475"/>
      </dsp:txXfrm>
    </dsp:sp>
    <dsp:sp modelId="{D96B6C1C-094B-4618-8CDB-3D55A071BBA1}">
      <dsp:nvSpPr>
        <dsp:cNvPr id="0" name=""/>
        <dsp:cNvSpPr/>
      </dsp:nvSpPr>
      <dsp:spPr>
        <a:xfrm>
          <a:off x="0" y="1858729"/>
          <a:ext cx="10791617" cy="14864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218B8-99D2-4004-B1C8-660694E6D925}">
      <dsp:nvSpPr>
        <dsp:cNvPr id="0" name=""/>
        <dsp:cNvSpPr/>
      </dsp:nvSpPr>
      <dsp:spPr>
        <a:xfrm>
          <a:off x="449658" y="2193186"/>
          <a:ext cx="817561" cy="817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E7244-A45B-4A87-8D2A-F3A78C7BBA5F}">
      <dsp:nvSpPr>
        <dsp:cNvPr id="0" name=""/>
        <dsp:cNvSpPr/>
      </dsp:nvSpPr>
      <dsp:spPr>
        <a:xfrm>
          <a:off x="1716878" y="1858729"/>
          <a:ext cx="9074738" cy="148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19" tIns="157319" rIns="157319" bIns="15731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Se requiere buscar estrategias por parte del </a:t>
          </a:r>
          <a:r>
            <a:rPr lang="es-CO" sz="2400" kern="1200" dirty="0" err="1"/>
            <a:t>IDPAC</a:t>
          </a:r>
          <a:r>
            <a:rPr lang="es-CO" sz="2400" kern="1200" dirty="0"/>
            <a:t> para la implementación de proyectos e iniciativas sociales de la participación ciudadana y acciones organizativas en los territorios rurales.</a:t>
          </a:r>
          <a:endParaRPr lang="en-US" sz="2400" kern="1200" dirty="0"/>
        </a:p>
      </dsp:txBody>
      <dsp:txXfrm>
        <a:off x="1716878" y="1858729"/>
        <a:ext cx="9074738" cy="1486475"/>
      </dsp:txXfrm>
    </dsp:sp>
    <dsp:sp modelId="{08BC19A6-8235-4FC8-8899-F6CCAABC2269}">
      <dsp:nvSpPr>
        <dsp:cNvPr id="0" name=""/>
        <dsp:cNvSpPr/>
      </dsp:nvSpPr>
      <dsp:spPr>
        <a:xfrm>
          <a:off x="0" y="3716823"/>
          <a:ext cx="10791617" cy="14864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BF89A-C9A5-4BFA-BB28-E77655C8FFA9}">
      <dsp:nvSpPr>
        <dsp:cNvPr id="0" name=""/>
        <dsp:cNvSpPr/>
      </dsp:nvSpPr>
      <dsp:spPr>
        <a:xfrm>
          <a:off x="449658" y="4051280"/>
          <a:ext cx="817561" cy="817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76E06-E7BA-4880-BEA2-C7DE895E0F33}">
      <dsp:nvSpPr>
        <dsp:cNvPr id="0" name=""/>
        <dsp:cNvSpPr/>
      </dsp:nvSpPr>
      <dsp:spPr>
        <a:xfrm>
          <a:off x="1716878" y="3716823"/>
          <a:ext cx="9074738" cy="148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19" tIns="157319" rIns="157319" bIns="15731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La construcción del protocolo para la inclusión, implementación y seguimiento del enfoque de derechos humanos y culturales en los programas y estrategias de cultura, recreación y deporte.</a:t>
          </a:r>
          <a:endParaRPr lang="en-US" sz="2400" kern="1200" dirty="0"/>
        </a:p>
      </dsp:txBody>
      <dsp:txXfrm>
        <a:off x="1716878" y="3716823"/>
        <a:ext cx="9074738" cy="148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485CEC-5F36-E842-9D86-08E386B7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CF5CE05-A0B0-A14E-ADE2-FEE254ED4F62}"/>
              </a:ext>
            </a:extLst>
          </p:cNvPr>
          <p:cNvSpPr txBox="1"/>
          <p:nvPr/>
        </p:nvSpPr>
        <p:spPr>
          <a:xfrm>
            <a:off x="6879888" y="722202"/>
            <a:ext cx="46228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Avances vigencia 2022 de la Política Pública Integral de Derechos Humanos de Bogotá 2019-2034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7480897" y="5264881"/>
            <a:ext cx="3420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Dirección de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36255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92CDC22-4079-8144-91B8-36261CA9052B}"/>
              </a:ext>
            </a:extLst>
          </p:cNvPr>
          <p:cNvGrpSpPr/>
          <p:nvPr/>
        </p:nvGrpSpPr>
        <p:grpSpPr>
          <a:xfrm>
            <a:off x="431597" y="0"/>
            <a:ext cx="11419027" cy="6858000"/>
            <a:chOff x="431597" y="0"/>
            <a:chExt cx="11419027" cy="68580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27A2614-B565-AE4A-8A11-A54AE128B630}"/>
                </a:ext>
              </a:extLst>
            </p:cNvPr>
            <p:cNvSpPr/>
            <p:nvPr/>
          </p:nvSpPr>
          <p:spPr>
            <a:xfrm>
              <a:off x="431597" y="0"/>
              <a:ext cx="1141902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37B23AE-9181-EF43-BAC4-1A965405D1A6}"/>
                </a:ext>
              </a:extLst>
            </p:cNvPr>
            <p:cNvSpPr txBox="1"/>
            <p:nvPr/>
          </p:nvSpPr>
          <p:spPr>
            <a:xfrm>
              <a:off x="3645611" y="2782180"/>
              <a:ext cx="4622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600" b="1" dirty="0">
                  <a:solidFill>
                    <a:schemeClr val="accent4"/>
                  </a:solidFill>
                </a:rPr>
                <a:t>GRACIAS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1C170F-31F9-CC46-A909-468C885F2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5532" y="5123625"/>
              <a:ext cx="2122958" cy="108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01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">
            <a:extLst>
              <a:ext uri="{FF2B5EF4-FFF2-40B4-BE49-F238E27FC236}">
                <a16:creationId xmlns:a16="http://schemas.microsoft.com/office/drawing/2014/main" id="{0182A5DB-A1A3-EB63-1903-544C8E14DD70}"/>
              </a:ext>
            </a:extLst>
          </p:cNvPr>
          <p:cNvSpPr txBox="1"/>
          <p:nvPr/>
        </p:nvSpPr>
        <p:spPr>
          <a:xfrm>
            <a:off x="731847" y="101057"/>
            <a:ext cx="593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 dirty="0">
                <a:solidFill>
                  <a:srgbClr val="F60002"/>
                </a:solidFill>
              </a:rPr>
              <a:t>GENERALIDADES</a:t>
            </a:r>
          </a:p>
        </p:txBody>
      </p:sp>
      <p:sp>
        <p:nvSpPr>
          <p:cNvPr id="21" name="CuadroTexto 2">
            <a:extLst>
              <a:ext uri="{FF2B5EF4-FFF2-40B4-BE49-F238E27FC236}">
                <a16:creationId xmlns:a16="http://schemas.microsoft.com/office/drawing/2014/main" id="{0F6DC11E-D1BC-E1B2-C25C-3B64FADFC641}"/>
              </a:ext>
            </a:extLst>
          </p:cNvPr>
          <p:cNvSpPr txBox="1"/>
          <p:nvPr/>
        </p:nvSpPr>
        <p:spPr>
          <a:xfrm>
            <a:off x="554866" y="1030169"/>
            <a:ext cx="10285198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CONPES D.C. 05 del 12 de Noviembre de 2019.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Horizonte: 2019-2034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 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Garantizar el goce efectivo de los derechos humanos de las personas que habitan o transitan Bogotá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Ejes: 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Eje de derechos civiles y políticos, Eje de derechos económicos, sociales, culturales y ambientales (DESCA), Eje de acceso a la justicia, Eje de construcción de paz y Eje de igualdad y no discriminación.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78 productos ligados a 28 resultados</a:t>
            </a:r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54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09FD9191-D132-5BDE-3B0E-B4EA258087C6}"/>
              </a:ext>
            </a:extLst>
          </p:cNvPr>
          <p:cNvSpPr txBox="1"/>
          <p:nvPr/>
        </p:nvSpPr>
        <p:spPr>
          <a:xfrm>
            <a:off x="894079" y="423286"/>
            <a:ext cx="593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 dirty="0">
                <a:solidFill>
                  <a:srgbClr val="F60002"/>
                </a:solidFill>
              </a:rPr>
              <a:t>AVANCES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387C8D62-43A8-4E73-5414-5B869CBBC359}"/>
              </a:ext>
            </a:extLst>
          </p:cNvPr>
          <p:cNvSpPr txBox="1"/>
          <p:nvPr/>
        </p:nvSpPr>
        <p:spPr>
          <a:xfrm>
            <a:off x="554866" y="1996909"/>
            <a:ext cx="1028519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Articulación Interinstitucional proceso de ajustes plan de acción.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Seguimiento a la implementación de productos del plan de acción de las entidades responsables (18).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Avance acumulado de 63.52% de 61.18% proyectado. Brecha positiva 2.3%.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algn="just"/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2D5938-DA6F-734B-935F-E8E3BEAD99F1}"/>
              </a:ext>
            </a:extLst>
          </p:cNvPr>
          <p:cNvSpPr txBox="1"/>
          <p:nvPr/>
        </p:nvSpPr>
        <p:spPr>
          <a:xfrm>
            <a:off x="712399" y="1823492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AVANCE ACUMULADO PPIDDHH A 2022</a:t>
            </a:r>
          </a:p>
        </p:txBody>
      </p:sp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0144202D-3BCB-0C97-6E79-D6A08C05D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4" b="3"/>
          <a:stretch/>
        </p:blipFill>
        <p:spPr>
          <a:xfrm>
            <a:off x="4369865" y="197768"/>
            <a:ext cx="6143489" cy="60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2D5938-DA6F-734B-935F-E8E3BEAD99F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Avances PPIDDHH por Objetivos</a:t>
            </a:r>
          </a:p>
        </p:txBody>
      </p:sp>
      <p:pic>
        <p:nvPicPr>
          <p:cNvPr id="4" name="Imagen 3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9E5678B8-1FD5-79F7-F17B-E1C054EC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65" y="240901"/>
            <a:ext cx="6224079" cy="60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2D5938-DA6F-734B-935F-E8E3BEAD99F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Avance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Productos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hasta la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vigencia</a:t>
            </a:r>
            <a:endParaRPr lang="es-ES" sz="3600" dirty="0" err="1">
              <a:ea typeface="+mj-ea"/>
            </a:endParaRPr>
          </a:p>
        </p:txBody>
      </p:sp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E621C49D-5282-6A51-83C7-61ABC514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733" y="861646"/>
            <a:ext cx="7761486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2D5938-DA6F-734B-935F-E8E3BEAD99F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Productos por Sector Responsable</a:t>
            </a:r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1EAE9E0B-E6F6-F322-E973-3C57C730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242065"/>
            <a:ext cx="6508133" cy="63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09FD9191-D132-5BDE-3B0E-B4EA258087C6}"/>
              </a:ext>
            </a:extLst>
          </p:cNvPr>
          <p:cNvSpPr txBox="1"/>
          <p:nvPr/>
        </p:nvSpPr>
        <p:spPr>
          <a:xfrm>
            <a:off x="779060" y="207626"/>
            <a:ext cx="59344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 dirty="0">
                <a:solidFill>
                  <a:srgbClr val="F60002"/>
                </a:solidFill>
              </a:rPr>
              <a:t>Logros</a:t>
            </a:r>
          </a:p>
        </p:txBody>
      </p:sp>
      <p:graphicFrame>
        <p:nvGraphicFramePr>
          <p:cNvPr id="8" name="CuadroTexto 1">
            <a:extLst>
              <a:ext uri="{FF2B5EF4-FFF2-40B4-BE49-F238E27FC236}">
                <a16:creationId xmlns:a16="http://schemas.microsoft.com/office/drawing/2014/main" id="{FB787C06-21E6-7D89-2C39-689DE8635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863550"/>
              </p:ext>
            </p:extLst>
          </p:nvPr>
        </p:nvGraphicFramePr>
        <p:xfrm>
          <a:off x="779060" y="915511"/>
          <a:ext cx="10897126" cy="522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48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09FD9191-D132-5BDE-3B0E-B4EA258087C6}"/>
              </a:ext>
            </a:extLst>
          </p:cNvPr>
          <p:cNvSpPr txBox="1"/>
          <p:nvPr/>
        </p:nvSpPr>
        <p:spPr>
          <a:xfrm>
            <a:off x="779060" y="207626"/>
            <a:ext cx="59344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 dirty="0">
                <a:solidFill>
                  <a:srgbClr val="F60002"/>
                </a:solidFill>
              </a:rPr>
              <a:t>Alertas</a:t>
            </a:r>
          </a:p>
        </p:txBody>
      </p:sp>
      <p:graphicFrame>
        <p:nvGraphicFramePr>
          <p:cNvPr id="8" name="CuadroTexto 1">
            <a:extLst>
              <a:ext uri="{FF2B5EF4-FFF2-40B4-BE49-F238E27FC236}">
                <a16:creationId xmlns:a16="http://schemas.microsoft.com/office/drawing/2014/main" id="{B50AF0BA-4A0B-847A-6667-92BB55269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168211"/>
              </p:ext>
            </p:extLst>
          </p:nvPr>
        </p:nvGraphicFramePr>
        <p:xfrm>
          <a:off x="700191" y="1108944"/>
          <a:ext cx="10791617" cy="520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663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3422904F5EFA4A9C4CAE03230AE9CE" ma:contentTypeVersion="19" ma:contentTypeDescription="Crear nuevo documento." ma:contentTypeScope="" ma:versionID="7d9b69c3fe4ab1b8181a591bfa61055b">
  <xsd:schema xmlns:xsd="http://www.w3.org/2001/XMLSchema" xmlns:xs="http://www.w3.org/2001/XMLSchema" xmlns:p="http://schemas.microsoft.com/office/2006/metadata/properties" xmlns:ns2="2cf89fa5-a59b-4093-b5de-da0d8fcd0385" xmlns:ns3="bf547d67-86a5-4e0b-aaf8-9620ec481999" targetNamespace="http://schemas.microsoft.com/office/2006/metadata/properties" ma:root="true" ma:fieldsID="ab3b4616cd13d104bec50edb58a79169" ns2:_="" ns3:_="">
    <xsd:import namespace="2cf89fa5-a59b-4093-b5de-da0d8fcd0385"/>
    <xsd:import namespace="bf547d67-86a5-4e0b-aaf8-9620ec4819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89fa5-a59b-4093-b5de-da0d8fcd0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310d8ee-99bf-4ea4-9dbe-e9e068685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Estado de aprobación" ma:internalName="Estado_x0020_de_x0020_aprobaci_x00f3_n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47d67-86a5-4e0b-aaf8-9620ec4819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8420a1-8ab1-4084-806e-42c935517748}" ma:internalName="TaxCatchAll" ma:showField="CatchAllData" ma:web="bf547d67-86a5-4e0b-aaf8-9620ec4819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547d67-86a5-4e0b-aaf8-9620ec481999" xsi:nil="true"/>
    <lcf76f155ced4ddcb4097134ff3c332f xmlns="2cf89fa5-a59b-4093-b5de-da0d8fcd0385">
      <Terms xmlns="http://schemas.microsoft.com/office/infopath/2007/PartnerControls"/>
    </lcf76f155ced4ddcb4097134ff3c332f>
    <_Flow_SignoffStatus xmlns="2cf89fa5-a59b-4093-b5de-da0d8fcd0385" xsi:nil="true"/>
    <SharedWithUsers xmlns="bf547d67-86a5-4e0b-aaf8-9620ec481999">
      <UserInfo>
        <DisplayName/>
        <AccountId xsi:nil="true"/>
        <AccountType/>
      </UserInfo>
    </SharedWithUsers>
    <MediaLengthInSeconds xmlns="2cf89fa5-a59b-4093-b5de-da0d8fcd0385" xsi:nil="true"/>
  </documentManagement>
</p:properties>
</file>

<file path=customXml/itemProps1.xml><?xml version="1.0" encoding="utf-8"?>
<ds:datastoreItem xmlns:ds="http://schemas.openxmlformats.org/officeDocument/2006/customXml" ds:itemID="{12359E91-C3AA-4F5D-80A6-5BB2170A0F57}"/>
</file>

<file path=customXml/itemProps2.xml><?xml version="1.0" encoding="utf-8"?>
<ds:datastoreItem xmlns:ds="http://schemas.openxmlformats.org/officeDocument/2006/customXml" ds:itemID="{58F7DD6B-82A8-4CA0-A49F-53DE1DA1AD99}"/>
</file>

<file path=customXml/itemProps3.xml><?xml version="1.0" encoding="utf-8"?>
<ds:datastoreItem xmlns:ds="http://schemas.openxmlformats.org/officeDocument/2006/customXml" ds:itemID="{DD74BD8F-25D5-4705-945A-804038164EBA}"/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328</Words>
  <Application>Microsoft Office PowerPoint</Application>
  <PresentationFormat>Panorámica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Sandra Milena Herrera Gamboa</cp:lastModifiedBy>
  <cp:revision>164</cp:revision>
  <dcterms:created xsi:type="dcterms:W3CDTF">2020-01-14T13:48:49Z</dcterms:created>
  <dcterms:modified xsi:type="dcterms:W3CDTF">2023-09-07T02:07:00Z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0x0101002E3422904F5EFA4A9C4CAE03230AE9CE</vt:lpwstr>
  </property>
  <property fmtid="{D5CDD505-2E9C-101B-9397-08002B2CF9AE}" pid="3" name="Order">
    <vt:r8>784000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